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61" r:id="rId10"/>
    <p:sldId id="262" r:id="rId11"/>
    <p:sldId id="263" r:id="rId12"/>
    <p:sldId id="264" r:id="rId13"/>
    <p:sldId id="265" r:id="rId14"/>
    <p:sldId id="273" r:id="rId15"/>
    <p:sldId id="274" r:id="rId16"/>
    <p:sldId id="275" r:id="rId17"/>
    <p:sldId id="277" r:id="rId18"/>
    <p:sldId id="276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2A49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2A49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B4DE-BB21-4E2F-8F81-C515206F2FC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22E5-FEC1-4582-BA51-F018B4B096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528" y="620688"/>
            <a:ext cx="8544365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5400" b="1" spc="65" dirty="0">
                <a:solidFill>
                  <a:srgbClr val="2A4995"/>
                </a:solidFill>
                <a:latin typeface="Arial"/>
                <a:cs typeface="Arial"/>
              </a:rPr>
              <a:t>Перспективы</a:t>
            </a:r>
            <a:r>
              <a:rPr sz="5400" b="1" spc="1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5400" b="1" spc="-35" dirty="0">
                <a:solidFill>
                  <a:srgbClr val="2A4995"/>
                </a:solidFill>
                <a:latin typeface="Arial"/>
                <a:cs typeface="Arial"/>
              </a:rPr>
              <a:t>развития</a:t>
            </a:r>
            <a:r>
              <a:rPr sz="5400" b="1" spc="-1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2A4995"/>
                </a:solidFill>
                <a:latin typeface="Arial"/>
                <a:cs typeface="Arial"/>
              </a:rPr>
              <a:t>технологий</a:t>
            </a:r>
            <a:r>
              <a:rPr sz="5400" b="1" spc="1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5400" b="1" spc="-210" dirty="0">
                <a:solidFill>
                  <a:srgbClr val="2A4995"/>
                </a:solidFill>
                <a:latin typeface="Arial"/>
                <a:cs typeface="Arial"/>
              </a:rPr>
              <a:t>ГИ</a:t>
            </a:r>
            <a:r>
              <a:rPr sz="5400" b="1" spc="-245" dirty="0">
                <a:solidFill>
                  <a:srgbClr val="2A4995"/>
                </a:solidFill>
                <a:latin typeface="Arial"/>
                <a:cs typeface="Arial"/>
              </a:rPr>
              <a:t>А</a:t>
            </a:r>
            <a:r>
              <a:rPr sz="5400" b="1" dirty="0">
                <a:solidFill>
                  <a:srgbClr val="2A4995"/>
                </a:solidFill>
                <a:latin typeface="Century Gothic"/>
                <a:cs typeface="Century Gothic"/>
              </a:rPr>
              <a:t>-</a:t>
            </a:r>
            <a:r>
              <a:rPr sz="5400" b="1" dirty="0">
                <a:solidFill>
                  <a:srgbClr val="2A4995"/>
                </a:solidFill>
                <a:latin typeface="Arial"/>
                <a:cs typeface="Arial"/>
              </a:rPr>
              <a:t>9</a:t>
            </a:r>
            <a:r>
              <a:rPr sz="5400" b="1" spc="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5400" b="1" spc="-100" dirty="0">
                <a:solidFill>
                  <a:srgbClr val="2A4995"/>
                </a:solidFill>
                <a:latin typeface="Arial"/>
                <a:cs typeface="Arial"/>
              </a:rPr>
              <a:t>и</a:t>
            </a:r>
            <a:r>
              <a:rPr sz="5400" b="1" spc="-4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lang="ru-RU" sz="5400" b="1" dirty="0" smtClean="0">
                <a:solidFill>
                  <a:srgbClr val="2A4995"/>
                </a:solidFill>
                <a:latin typeface="Arial"/>
                <a:cs typeface="Arial"/>
              </a:rPr>
              <a:t>нововведения в 2019 году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552" y="5500217"/>
            <a:ext cx="852970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4000" b="1" spc="-75" dirty="0" smtClean="0">
                <a:solidFill>
                  <a:srgbClr val="2A4995"/>
                </a:solidFill>
                <a:latin typeface="Arial"/>
                <a:cs typeface="Arial"/>
              </a:rPr>
              <a:t>Шадрин Алексей Александрович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76139" y="155703"/>
            <a:ext cx="5861538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5240" marR="6350" indent="-2542540">
              <a:lnSpc>
                <a:spcPts val="2590"/>
              </a:lnSpc>
            </a:pPr>
            <a:r>
              <a:rPr sz="2400" b="1" spc="65" dirty="0">
                <a:solidFill>
                  <a:srgbClr val="2A4995"/>
                </a:solidFill>
                <a:latin typeface="Arial"/>
                <a:cs typeface="Arial"/>
              </a:rPr>
              <a:t>Проект</a:t>
            </a:r>
            <a:r>
              <a:rPr sz="2400" b="1" spc="2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2A4995"/>
                </a:solidFill>
                <a:latin typeface="Arial"/>
                <a:cs typeface="Arial"/>
              </a:rPr>
              <a:t>план</a:t>
            </a:r>
            <a:r>
              <a:rPr sz="2400" b="1" spc="45" dirty="0">
                <a:solidFill>
                  <a:srgbClr val="2A4995"/>
                </a:solidFill>
                <a:latin typeface="Arial"/>
                <a:cs typeface="Arial"/>
              </a:rPr>
              <a:t>а</a:t>
            </a:r>
            <a:r>
              <a:rPr sz="2400" b="1" spc="-10" dirty="0">
                <a:solidFill>
                  <a:srgbClr val="2A4995"/>
                </a:solidFill>
                <a:latin typeface="Century Gothic"/>
                <a:cs typeface="Century Gothic"/>
              </a:rPr>
              <a:t>-</a:t>
            </a:r>
            <a:r>
              <a:rPr sz="2400" b="1" spc="125" dirty="0">
                <a:solidFill>
                  <a:srgbClr val="2A4995"/>
                </a:solidFill>
                <a:latin typeface="Arial"/>
                <a:cs typeface="Arial"/>
              </a:rPr>
              <a:t>графика</a:t>
            </a:r>
            <a:r>
              <a:rPr sz="2400" b="1" spc="25" dirty="0">
                <a:solidFill>
                  <a:srgbClr val="2A4995"/>
                </a:solidFill>
                <a:latin typeface="Arial"/>
                <a:cs typeface="Arial"/>
              </a:rPr>
              <a:t> предоставления</a:t>
            </a:r>
            <a:r>
              <a:rPr sz="2400" b="1" spc="1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2A4995"/>
                </a:solidFill>
                <a:latin typeface="Arial"/>
                <a:cs typeface="Arial"/>
              </a:rPr>
              <a:t>релизов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2291" y="878966"/>
          <a:ext cx="8527529" cy="5675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6479"/>
                <a:gridCol w="2694315"/>
                <a:gridCol w="4066735"/>
              </a:tblGrid>
              <a:tr h="1019429"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Факт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ич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еская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дата рели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а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4995"/>
                    </a:solidFill>
                  </a:tcPr>
                </a:tc>
                <a:tc>
                  <a:txBody>
                    <a:bodyPr/>
                    <a:lstStyle/>
                    <a:p>
                      <a:pPr marL="8159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Технология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4995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Краткое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описание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дора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оток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4995"/>
                    </a:solidFill>
                  </a:tcPr>
                </a:tc>
              </a:tr>
              <a:tr h="582040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15.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Планир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вание</a:t>
                      </a:r>
                      <a:r>
                        <a:rPr sz="14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2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для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сбора</a:t>
                      </a:r>
                      <a:r>
                        <a:rPr sz="14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едений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</a:tr>
              <a:tr h="581913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14.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2.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Планир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вание</a:t>
                      </a:r>
                      <a:r>
                        <a:rPr sz="14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2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итогов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го</a:t>
                      </a:r>
                      <a:r>
                        <a:rPr sz="14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бесед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ов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ания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</a:tr>
              <a:tr h="581913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05.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2.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Планир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вание</a:t>
                      </a:r>
                      <a:r>
                        <a:rPr sz="14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2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елиз</a:t>
                      </a:r>
                      <a:r>
                        <a:rPr sz="14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февраль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ск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им</a:t>
                      </a:r>
                      <a:r>
                        <a:rPr sz="14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этапом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</a:tr>
              <a:tr h="582041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05.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2.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ИС</a:t>
                      </a:r>
                      <a:r>
                        <a:rPr sz="14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4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Тестридер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перед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февраль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ск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им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</a:tr>
              <a:tr h="581913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21.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3.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Планир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вание</a:t>
                      </a:r>
                      <a:r>
                        <a:rPr sz="14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2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перед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ср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оч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4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21.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3.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ИС</a:t>
                      </a:r>
                      <a:r>
                        <a:rPr sz="14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Тестридер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перед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ср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оч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4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</a:tr>
              <a:tr h="582015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16.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5.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Планирование</a:t>
                      </a:r>
                      <a:r>
                        <a:rPr sz="14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2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перед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осн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4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0DD"/>
                    </a:solidFill>
                  </a:tcPr>
                </a:tc>
              </a:tr>
              <a:tr h="581952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16.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5.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ИС</a:t>
                      </a:r>
                      <a:r>
                        <a:rPr sz="14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ГИ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Тестридер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Релиз</a:t>
                      </a:r>
                      <a:r>
                        <a:rPr sz="14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перед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осн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4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этап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м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696" y="67438"/>
            <a:ext cx="6706558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9375" marR="6350" indent="-1337310">
              <a:lnSpc>
                <a:spcPts val="3020"/>
              </a:lnSpc>
            </a:pPr>
            <a:r>
              <a:rPr sz="2800" b="1" spc="90" dirty="0">
                <a:solidFill>
                  <a:srgbClr val="2A4995"/>
                </a:solidFill>
                <a:latin typeface="Arial"/>
                <a:cs typeface="Arial"/>
              </a:rPr>
              <a:t>Графи</a:t>
            </a:r>
            <a:r>
              <a:rPr sz="2800" b="1" spc="95" dirty="0">
                <a:solidFill>
                  <a:srgbClr val="2A4995"/>
                </a:solidFill>
                <a:latin typeface="Arial"/>
                <a:cs typeface="Arial"/>
              </a:rPr>
              <a:t>к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240" dirty="0">
                <a:solidFill>
                  <a:srgbClr val="2A4995"/>
                </a:solidFill>
                <a:latin typeface="Arial"/>
                <a:cs typeface="Arial"/>
              </a:rPr>
              <a:t>в</a:t>
            </a:r>
            <a:r>
              <a:rPr sz="2800" b="1" spc="45" dirty="0">
                <a:solidFill>
                  <a:srgbClr val="2A4995"/>
                </a:solidFill>
                <a:latin typeface="Arial"/>
                <a:cs typeface="Arial"/>
              </a:rPr>
              <a:t>несения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45" dirty="0">
                <a:solidFill>
                  <a:srgbClr val="2A4995"/>
                </a:solidFill>
                <a:latin typeface="Arial"/>
                <a:cs typeface="Arial"/>
              </a:rPr>
              <a:t>сведений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245" dirty="0">
                <a:solidFill>
                  <a:srgbClr val="2A4995"/>
                </a:solidFill>
                <a:latin typeface="Arial"/>
                <a:cs typeface="Arial"/>
              </a:rPr>
              <a:t>в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90" dirty="0">
                <a:solidFill>
                  <a:srgbClr val="2A4995"/>
                </a:solidFill>
                <a:latin typeface="Arial"/>
                <a:cs typeface="Arial"/>
              </a:rPr>
              <a:t>ФИС</a:t>
            </a:r>
            <a:r>
              <a:rPr sz="2800" b="1" spc="3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55" dirty="0">
                <a:solidFill>
                  <a:srgbClr val="2A4995"/>
                </a:solidFill>
                <a:latin typeface="Arial"/>
                <a:cs typeface="Arial"/>
              </a:rPr>
              <a:t>и</a:t>
            </a:r>
            <a:r>
              <a:rPr sz="2800" b="1" spc="-2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80" dirty="0">
                <a:solidFill>
                  <a:srgbClr val="2A4995"/>
                </a:solidFill>
                <a:latin typeface="Arial"/>
                <a:cs typeface="Arial"/>
              </a:rPr>
              <a:t>РИС</a:t>
            </a:r>
            <a:r>
              <a:rPr sz="2800" b="1" spc="1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120" dirty="0">
                <a:solidFill>
                  <a:srgbClr val="2A4995"/>
                </a:solidFill>
                <a:latin typeface="Arial"/>
                <a:cs typeface="Arial"/>
              </a:rPr>
              <a:t>(сбор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60" dirty="0">
                <a:solidFill>
                  <a:srgbClr val="2A4995"/>
                </a:solidFill>
                <a:latin typeface="Arial"/>
                <a:cs typeface="Arial"/>
              </a:rPr>
              <a:t>све</a:t>
            </a:r>
            <a:r>
              <a:rPr sz="2800" b="1" spc="75" dirty="0">
                <a:solidFill>
                  <a:srgbClr val="2A4995"/>
                </a:solidFill>
                <a:latin typeface="Arial"/>
                <a:cs typeface="Arial"/>
              </a:rPr>
              <a:t>д</a:t>
            </a:r>
            <a:r>
              <a:rPr sz="2800" b="1" spc="45" dirty="0">
                <a:solidFill>
                  <a:srgbClr val="2A4995"/>
                </a:solidFill>
                <a:latin typeface="Arial"/>
                <a:cs typeface="Arial"/>
              </a:rPr>
              <a:t>ений)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73723" y="1227139"/>
          <a:ext cx="7902733" cy="545253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18431"/>
                <a:gridCol w="4548045"/>
                <a:gridCol w="2636257"/>
              </a:tblGrid>
              <a:tr h="2616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Категория информации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Срок внесения сведений в РИС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ctr"/>
                </a:tc>
              </a:tr>
              <a:tr h="169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Основное общее образование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623455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СБОР СВЕДЕНИЙ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Сведения об ОИВ субъекта Российской Федерации, РЦОИ, учредителях ОО за пределами Российской Федерации, МСУ, ОО, о выпускниках текущего года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до 25.01.2019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ctr"/>
                </a:tc>
              </a:tr>
              <a:tr h="277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Сведения о ППЭ, включая информацию об аудиторном фонде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 до 15.02.2019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ctr"/>
                </a:tc>
              </a:tr>
              <a:tr h="184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Сведения об участниках проведения итогового сочинения (изложения)/итогового собеседования по русскому языку, включая категории лиц с ограниченными возможностями здоровья, детей-инвалидов или инвалидов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не позднее: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25.01.2019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22.02.2019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500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19.04.2019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577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Сведения об участниках ГИА всех категорий с указанием перечня учебных предметов, выбранных для сдачи ГИА, сведения о форме ГИА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не позднее:01.03.2019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ctr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Сведения о работниках ППЭ (руководители, организаторы, технические специалисты, медицинские работники, ассистенты, общественные наблюдатели), сведения о членах ГЭК, сведения о членах предметных комиссий, включая контактные данные (номер телефона, персональный адрес электронной почты)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не позднее: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15.03.2019 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(досрочный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19.04.2019 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(основной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15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16.08.2019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315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(дополнительный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  <a:tr h="261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/>
                        <a:t>Сведения о наличии допуска к прохождению ГИА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в течение 2-х рабочих дней со дня принятия решения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105" marR="7105" marT="7697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568" y="67438"/>
            <a:ext cx="785868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3305" marR="6350" indent="-1030605">
              <a:lnSpc>
                <a:spcPts val="3020"/>
              </a:lnSpc>
            </a:pPr>
            <a:r>
              <a:rPr sz="2800" b="1" spc="90" dirty="0">
                <a:solidFill>
                  <a:srgbClr val="2A4995"/>
                </a:solidFill>
                <a:latin typeface="Arial"/>
                <a:cs typeface="Arial"/>
              </a:rPr>
              <a:t>Графи</a:t>
            </a:r>
            <a:r>
              <a:rPr sz="2800" b="1" spc="95" dirty="0">
                <a:solidFill>
                  <a:srgbClr val="2A4995"/>
                </a:solidFill>
                <a:latin typeface="Arial"/>
                <a:cs typeface="Arial"/>
              </a:rPr>
              <a:t>к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240" dirty="0">
                <a:solidFill>
                  <a:srgbClr val="2A4995"/>
                </a:solidFill>
                <a:latin typeface="Arial"/>
                <a:cs typeface="Arial"/>
              </a:rPr>
              <a:t>в</a:t>
            </a:r>
            <a:r>
              <a:rPr sz="2800" b="1" spc="45" dirty="0">
                <a:solidFill>
                  <a:srgbClr val="2A4995"/>
                </a:solidFill>
                <a:latin typeface="Arial"/>
                <a:cs typeface="Arial"/>
              </a:rPr>
              <a:t>несения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45" dirty="0">
                <a:solidFill>
                  <a:srgbClr val="2A4995"/>
                </a:solidFill>
                <a:latin typeface="Arial"/>
                <a:cs typeface="Arial"/>
              </a:rPr>
              <a:t>сведений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245" dirty="0">
                <a:solidFill>
                  <a:srgbClr val="2A4995"/>
                </a:solidFill>
                <a:latin typeface="Arial"/>
                <a:cs typeface="Arial"/>
              </a:rPr>
              <a:t>в</a:t>
            </a:r>
            <a:r>
              <a:rPr sz="2800" b="1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90" dirty="0">
                <a:solidFill>
                  <a:srgbClr val="2A4995"/>
                </a:solidFill>
                <a:latin typeface="Arial"/>
                <a:cs typeface="Arial"/>
              </a:rPr>
              <a:t>ФИС</a:t>
            </a:r>
            <a:r>
              <a:rPr sz="2800" b="1" spc="3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55" dirty="0">
                <a:solidFill>
                  <a:srgbClr val="2A4995"/>
                </a:solidFill>
                <a:latin typeface="Arial"/>
                <a:cs typeface="Arial"/>
              </a:rPr>
              <a:t>и</a:t>
            </a:r>
            <a:r>
              <a:rPr sz="2800" b="1" spc="-2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80" dirty="0">
                <a:solidFill>
                  <a:srgbClr val="2A4995"/>
                </a:solidFill>
                <a:latin typeface="Arial"/>
                <a:cs typeface="Arial"/>
              </a:rPr>
              <a:t>РИС</a:t>
            </a:r>
            <a:r>
              <a:rPr sz="2800" b="1" spc="1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25" dirty="0">
                <a:solidFill>
                  <a:srgbClr val="2A4995"/>
                </a:solidFill>
                <a:latin typeface="Arial"/>
                <a:cs typeface="Arial"/>
              </a:rPr>
              <a:t>(пл</a:t>
            </a:r>
            <a:r>
              <a:rPr sz="2800" b="1" spc="35" dirty="0">
                <a:solidFill>
                  <a:srgbClr val="2A4995"/>
                </a:solidFill>
                <a:latin typeface="Arial"/>
                <a:cs typeface="Arial"/>
              </a:rPr>
              <a:t>а</a:t>
            </a:r>
            <a:r>
              <a:rPr sz="2800" b="1" spc="-20" dirty="0">
                <a:solidFill>
                  <a:srgbClr val="2A4995"/>
                </a:solidFill>
                <a:latin typeface="Arial"/>
                <a:cs typeface="Arial"/>
              </a:rPr>
              <a:t>ниро</a:t>
            </a:r>
            <a:r>
              <a:rPr sz="2800" b="1" spc="-15" dirty="0">
                <a:solidFill>
                  <a:srgbClr val="2A4995"/>
                </a:solidFill>
                <a:latin typeface="Arial"/>
                <a:cs typeface="Arial"/>
              </a:rPr>
              <a:t>в</a:t>
            </a:r>
            <a:r>
              <a:rPr sz="2800" b="1" spc="110" dirty="0">
                <a:solidFill>
                  <a:srgbClr val="2A4995"/>
                </a:solidFill>
                <a:latin typeface="Arial"/>
                <a:cs typeface="Arial"/>
              </a:rPr>
              <a:t>ание</a:t>
            </a:r>
            <a:r>
              <a:rPr sz="2800" b="1" spc="-1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2A4995"/>
                </a:solidFill>
                <a:latin typeface="Arial"/>
                <a:cs typeface="Arial"/>
              </a:rPr>
              <a:t>ГИА)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3385" y="1524001"/>
          <a:ext cx="7807569" cy="41967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5363"/>
                <a:gridCol w="4307694"/>
                <a:gridCol w="2604512"/>
              </a:tblGrid>
              <a:tr h="400050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ПЛАНИРОВАНИЕ ГИА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vert="vert270" anchor="ctr"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Распределение участников проведения итогового сочинения (изложения)/итогового собеседования по русскому языку по местам проведения итогового сочинения (изложения)/итогового собеседования по русскому языку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 не позднее: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01.02.2019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01.03.2019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26.04.2019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/>
                        <a:t>Распределение участников ГИА по ППЭ на экзамены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не позднее: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22.03.2019 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(досрочный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05.05.2019 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(основной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14.08.2019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(дополнительный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/>
                        <a:t>Распределение работников ППЭ по экзаменам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не позднее: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22.03.2019 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(досрочный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05.05.2019 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(основной период)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24.08.2019 </a:t>
                      </a:r>
                      <a:endParaRPr lang="ru-RU" sz="14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(дополнительный период)</a:t>
                      </a:r>
                      <a:endParaRPr lang="ru-RU" sz="14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8792" marR="8792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612576" y="188640"/>
            <a:ext cx="822960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0" marR="6350" indent="-424180">
              <a:lnSpc>
                <a:spcPts val="2590"/>
              </a:lnSpc>
            </a:pPr>
            <a:r>
              <a:rPr spc="80" dirty="0"/>
              <a:t>Гра</a:t>
            </a:r>
            <a:r>
              <a:rPr spc="130" dirty="0"/>
              <a:t>ф</a:t>
            </a:r>
            <a:r>
              <a:rPr spc="10" dirty="0"/>
              <a:t>ик</a:t>
            </a:r>
            <a:r>
              <a:rPr dirty="0"/>
              <a:t> </a:t>
            </a:r>
            <a:r>
              <a:rPr spc="10" dirty="0"/>
              <a:t>внесения</a:t>
            </a:r>
            <a:r>
              <a:rPr dirty="0"/>
              <a:t> </a:t>
            </a:r>
            <a:r>
              <a:rPr spc="40" dirty="0"/>
              <a:t>сведений</a:t>
            </a:r>
            <a:r>
              <a:rPr spc="15" dirty="0"/>
              <a:t> </a:t>
            </a:r>
            <a:r>
              <a:rPr spc="-210" dirty="0"/>
              <a:t>в</a:t>
            </a:r>
            <a:r>
              <a:rPr dirty="0"/>
              <a:t> </a:t>
            </a:r>
            <a:r>
              <a:rPr spc="-75" dirty="0"/>
              <a:t>ФИС</a:t>
            </a:r>
            <a:r>
              <a:rPr spc="10" dirty="0"/>
              <a:t> </a:t>
            </a:r>
            <a:r>
              <a:rPr spc="-45" dirty="0"/>
              <a:t>и</a:t>
            </a:r>
            <a:r>
              <a:rPr dirty="0"/>
              <a:t> </a:t>
            </a:r>
            <a:r>
              <a:rPr spc="-70" dirty="0"/>
              <a:t>РИС</a:t>
            </a:r>
            <a:r>
              <a:rPr spc="-30" dirty="0"/>
              <a:t> </a:t>
            </a:r>
            <a:r>
              <a:rPr spc="55" dirty="0"/>
              <a:t>(проведение</a:t>
            </a:r>
            <a:r>
              <a:rPr spc="10" dirty="0"/>
              <a:t> </a:t>
            </a:r>
            <a:r>
              <a:rPr spc="-100" dirty="0"/>
              <a:t>ГИА</a:t>
            </a:r>
            <a:r>
              <a:rPr dirty="0"/>
              <a:t> </a:t>
            </a:r>
            <a:r>
              <a:rPr spc="-45" dirty="0"/>
              <a:t>и</a:t>
            </a:r>
            <a:r>
              <a:rPr dirty="0"/>
              <a:t> </a:t>
            </a:r>
            <a:r>
              <a:rPr spc="114" dirty="0"/>
              <a:t>обра</a:t>
            </a:r>
            <a:r>
              <a:rPr spc="105" dirty="0"/>
              <a:t>б</a:t>
            </a:r>
            <a:r>
              <a:rPr spc="114" dirty="0"/>
              <a:t>отка</a:t>
            </a:r>
            <a:r>
              <a:rPr spc="30" dirty="0"/>
              <a:t> </a:t>
            </a:r>
            <a:r>
              <a:rPr spc="135" dirty="0"/>
              <a:t>ЭМ)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3385" y="1227138"/>
          <a:ext cx="7877907" cy="47236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72271"/>
                <a:gridCol w="4477661"/>
                <a:gridCol w="2627975"/>
              </a:tblGrid>
              <a:tr h="15780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ПРОВЕДЕНИЕ ГИА и ОБРАБОТКА ЭМ</a:t>
                      </a:r>
                      <a:endParaRPr lang="ru-RU" sz="12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vert="vert270" anchor="ctr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Завершение обработки бланков итогового сочинения (изложения)/итогового собеседования по русскому языку, сведения о результатах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не позднее: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b"/>
                </a:tc>
              </a:tr>
              <a:tr h="157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15.02.2019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b"/>
                </a:tc>
              </a:tr>
              <a:tr h="157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15.03.2019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b"/>
                </a:tc>
              </a:tr>
              <a:tr h="165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08.05.2019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b"/>
                </a:tc>
              </a:tr>
              <a:tr h="512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Сведения о нарушениях, выявленных общественными наблюдателями при проведении ГИА</a:t>
                      </a:r>
                      <a:endParaRPr lang="ru-RU" sz="12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в течение 2 календарных дней со дня завершения проведения экзамена по соответствующему учебному предмету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b"/>
                </a:tc>
              </a:tr>
              <a:tr h="512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Завершение обработки бланков участников ГИА и машиночитаемых форм (ППЭ-13-02-МАШ, ППЭ-18-МАШ, ППЭ-12-04-МАШ)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/>
                        <a:t>не позднее 10 календарных дней после дня проведения экзамена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</a:tr>
              <a:tr h="307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Сведения о результатах ГИА по учебным предметам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не позднее 1 календарного дня со дня утверждения ГЭК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ctr"/>
                </a:tc>
              </a:tr>
              <a:tr h="6390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АПЕЛЛЯЦИИ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Сведения о поданных участниками ГИА апелляциях о нарушении установленного порядка проведения ГИА, о несогласии с выставленными баллами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 течение 1 календарного дня со дня подачи апелляции</a:t>
                      </a:r>
                      <a:endParaRPr lang="ru-RU" sz="12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ctr"/>
                </a:tc>
              </a:tr>
              <a:tr h="765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Сведения об экспертах предметных комиссий по соответствующим учебным предметам , привлекаемых к установлению правильности оценивания экзаменационных работ апеллянтов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в течение 4 календарных дней с момента подачи апелляции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ctr"/>
                </a:tc>
              </a:tr>
              <a:tr h="512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Сведения по результатам рассмотрения апелляций о нарушении установленного порядка проведения ГИА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не позднее 3 рабочих дней с момента поступления апелляций в конфликтную комиссию</a:t>
                      </a:r>
                      <a:endParaRPr lang="ru-RU" sz="1200" b="1" i="0" u="none" strike="noStrike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ctr"/>
                </a:tc>
              </a:tr>
              <a:tr h="512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Сведения по результатам рассмотрения апелляций о несогласии с выставленными баллами ГИА по учебным предметам</a:t>
                      </a:r>
                      <a:endParaRPr lang="ru-RU" sz="12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не позднее 5 рабочих дней с момента поступления апелляций в конфликтную комиссию</a:t>
                      </a:r>
                      <a:endParaRPr lang="ru-RU" sz="1200" b="1" i="0" u="none" strike="noStrike" dirty="0">
                        <a:solidFill>
                          <a:srgbClr val="37383E"/>
                        </a:solidFill>
                        <a:latin typeface="Arial Narrow"/>
                      </a:endParaRPr>
                    </a:p>
                  </a:txBody>
                  <a:tcPr marL="7283" marR="7283" marT="789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Типичные нарушения по отдельным предметам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Иностранные языки</a:t>
            </a:r>
            <a:endParaRPr lang="ru-RU" sz="2800" dirty="0"/>
          </a:p>
        </p:txBody>
      </p:sp>
      <p:pic>
        <p:nvPicPr>
          <p:cNvPr id="1026" name="Picture 2" descr="C:\Users\VENIALINA\Downloads\Макеты бланков ГИА-9 2018 (1)\Макеты бланков ГИА-9 2018\ОГЭ\Бланк 2\Односторонний\Бланк ответов №2_односторонний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4392488" cy="55446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24928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65066093.</a:t>
            </a:r>
            <a:r>
              <a:rPr lang="en-US" dirty="0" smtClean="0"/>
              <a:t>mp3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24744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В </a:t>
            </a:r>
            <a:r>
              <a:rPr lang="ru-RU" sz="3600" dirty="0" smtClean="0">
                <a:latin typeface="Arial Narrow" pitchFamily="34" charset="0"/>
              </a:rPr>
              <a:t>бланке ответов №2 или в дополнительном бланке №2 не записан номер </a:t>
            </a:r>
            <a:r>
              <a:rPr lang="ru-RU" sz="3600" dirty="0" err="1" smtClean="0">
                <a:latin typeface="Arial Narrow" pitchFamily="34" charset="0"/>
              </a:rPr>
              <a:t>КИМа</a:t>
            </a:r>
            <a:r>
              <a:rPr lang="ru-RU" sz="3600" dirty="0" smtClean="0">
                <a:latin typeface="Arial Narrow" pitchFamily="34" charset="0"/>
              </a:rPr>
              <a:t> участника (если есть аудиозапись участника).</a:t>
            </a:r>
            <a:endParaRPr lang="ru-RU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Информатика</a:t>
            </a:r>
            <a:endParaRPr lang="ru-RU" sz="2800" dirty="0"/>
          </a:p>
        </p:txBody>
      </p:sp>
      <p:pic>
        <p:nvPicPr>
          <p:cNvPr id="1026" name="Picture 2" descr="C:\Users\VENIALINA\Downloads\Макеты бланков ГИА-9 2018 (1)\Макеты бланков ГИА-9 2018\ОГЭ\Бланк 2\Односторонний\Бланк ответов №2_односторонний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4392488" cy="55446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2492896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19_0543804.</a:t>
            </a:r>
            <a:r>
              <a:rPr lang="en-US" sz="2800" dirty="0" err="1" smtClean="0"/>
              <a:t>xls</a:t>
            </a:r>
            <a:endParaRPr lang="en-US" sz="2800" dirty="0" smtClean="0"/>
          </a:p>
          <a:p>
            <a:r>
              <a:rPr lang="en-US" sz="2800" dirty="0" smtClean="0"/>
              <a:t>20_1_0543804.kum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24744"/>
            <a:ext cx="41044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бланке ответов №2 не записан </a:t>
            </a:r>
            <a:r>
              <a:rPr lang="ru-RU" sz="3200" dirty="0" smtClean="0">
                <a:latin typeface="Arial Narrow" pitchFamily="34" charset="0"/>
              </a:rPr>
              <a:t>номер задания и КИМ </a:t>
            </a:r>
            <a:r>
              <a:rPr lang="ru-RU" sz="3200" dirty="0" smtClean="0">
                <a:latin typeface="Arial Narrow" pitchFamily="34" charset="0"/>
              </a:rPr>
              <a:t>участника (если есть </a:t>
            </a:r>
            <a:r>
              <a:rPr lang="ru-RU" sz="3200" dirty="0" smtClean="0">
                <a:latin typeface="Arial Narrow" pitchFamily="34" charset="0"/>
              </a:rPr>
              <a:t>практическая часть </a:t>
            </a:r>
            <a:r>
              <a:rPr lang="ru-RU" sz="3200" dirty="0" smtClean="0">
                <a:latin typeface="Arial Narrow" pitchFamily="34" charset="0"/>
              </a:rPr>
              <a:t>участника</a:t>
            </a:r>
            <a:r>
              <a:rPr lang="ru-RU" sz="3200" dirty="0" smtClean="0">
                <a:latin typeface="Arial Narrow" pitchFamily="34" charset="0"/>
              </a:rPr>
              <a:t>).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Arial Narrow" pitchFamily="34" charset="0"/>
              </a:rPr>
              <a:t>Не переименовывают практическую часть под номер КИМ.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Физика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24744"/>
            <a:ext cx="41044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Arial Narrow" pitchFamily="34" charset="0"/>
              </a:rPr>
              <a:t>В дополнительном бланке ответов №2, если нет изменений в характеристиках нет необязательно сканировать </a:t>
            </a:r>
            <a:r>
              <a:rPr lang="ru-RU" sz="3200" dirty="0" smtClean="0">
                <a:latin typeface="Arial Narrow" pitchFamily="34" charset="0"/>
              </a:rPr>
              <a:t>данный бланк.</a:t>
            </a:r>
          </a:p>
          <a:p>
            <a:pPr marL="514350" indent="-514350">
              <a:buAutoNum type="arabicPeriod"/>
            </a:pPr>
            <a:endParaRPr lang="ru-RU" sz="3200" dirty="0">
              <a:latin typeface="Arial Narrow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24744"/>
            <a:ext cx="4485184" cy="585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8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Физика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45" y="1052736"/>
            <a:ext cx="84697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Внимание!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В целях обеспечения объективного оценивания выполнения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экспериментальных заданий участниками ОГЭ в случае замены оборудования на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аналогичное с другими характеристиками необходимо довести до сведения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экспертов предметной комиссии, осуществляющих проверку выполнения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заданий, описание характеристик реально используемого на экзамене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оборудования. Для этого используется специальный Дополнительный бланк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ответов №2, который заполняется на основании таблицы «Характеристика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комплектов оборудования» и отражает все необходимые изменения в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индивидуальном комплекте оборудования участника экзамена. Дополнительные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  <a:t>бланки ответов №2 вкладываются в конверты с экзаменационными работами и</a:t>
            </a:r>
            <a:b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ru-RU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01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Физика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02" y="3501008"/>
            <a:ext cx="8000516" cy="28109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1124745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В дополнительный бланк ответов №2 вносит изменения </a:t>
            </a:r>
            <a:r>
              <a:rPr lang="ru-RU" sz="3200" dirty="0" smtClean="0">
                <a:latin typeface="Arial Narrow" pitchFamily="34" charset="0"/>
              </a:rPr>
              <a:t>специалист </a:t>
            </a:r>
            <a:r>
              <a:rPr lang="ru-RU" sz="3200" dirty="0">
                <a:latin typeface="Arial Narrow" pitchFamily="34" charset="0"/>
              </a:rPr>
              <a:t>по проведению инструктажа и обеспечению лабораторных работ</a:t>
            </a:r>
            <a:br>
              <a:rPr lang="ru-RU" sz="3200" dirty="0">
                <a:latin typeface="Arial Narrow" pitchFamily="34" charset="0"/>
              </a:rPr>
            </a:br>
            <a:r>
              <a:rPr lang="ru-RU" sz="3200" dirty="0">
                <a:latin typeface="Arial Narrow" pitchFamily="34" charset="0"/>
              </a:rPr>
              <a:t>ОГЭ по </a:t>
            </a:r>
            <a:r>
              <a:rPr lang="ru-RU" sz="3200" dirty="0" smtClean="0">
                <a:latin typeface="Arial Narrow" pitchFamily="34" charset="0"/>
              </a:rPr>
              <a:t>физике.</a:t>
            </a:r>
            <a:r>
              <a:rPr lang="ru-RU" sz="3200" dirty="0">
                <a:latin typeface="Arial Narrow" pitchFamily="34" charset="0"/>
              </a:rPr>
              <a:t/>
            </a:r>
            <a:br>
              <a:rPr lang="ru-RU" sz="3200" dirty="0">
                <a:latin typeface="Arial Narrow" pitchFamily="34" charset="0"/>
              </a:rPr>
            </a:br>
            <a:endParaRPr lang="ru-RU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0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5769" y="2672080"/>
            <a:ext cx="544302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spc="-40" dirty="0">
                <a:solidFill>
                  <a:srgbClr val="2A4995"/>
                </a:solidFill>
                <a:latin typeface="Arial"/>
                <a:cs typeface="Arial"/>
              </a:rPr>
              <a:t>Нововведения</a:t>
            </a:r>
            <a:r>
              <a:rPr sz="3200" b="1" spc="-20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3200" b="1" spc="-130" dirty="0">
                <a:solidFill>
                  <a:srgbClr val="2A4995"/>
                </a:solidFill>
                <a:latin typeface="Arial"/>
                <a:cs typeface="Arial"/>
              </a:rPr>
              <a:t>ГИА</a:t>
            </a:r>
            <a:r>
              <a:rPr sz="3200" b="1" spc="-5" dirty="0">
                <a:solidFill>
                  <a:srgbClr val="2A4995"/>
                </a:solidFill>
                <a:latin typeface="Century Gothic"/>
                <a:cs typeface="Century Gothic"/>
              </a:rPr>
              <a:t>-</a:t>
            </a:r>
            <a:r>
              <a:rPr sz="3200" b="1" dirty="0">
                <a:solidFill>
                  <a:srgbClr val="2A4995"/>
                </a:solidFill>
                <a:latin typeface="Arial"/>
                <a:cs typeface="Arial"/>
              </a:rPr>
              <a:t>9</a:t>
            </a:r>
            <a:r>
              <a:rPr sz="3200" b="1" spc="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3200" b="1" spc="145" dirty="0">
                <a:solidFill>
                  <a:srgbClr val="2A4995"/>
                </a:solidFill>
                <a:latin typeface="Arial"/>
                <a:cs typeface="Arial"/>
              </a:rPr>
              <a:t>на</a:t>
            </a:r>
            <a:r>
              <a:rPr sz="3200" b="1" spc="-5" dirty="0">
                <a:solidFill>
                  <a:srgbClr val="2A4995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A4995"/>
                </a:solidFill>
                <a:latin typeface="Arial"/>
                <a:cs typeface="Arial"/>
              </a:rPr>
              <a:t>2</a:t>
            </a:r>
            <a:r>
              <a:rPr sz="3200" b="1" spc="5" dirty="0">
                <a:solidFill>
                  <a:srgbClr val="2A4995"/>
                </a:solidFill>
                <a:latin typeface="Arial"/>
                <a:cs typeface="Arial"/>
              </a:rPr>
              <a:t>0</a:t>
            </a:r>
            <a:r>
              <a:rPr sz="3200" b="1" dirty="0">
                <a:solidFill>
                  <a:srgbClr val="2A4995"/>
                </a:solidFill>
                <a:latin typeface="Arial"/>
                <a:cs typeface="Arial"/>
              </a:rPr>
              <a:t>19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/>
          <p:cNvSpPr txBox="1">
            <a:spLocks noGrp="1"/>
          </p:cNvSpPr>
          <p:nvPr>
            <p:ph type="title"/>
          </p:nvPr>
        </p:nvSpPr>
        <p:spPr>
          <a:xfrm>
            <a:off x="-828600" y="188640"/>
            <a:ext cx="8345113" cy="493467"/>
          </a:xfrm>
          <a:prstGeom prst="rect">
            <a:avLst/>
          </a:prstGeom>
        </p:spPr>
        <p:txBody>
          <a:bodyPr vert="horz" wrap="square" lIns="0" tIns="122935" rIns="0" bIns="0" rtlCol="0">
            <a:spAutoFit/>
          </a:bodyPr>
          <a:lstStyle/>
          <a:p>
            <a:pPr marL="3101975">
              <a:lnSpc>
                <a:spcPct val="100000"/>
              </a:lnSpc>
            </a:pPr>
            <a:r>
              <a:rPr spc="70" dirty="0"/>
              <a:t>Двусторонне</a:t>
            </a:r>
            <a:r>
              <a:rPr spc="60" dirty="0"/>
              <a:t>е</a:t>
            </a:r>
            <a:r>
              <a:rPr spc="-10" dirty="0">
                <a:latin typeface="Century Gothic"/>
                <a:cs typeface="Century Gothic"/>
              </a:rPr>
              <a:t>-</a:t>
            </a:r>
            <a:r>
              <a:rPr spc="80" dirty="0"/>
              <a:t>одностороннее</a:t>
            </a:r>
          </a:p>
        </p:txBody>
      </p:sp>
      <p:sp>
        <p:nvSpPr>
          <p:cNvPr id="20" name="object 3"/>
          <p:cNvSpPr/>
          <p:nvPr/>
        </p:nvSpPr>
        <p:spPr>
          <a:xfrm>
            <a:off x="2227579" y="1206246"/>
            <a:ext cx="2167763" cy="1640839"/>
          </a:xfrm>
          <a:custGeom>
            <a:avLst/>
            <a:gdLst/>
            <a:ahLst/>
            <a:cxnLst/>
            <a:rect l="l" t="t" r="r" b="b"/>
            <a:pathLst>
              <a:path w="2167763" h="1640839">
                <a:moveTo>
                  <a:pt x="0" y="1640839"/>
                </a:moveTo>
                <a:lnTo>
                  <a:pt x="2167763" y="1640839"/>
                </a:lnTo>
                <a:lnTo>
                  <a:pt x="2167763" y="0"/>
                </a:lnTo>
                <a:lnTo>
                  <a:pt x="0" y="0"/>
                </a:lnTo>
                <a:lnTo>
                  <a:pt x="0" y="1640839"/>
                </a:lnTo>
                <a:close/>
              </a:path>
            </a:pathLst>
          </a:custGeom>
          <a:solidFill>
            <a:srgbClr val="2A49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4"/>
          <p:cNvSpPr txBox="1"/>
          <p:nvPr/>
        </p:nvSpPr>
        <p:spPr>
          <a:xfrm>
            <a:off x="2515870" y="1610867"/>
            <a:ext cx="1593215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Дв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стор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нняя печа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ь 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Г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Э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/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ГВЭ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22" name="object 5"/>
          <p:cNvSpPr/>
          <p:nvPr/>
        </p:nvSpPr>
        <p:spPr>
          <a:xfrm>
            <a:off x="5429503" y="1206246"/>
            <a:ext cx="2167763" cy="1640839"/>
          </a:xfrm>
          <a:custGeom>
            <a:avLst/>
            <a:gdLst/>
            <a:ahLst/>
            <a:cxnLst/>
            <a:rect l="l" t="t" r="r" b="b"/>
            <a:pathLst>
              <a:path w="2167763" h="1640839">
                <a:moveTo>
                  <a:pt x="0" y="1640839"/>
                </a:moveTo>
                <a:lnTo>
                  <a:pt x="2167763" y="1640839"/>
                </a:lnTo>
                <a:lnTo>
                  <a:pt x="2167763" y="0"/>
                </a:lnTo>
                <a:lnTo>
                  <a:pt x="0" y="0"/>
                </a:lnTo>
                <a:lnTo>
                  <a:pt x="0" y="1640839"/>
                </a:lnTo>
                <a:close/>
              </a:path>
            </a:pathLst>
          </a:custGeom>
          <a:solidFill>
            <a:srgbClr val="2A49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6"/>
          <p:cNvSpPr txBox="1"/>
          <p:nvPr/>
        </p:nvSpPr>
        <p:spPr>
          <a:xfrm>
            <a:off x="5657215" y="1610867"/>
            <a:ext cx="1713864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27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Дв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с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оннее ск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нир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в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ние 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Г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Э/ГВЭ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7"/>
          <p:cNvSpPr/>
          <p:nvPr/>
        </p:nvSpPr>
        <p:spPr>
          <a:xfrm>
            <a:off x="2227579" y="3068954"/>
            <a:ext cx="2167763" cy="1640840"/>
          </a:xfrm>
          <a:custGeom>
            <a:avLst/>
            <a:gdLst/>
            <a:ahLst/>
            <a:cxnLst/>
            <a:rect l="l" t="t" r="r" b="b"/>
            <a:pathLst>
              <a:path w="2167763" h="1640840">
                <a:moveTo>
                  <a:pt x="0" y="1640840"/>
                </a:moveTo>
                <a:lnTo>
                  <a:pt x="2167763" y="1640840"/>
                </a:lnTo>
                <a:lnTo>
                  <a:pt x="2167763" y="0"/>
                </a:lnTo>
                <a:lnTo>
                  <a:pt x="0" y="0"/>
                </a:lnTo>
                <a:lnTo>
                  <a:pt x="0" y="164084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8"/>
          <p:cNvSpPr txBox="1"/>
          <p:nvPr/>
        </p:nvSpPr>
        <p:spPr>
          <a:xfrm>
            <a:off x="2402839" y="3473810"/>
            <a:ext cx="1818005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2590" marR="6350" indent="-390525">
              <a:lnSpc>
                <a:spcPct val="100099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Од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осто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онняя печа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ь 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Г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Э/ГВЭ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6" name="object 9"/>
          <p:cNvSpPr/>
          <p:nvPr/>
        </p:nvSpPr>
        <p:spPr>
          <a:xfrm>
            <a:off x="5429503" y="3068954"/>
            <a:ext cx="2167763" cy="1640840"/>
          </a:xfrm>
          <a:custGeom>
            <a:avLst/>
            <a:gdLst/>
            <a:ahLst/>
            <a:cxnLst/>
            <a:rect l="l" t="t" r="r" b="b"/>
            <a:pathLst>
              <a:path w="2167763" h="1640840">
                <a:moveTo>
                  <a:pt x="0" y="1640840"/>
                </a:moveTo>
                <a:lnTo>
                  <a:pt x="2167763" y="1640840"/>
                </a:lnTo>
                <a:lnTo>
                  <a:pt x="2167763" y="0"/>
                </a:lnTo>
                <a:lnTo>
                  <a:pt x="0" y="0"/>
                </a:lnTo>
                <a:lnTo>
                  <a:pt x="0" y="164084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10"/>
          <p:cNvSpPr txBox="1"/>
          <p:nvPr/>
        </p:nvSpPr>
        <p:spPr>
          <a:xfrm>
            <a:off x="5559678" y="3473810"/>
            <a:ext cx="1908810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99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Однос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оннее ск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нир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в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ние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Г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Э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/ГВЭ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2227579" y="4941227"/>
            <a:ext cx="2167763" cy="1640839"/>
          </a:xfrm>
          <a:custGeom>
            <a:avLst/>
            <a:gdLst/>
            <a:ahLst/>
            <a:cxnLst/>
            <a:rect l="l" t="t" r="r" b="b"/>
            <a:pathLst>
              <a:path w="2167763" h="1640840">
                <a:moveTo>
                  <a:pt x="0" y="1640840"/>
                </a:moveTo>
                <a:lnTo>
                  <a:pt x="2167763" y="1640840"/>
                </a:lnTo>
                <a:lnTo>
                  <a:pt x="2167763" y="0"/>
                </a:lnTo>
                <a:lnTo>
                  <a:pt x="0" y="0"/>
                </a:lnTo>
                <a:lnTo>
                  <a:pt x="0" y="164084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12"/>
          <p:cNvSpPr txBox="1"/>
          <p:nvPr/>
        </p:nvSpPr>
        <p:spPr>
          <a:xfrm>
            <a:off x="2425700" y="5072507"/>
            <a:ext cx="1774189" cy="137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1270" algn="ctr">
              <a:lnSpc>
                <a:spcPct val="100000"/>
              </a:lnSpc>
            </a:pPr>
            <a:r>
              <a:rPr sz="1800" dirty="0">
                <a:latin typeface="Century Gothic"/>
                <a:cs typeface="Century Gothic"/>
              </a:rPr>
              <a:t>Дв</a:t>
            </a:r>
            <a:r>
              <a:rPr sz="1800" spc="-10" dirty="0">
                <a:latin typeface="Century Gothic"/>
                <a:cs typeface="Century Gothic"/>
              </a:rPr>
              <a:t>у</a:t>
            </a:r>
            <a:r>
              <a:rPr sz="1800" dirty="0">
                <a:latin typeface="Century Gothic"/>
                <a:cs typeface="Century Gothic"/>
              </a:rPr>
              <a:t>стор</a:t>
            </a:r>
            <a:r>
              <a:rPr sz="1800" spc="-10" dirty="0">
                <a:latin typeface="Century Gothic"/>
                <a:cs typeface="Century Gothic"/>
              </a:rPr>
              <a:t>о</a:t>
            </a:r>
            <a:r>
              <a:rPr sz="1800" dirty="0">
                <a:latin typeface="Century Gothic"/>
                <a:cs typeface="Century Gothic"/>
              </a:rPr>
              <a:t>нняя печа</a:t>
            </a:r>
            <a:r>
              <a:rPr sz="1800" spc="-10" dirty="0">
                <a:latin typeface="Century Gothic"/>
                <a:cs typeface="Century Gothic"/>
              </a:rPr>
              <a:t>т</a:t>
            </a:r>
            <a:r>
              <a:rPr sz="1800" dirty="0">
                <a:latin typeface="Century Gothic"/>
                <a:cs typeface="Century Gothic"/>
              </a:rPr>
              <a:t>ь</a:t>
            </a:r>
            <a:r>
              <a:rPr sz="1800" spc="5" dirty="0">
                <a:latin typeface="Century Gothic"/>
                <a:cs typeface="Century Gothic"/>
              </a:rPr>
              <a:t> К</a:t>
            </a:r>
            <a:r>
              <a:rPr sz="1800" dirty="0">
                <a:latin typeface="Century Gothic"/>
                <a:cs typeface="Century Gothic"/>
              </a:rPr>
              <a:t>ИМ</a:t>
            </a:r>
            <a:r>
              <a:rPr sz="1800" spc="-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и од</a:t>
            </a:r>
            <a:r>
              <a:rPr sz="1800" spc="5" dirty="0">
                <a:latin typeface="Century Gothic"/>
                <a:cs typeface="Century Gothic"/>
              </a:rPr>
              <a:t>н</a:t>
            </a:r>
            <a:r>
              <a:rPr sz="1800" dirty="0">
                <a:latin typeface="Century Gothic"/>
                <a:cs typeface="Century Gothic"/>
              </a:rPr>
              <a:t>осто</a:t>
            </a:r>
            <a:r>
              <a:rPr sz="1800" spc="-10" dirty="0">
                <a:latin typeface="Century Gothic"/>
                <a:cs typeface="Century Gothic"/>
              </a:rPr>
              <a:t>р</a:t>
            </a:r>
            <a:r>
              <a:rPr sz="1800" dirty="0">
                <a:latin typeface="Century Gothic"/>
                <a:cs typeface="Century Gothic"/>
              </a:rPr>
              <a:t>онняя печа</a:t>
            </a:r>
            <a:r>
              <a:rPr sz="1800" spc="-10" dirty="0">
                <a:latin typeface="Century Gothic"/>
                <a:cs typeface="Century Gothic"/>
              </a:rPr>
              <a:t>т</a:t>
            </a:r>
            <a:r>
              <a:rPr sz="1800" dirty="0">
                <a:latin typeface="Century Gothic"/>
                <a:cs typeface="Century Gothic"/>
              </a:rPr>
              <a:t>ь</a:t>
            </a:r>
            <a:r>
              <a:rPr sz="1800" spc="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бл</a:t>
            </a:r>
            <a:r>
              <a:rPr sz="1800" spc="-10" dirty="0">
                <a:latin typeface="Century Gothic"/>
                <a:cs typeface="Century Gothic"/>
              </a:rPr>
              <a:t>а</a:t>
            </a:r>
            <a:r>
              <a:rPr sz="1800" dirty="0">
                <a:latin typeface="Century Gothic"/>
                <a:cs typeface="Century Gothic"/>
              </a:rPr>
              <a:t>нков О</a:t>
            </a:r>
            <a:r>
              <a:rPr sz="1800" spc="-10" dirty="0">
                <a:latin typeface="Century Gothic"/>
                <a:cs typeface="Century Gothic"/>
              </a:rPr>
              <a:t>Г</a:t>
            </a:r>
            <a:r>
              <a:rPr sz="1800" dirty="0">
                <a:latin typeface="Century Gothic"/>
                <a:cs typeface="Century Gothic"/>
              </a:rPr>
              <a:t>Э</a:t>
            </a:r>
            <a:r>
              <a:rPr sz="1800" spc="5" dirty="0">
                <a:latin typeface="Century Gothic"/>
                <a:cs typeface="Century Gothic"/>
              </a:rPr>
              <a:t>/</a:t>
            </a:r>
            <a:r>
              <a:rPr sz="1800" dirty="0">
                <a:latin typeface="Century Gothic"/>
                <a:cs typeface="Century Gothic"/>
              </a:rPr>
              <a:t>ГВЭ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0" name="object 13"/>
          <p:cNvSpPr/>
          <p:nvPr/>
        </p:nvSpPr>
        <p:spPr>
          <a:xfrm>
            <a:off x="5429503" y="4941227"/>
            <a:ext cx="2167763" cy="1640839"/>
          </a:xfrm>
          <a:custGeom>
            <a:avLst/>
            <a:gdLst/>
            <a:ahLst/>
            <a:cxnLst/>
            <a:rect l="l" t="t" r="r" b="b"/>
            <a:pathLst>
              <a:path w="2167763" h="1640840">
                <a:moveTo>
                  <a:pt x="0" y="1640840"/>
                </a:moveTo>
                <a:lnTo>
                  <a:pt x="2167763" y="1640840"/>
                </a:lnTo>
                <a:lnTo>
                  <a:pt x="2167763" y="0"/>
                </a:lnTo>
                <a:lnTo>
                  <a:pt x="0" y="0"/>
                </a:lnTo>
                <a:lnTo>
                  <a:pt x="0" y="164084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5559678" y="5346827"/>
            <a:ext cx="190881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800" dirty="0">
                <a:latin typeface="Century Gothic"/>
                <a:cs typeface="Century Gothic"/>
              </a:rPr>
              <a:t>Однос</a:t>
            </a:r>
            <a:r>
              <a:rPr sz="1800" spc="-10" dirty="0">
                <a:latin typeface="Century Gothic"/>
                <a:cs typeface="Century Gothic"/>
              </a:rPr>
              <a:t>т</a:t>
            </a:r>
            <a:r>
              <a:rPr sz="1800" dirty="0">
                <a:latin typeface="Century Gothic"/>
                <a:cs typeface="Century Gothic"/>
              </a:rPr>
              <a:t>о</a:t>
            </a:r>
            <a:r>
              <a:rPr sz="1800" spc="-10" dirty="0">
                <a:latin typeface="Century Gothic"/>
                <a:cs typeface="Century Gothic"/>
              </a:rPr>
              <a:t>р</a:t>
            </a:r>
            <a:r>
              <a:rPr sz="1800" dirty="0">
                <a:latin typeface="Century Gothic"/>
                <a:cs typeface="Century Gothic"/>
              </a:rPr>
              <a:t>оннее ск</a:t>
            </a:r>
            <a:r>
              <a:rPr sz="1800" spc="-10" dirty="0">
                <a:latin typeface="Century Gothic"/>
                <a:cs typeface="Century Gothic"/>
              </a:rPr>
              <a:t>а</a:t>
            </a:r>
            <a:r>
              <a:rPr sz="1800" dirty="0">
                <a:latin typeface="Century Gothic"/>
                <a:cs typeface="Century Gothic"/>
              </a:rPr>
              <a:t>нир</a:t>
            </a:r>
            <a:r>
              <a:rPr sz="1800" spc="-10" dirty="0">
                <a:latin typeface="Century Gothic"/>
                <a:cs typeface="Century Gothic"/>
              </a:rPr>
              <a:t>о</a:t>
            </a:r>
            <a:r>
              <a:rPr sz="1800" dirty="0">
                <a:latin typeface="Century Gothic"/>
                <a:cs typeface="Century Gothic"/>
              </a:rPr>
              <a:t>в</a:t>
            </a:r>
            <a:r>
              <a:rPr sz="1800" spc="-10" dirty="0">
                <a:latin typeface="Century Gothic"/>
                <a:cs typeface="Century Gothic"/>
              </a:rPr>
              <a:t>а</a:t>
            </a:r>
            <a:r>
              <a:rPr sz="1800" dirty="0">
                <a:latin typeface="Century Gothic"/>
                <a:cs typeface="Century Gothic"/>
              </a:rPr>
              <a:t>ние О</a:t>
            </a:r>
            <a:r>
              <a:rPr sz="1800" spc="-10" dirty="0">
                <a:latin typeface="Century Gothic"/>
                <a:cs typeface="Century Gothic"/>
              </a:rPr>
              <a:t>Г</a:t>
            </a:r>
            <a:r>
              <a:rPr sz="1800" dirty="0">
                <a:latin typeface="Century Gothic"/>
                <a:cs typeface="Century Gothic"/>
              </a:rPr>
              <a:t>Э/ГВЭ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2" name="object 15"/>
          <p:cNvSpPr/>
          <p:nvPr/>
        </p:nvSpPr>
        <p:spPr>
          <a:xfrm>
            <a:off x="4698491" y="1898354"/>
            <a:ext cx="574040" cy="256801"/>
          </a:xfrm>
          <a:custGeom>
            <a:avLst/>
            <a:gdLst/>
            <a:ahLst/>
            <a:cxnLst/>
            <a:rect l="l" t="t" r="r" b="b"/>
            <a:pathLst>
              <a:path w="574040" h="256801">
                <a:moveTo>
                  <a:pt x="460656" y="128311"/>
                </a:moveTo>
                <a:lnTo>
                  <a:pt x="331470" y="203622"/>
                </a:lnTo>
                <a:lnTo>
                  <a:pt x="327994" y="206032"/>
                </a:lnTo>
                <a:lnTo>
                  <a:pt x="321501" y="213935"/>
                </a:lnTo>
                <a:lnTo>
                  <a:pt x="318686" y="224133"/>
                </a:lnTo>
                <a:lnTo>
                  <a:pt x="320207" y="236159"/>
                </a:lnTo>
                <a:lnTo>
                  <a:pt x="326724" y="249543"/>
                </a:lnTo>
                <a:lnTo>
                  <a:pt x="336961" y="255491"/>
                </a:lnTo>
                <a:lnTo>
                  <a:pt x="348664" y="256801"/>
                </a:lnTo>
                <a:lnTo>
                  <a:pt x="360299" y="253025"/>
                </a:lnTo>
                <a:lnTo>
                  <a:pt x="525066" y="156886"/>
                </a:lnTo>
                <a:lnTo>
                  <a:pt x="517271" y="156886"/>
                </a:lnTo>
                <a:lnTo>
                  <a:pt x="517271" y="152949"/>
                </a:lnTo>
                <a:lnTo>
                  <a:pt x="502920" y="152949"/>
                </a:lnTo>
                <a:lnTo>
                  <a:pt x="460656" y="128311"/>
                </a:lnTo>
                <a:close/>
              </a:path>
              <a:path w="574040" h="256801">
                <a:moveTo>
                  <a:pt x="411639" y="99736"/>
                </a:moveTo>
                <a:lnTo>
                  <a:pt x="0" y="99736"/>
                </a:lnTo>
                <a:lnTo>
                  <a:pt x="0" y="156886"/>
                </a:lnTo>
                <a:lnTo>
                  <a:pt x="411639" y="156886"/>
                </a:lnTo>
                <a:lnTo>
                  <a:pt x="460656" y="128311"/>
                </a:lnTo>
                <a:lnTo>
                  <a:pt x="411639" y="99736"/>
                </a:lnTo>
                <a:close/>
              </a:path>
              <a:path w="574040" h="256801">
                <a:moveTo>
                  <a:pt x="525066" y="99736"/>
                </a:moveTo>
                <a:lnTo>
                  <a:pt x="517271" y="99736"/>
                </a:lnTo>
                <a:lnTo>
                  <a:pt x="517271" y="156886"/>
                </a:lnTo>
                <a:lnTo>
                  <a:pt x="525066" y="156886"/>
                </a:lnTo>
                <a:lnTo>
                  <a:pt x="574040" y="128311"/>
                </a:lnTo>
                <a:lnTo>
                  <a:pt x="525066" y="99736"/>
                </a:lnTo>
                <a:close/>
              </a:path>
              <a:path w="574040" h="256801">
                <a:moveTo>
                  <a:pt x="502920" y="103673"/>
                </a:moveTo>
                <a:lnTo>
                  <a:pt x="460656" y="128311"/>
                </a:lnTo>
                <a:lnTo>
                  <a:pt x="502920" y="152949"/>
                </a:lnTo>
                <a:lnTo>
                  <a:pt x="502920" y="103673"/>
                </a:lnTo>
                <a:close/>
              </a:path>
              <a:path w="574040" h="256801">
                <a:moveTo>
                  <a:pt x="517271" y="103673"/>
                </a:moveTo>
                <a:lnTo>
                  <a:pt x="502920" y="103673"/>
                </a:lnTo>
                <a:lnTo>
                  <a:pt x="502920" y="152949"/>
                </a:lnTo>
                <a:lnTo>
                  <a:pt x="517271" y="152949"/>
                </a:lnTo>
                <a:lnTo>
                  <a:pt x="517271" y="103673"/>
                </a:lnTo>
                <a:close/>
              </a:path>
              <a:path w="574040" h="256801">
                <a:moveTo>
                  <a:pt x="347214" y="0"/>
                </a:moveTo>
                <a:lnTo>
                  <a:pt x="336697" y="2346"/>
                </a:lnTo>
                <a:lnTo>
                  <a:pt x="326694" y="9586"/>
                </a:lnTo>
                <a:lnTo>
                  <a:pt x="317956" y="22081"/>
                </a:lnTo>
                <a:lnTo>
                  <a:pt x="317841" y="33922"/>
                </a:lnTo>
                <a:lnTo>
                  <a:pt x="322495" y="44740"/>
                </a:lnTo>
                <a:lnTo>
                  <a:pt x="331470" y="53000"/>
                </a:lnTo>
                <a:lnTo>
                  <a:pt x="460656" y="128311"/>
                </a:lnTo>
                <a:lnTo>
                  <a:pt x="502920" y="103673"/>
                </a:lnTo>
                <a:lnTo>
                  <a:pt x="517271" y="103673"/>
                </a:lnTo>
                <a:lnTo>
                  <a:pt x="517271" y="99736"/>
                </a:lnTo>
                <a:lnTo>
                  <a:pt x="525066" y="99736"/>
                </a:lnTo>
                <a:lnTo>
                  <a:pt x="360299" y="3597"/>
                </a:lnTo>
                <a:lnTo>
                  <a:pt x="357494" y="2183"/>
                </a:lnTo>
                <a:lnTo>
                  <a:pt x="347214" y="0"/>
                </a:lnTo>
                <a:close/>
              </a:path>
            </a:pathLst>
          </a:custGeom>
          <a:solidFill>
            <a:srgbClr val="2A49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16"/>
          <p:cNvSpPr/>
          <p:nvPr/>
        </p:nvSpPr>
        <p:spPr>
          <a:xfrm>
            <a:off x="4698491" y="3660676"/>
            <a:ext cx="574040" cy="256807"/>
          </a:xfrm>
          <a:custGeom>
            <a:avLst/>
            <a:gdLst/>
            <a:ahLst/>
            <a:cxnLst/>
            <a:rect l="l" t="t" r="r" b="b"/>
            <a:pathLst>
              <a:path w="574040" h="256807">
                <a:moveTo>
                  <a:pt x="460732" y="128412"/>
                </a:moveTo>
                <a:lnTo>
                  <a:pt x="328062" y="206032"/>
                </a:lnTo>
                <a:lnTo>
                  <a:pt x="321528" y="213906"/>
                </a:lnTo>
                <a:lnTo>
                  <a:pt x="318676" y="224079"/>
                </a:lnTo>
                <a:lnTo>
                  <a:pt x="320162" y="236099"/>
                </a:lnTo>
                <a:lnTo>
                  <a:pt x="326643" y="249515"/>
                </a:lnTo>
                <a:lnTo>
                  <a:pt x="336893" y="255482"/>
                </a:lnTo>
                <a:lnTo>
                  <a:pt x="348628" y="256807"/>
                </a:lnTo>
                <a:lnTo>
                  <a:pt x="360299" y="253082"/>
                </a:lnTo>
                <a:lnTo>
                  <a:pt x="525066" y="156943"/>
                </a:lnTo>
                <a:lnTo>
                  <a:pt x="517271" y="156943"/>
                </a:lnTo>
                <a:lnTo>
                  <a:pt x="517271" y="153006"/>
                </a:lnTo>
                <a:lnTo>
                  <a:pt x="502920" y="153006"/>
                </a:lnTo>
                <a:lnTo>
                  <a:pt x="460732" y="128412"/>
                </a:lnTo>
                <a:close/>
              </a:path>
              <a:path w="574040" h="256807">
                <a:moveTo>
                  <a:pt x="411639" y="99793"/>
                </a:moveTo>
                <a:lnTo>
                  <a:pt x="0" y="99793"/>
                </a:lnTo>
                <a:lnTo>
                  <a:pt x="0" y="156943"/>
                </a:lnTo>
                <a:lnTo>
                  <a:pt x="411966" y="156943"/>
                </a:lnTo>
                <a:lnTo>
                  <a:pt x="460732" y="128412"/>
                </a:lnTo>
                <a:lnTo>
                  <a:pt x="411639" y="99793"/>
                </a:lnTo>
                <a:close/>
              </a:path>
              <a:path w="574040" h="256807">
                <a:moveTo>
                  <a:pt x="525066" y="99793"/>
                </a:moveTo>
                <a:lnTo>
                  <a:pt x="517271" y="99793"/>
                </a:lnTo>
                <a:lnTo>
                  <a:pt x="517271" y="156943"/>
                </a:lnTo>
                <a:lnTo>
                  <a:pt x="525066" y="156943"/>
                </a:lnTo>
                <a:lnTo>
                  <a:pt x="574040" y="128368"/>
                </a:lnTo>
                <a:lnTo>
                  <a:pt x="525066" y="99793"/>
                </a:lnTo>
                <a:close/>
              </a:path>
              <a:path w="574040" h="256807">
                <a:moveTo>
                  <a:pt x="502920" y="103730"/>
                </a:moveTo>
                <a:lnTo>
                  <a:pt x="460732" y="128412"/>
                </a:lnTo>
                <a:lnTo>
                  <a:pt x="502920" y="153006"/>
                </a:lnTo>
                <a:lnTo>
                  <a:pt x="502920" y="103730"/>
                </a:lnTo>
                <a:close/>
              </a:path>
              <a:path w="574040" h="256807">
                <a:moveTo>
                  <a:pt x="517271" y="103730"/>
                </a:moveTo>
                <a:lnTo>
                  <a:pt x="502920" y="103730"/>
                </a:lnTo>
                <a:lnTo>
                  <a:pt x="502920" y="153006"/>
                </a:lnTo>
                <a:lnTo>
                  <a:pt x="517271" y="153006"/>
                </a:lnTo>
                <a:lnTo>
                  <a:pt x="517271" y="103730"/>
                </a:lnTo>
                <a:close/>
              </a:path>
              <a:path w="574040" h="256807">
                <a:moveTo>
                  <a:pt x="347138" y="0"/>
                </a:moveTo>
                <a:lnTo>
                  <a:pt x="336648" y="2374"/>
                </a:lnTo>
                <a:lnTo>
                  <a:pt x="326672" y="9629"/>
                </a:lnTo>
                <a:lnTo>
                  <a:pt x="317956" y="22090"/>
                </a:lnTo>
                <a:lnTo>
                  <a:pt x="317841" y="33928"/>
                </a:lnTo>
                <a:lnTo>
                  <a:pt x="322495" y="44777"/>
                </a:lnTo>
                <a:lnTo>
                  <a:pt x="331470" y="53057"/>
                </a:lnTo>
                <a:lnTo>
                  <a:pt x="460732" y="128412"/>
                </a:lnTo>
                <a:lnTo>
                  <a:pt x="502920" y="103730"/>
                </a:lnTo>
                <a:lnTo>
                  <a:pt x="517271" y="103730"/>
                </a:lnTo>
                <a:lnTo>
                  <a:pt x="517271" y="99793"/>
                </a:lnTo>
                <a:lnTo>
                  <a:pt x="525066" y="99793"/>
                </a:lnTo>
                <a:lnTo>
                  <a:pt x="360299" y="3654"/>
                </a:lnTo>
                <a:lnTo>
                  <a:pt x="357399" y="2176"/>
                </a:lnTo>
                <a:lnTo>
                  <a:pt x="347138" y="0"/>
                </a:lnTo>
                <a:close/>
              </a:path>
            </a:pathLst>
          </a:custGeom>
          <a:solidFill>
            <a:srgbClr val="2A49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17"/>
          <p:cNvSpPr/>
          <p:nvPr/>
        </p:nvSpPr>
        <p:spPr>
          <a:xfrm>
            <a:off x="4698491" y="5676928"/>
            <a:ext cx="574040" cy="256793"/>
          </a:xfrm>
          <a:custGeom>
            <a:avLst/>
            <a:gdLst/>
            <a:ahLst/>
            <a:cxnLst/>
            <a:rect l="l" t="t" r="r" b="b"/>
            <a:pathLst>
              <a:path w="574040" h="256793">
                <a:moveTo>
                  <a:pt x="460682" y="128380"/>
                </a:moveTo>
                <a:lnTo>
                  <a:pt x="328033" y="206033"/>
                </a:lnTo>
                <a:lnTo>
                  <a:pt x="321517" y="213907"/>
                </a:lnTo>
                <a:lnTo>
                  <a:pt x="318682" y="224094"/>
                </a:lnTo>
                <a:lnTo>
                  <a:pt x="320187" y="236125"/>
                </a:lnTo>
                <a:lnTo>
                  <a:pt x="326692" y="249530"/>
                </a:lnTo>
                <a:lnTo>
                  <a:pt x="336934" y="255487"/>
                </a:lnTo>
                <a:lnTo>
                  <a:pt x="348650" y="256793"/>
                </a:lnTo>
                <a:lnTo>
                  <a:pt x="360299" y="253032"/>
                </a:lnTo>
                <a:lnTo>
                  <a:pt x="525061" y="156905"/>
                </a:lnTo>
                <a:lnTo>
                  <a:pt x="517271" y="156905"/>
                </a:lnTo>
                <a:lnTo>
                  <a:pt x="517271" y="153019"/>
                </a:lnTo>
                <a:lnTo>
                  <a:pt x="502920" y="153019"/>
                </a:lnTo>
                <a:lnTo>
                  <a:pt x="460682" y="128380"/>
                </a:lnTo>
                <a:close/>
              </a:path>
              <a:path w="574040" h="256793">
                <a:moveTo>
                  <a:pt x="411610" y="99755"/>
                </a:moveTo>
                <a:lnTo>
                  <a:pt x="0" y="99755"/>
                </a:lnTo>
                <a:lnTo>
                  <a:pt x="0" y="156905"/>
                </a:lnTo>
                <a:lnTo>
                  <a:pt x="411954" y="156905"/>
                </a:lnTo>
                <a:lnTo>
                  <a:pt x="460682" y="128380"/>
                </a:lnTo>
                <a:lnTo>
                  <a:pt x="411610" y="99755"/>
                </a:lnTo>
                <a:close/>
              </a:path>
              <a:path w="574040" h="256793">
                <a:moveTo>
                  <a:pt x="525056" y="99755"/>
                </a:moveTo>
                <a:lnTo>
                  <a:pt x="517271" y="99755"/>
                </a:lnTo>
                <a:lnTo>
                  <a:pt x="517271" y="156905"/>
                </a:lnTo>
                <a:lnTo>
                  <a:pt x="525061" y="156905"/>
                </a:lnTo>
                <a:lnTo>
                  <a:pt x="574040" y="128330"/>
                </a:lnTo>
                <a:lnTo>
                  <a:pt x="525056" y="99755"/>
                </a:lnTo>
                <a:close/>
              </a:path>
              <a:path w="574040" h="256793">
                <a:moveTo>
                  <a:pt x="502920" y="103654"/>
                </a:moveTo>
                <a:lnTo>
                  <a:pt x="460682" y="128380"/>
                </a:lnTo>
                <a:lnTo>
                  <a:pt x="502920" y="153019"/>
                </a:lnTo>
                <a:lnTo>
                  <a:pt x="502920" y="103654"/>
                </a:lnTo>
                <a:close/>
              </a:path>
              <a:path w="574040" h="256793">
                <a:moveTo>
                  <a:pt x="517271" y="103654"/>
                </a:moveTo>
                <a:lnTo>
                  <a:pt x="502920" y="103654"/>
                </a:lnTo>
                <a:lnTo>
                  <a:pt x="502920" y="153019"/>
                </a:lnTo>
                <a:lnTo>
                  <a:pt x="517271" y="153019"/>
                </a:lnTo>
                <a:lnTo>
                  <a:pt x="517271" y="103654"/>
                </a:lnTo>
                <a:close/>
              </a:path>
              <a:path w="574040" h="256793">
                <a:moveTo>
                  <a:pt x="347181" y="0"/>
                </a:moveTo>
                <a:lnTo>
                  <a:pt x="336676" y="2345"/>
                </a:lnTo>
                <a:lnTo>
                  <a:pt x="326687" y="9585"/>
                </a:lnTo>
                <a:lnTo>
                  <a:pt x="317961" y="22069"/>
                </a:lnTo>
                <a:lnTo>
                  <a:pt x="317838" y="33916"/>
                </a:lnTo>
                <a:lnTo>
                  <a:pt x="322491" y="44755"/>
                </a:lnTo>
                <a:lnTo>
                  <a:pt x="331470" y="53007"/>
                </a:lnTo>
                <a:lnTo>
                  <a:pt x="460682" y="128380"/>
                </a:lnTo>
                <a:lnTo>
                  <a:pt x="502920" y="103654"/>
                </a:lnTo>
                <a:lnTo>
                  <a:pt x="517271" y="103654"/>
                </a:lnTo>
                <a:lnTo>
                  <a:pt x="517271" y="99755"/>
                </a:lnTo>
                <a:lnTo>
                  <a:pt x="525056" y="99755"/>
                </a:lnTo>
                <a:lnTo>
                  <a:pt x="360299" y="3642"/>
                </a:lnTo>
                <a:lnTo>
                  <a:pt x="357453" y="2196"/>
                </a:lnTo>
                <a:lnTo>
                  <a:pt x="347181" y="0"/>
                </a:lnTo>
                <a:close/>
              </a:path>
            </a:pathLst>
          </a:custGeom>
          <a:solidFill>
            <a:srgbClr val="2A49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251520" y="2564904"/>
            <a:ext cx="1197864" cy="0"/>
          </a:xfrm>
          <a:custGeom>
            <a:avLst/>
            <a:gdLst/>
            <a:ahLst/>
            <a:cxnLst/>
            <a:rect l="l" t="t" r="r" b="b"/>
            <a:pathLst>
              <a:path w="1197864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25400">
            <a:solidFill>
              <a:srgbClr val="C50C2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3"/>
          <p:cNvSpPr/>
          <p:nvPr/>
        </p:nvSpPr>
        <p:spPr>
          <a:xfrm>
            <a:off x="251520" y="3573016"/>
            <a:ext cx="1197864" cy="0"/>
          </a:xfrm>
          <a:custGeom>
            <a:avLst/>
            <a:gdLst/>
            <a:ahLst/>
            <a:cxnLst/>
            <a:rect l="l" t="t" r="r" b="b"/>
            <a:pathLst>
              <a:path w="1197864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25400">
            <a:solidFill>
              <a:srgbClr val="C50C2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>
            <a:off x="251520" y="5229200"/>
            <a:ext cx="1197864" cy="0"/>
          </a:xfrm>
          <a:custGeom>
            <a:avLst/>
            <a:gdLst/>
            <a:ahLst/>
            <a:cxnLst/>
            <a:rect l="l" t="t" r="r" b="b"/>
            <a:pathLst>
              <a:path w="1197864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25400">
            <a:solidFill>
              <a:srgbClr val="C50C2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5"/>
          <p:cNvSpPr txBox="1">
            <a:spLocks noGrp="1"/>
          </p:cNvSpPr>
          <p:nvPr>
            <p:ph type="title"/>
          </p:nvPr>
        </p:nvSpPr>
        <p:spPr>
          <a:xfrm>
            <a:off x="-972616" y="332656"/>
            <a:ext cx="10968329" cy="489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Станц</a:t>
            </a:r>
            <a:r>
              <a:rPr spc="-10" dirty="0"/>
              <a:t>и</a:t>
            </a:r>
            <a:r>
              <a:rPr dirty="0"/>
              <a:t>я удалённого</a:t>
            </a:r>
            <a:r>
              <a:rPr spc="-20" dirty="0"/>
              <a:t> </a:t>
            </a:r>
            <a:r>
              <a:rPr dirty="0"/>
              <a:t>сканирования</a:t>
            </a:r>
          </a:p>
        </p:txBody>
      </p:sp>
      <p:sp>
        <p:nvSpPr>
          <p:cNvPr id="11" name="object 6"/>
          <p:cNvSpPr/>
          <p:nvPr/>
        </p:nvSpPr>
        <p:spPr>
          <a:xfrm>
            <a:off x="4283968" y="2996952"/>
            <a:ext cx="4655566" cy="3451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7"/>
          <p:cNvSpPr txBox="1"/>
          <p:nvPr/>
        </p:nvSpPr>
        <p:spPr>
          <a:xfrm>
            <a:off x="179513" y="1412776"/>
            <a:ext cx="8352928" cy="3854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П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зв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ляет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хранять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изобра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ж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ения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в форм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а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т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е,</a:t>
            </a:r>
            <a:r>
              <a:rPr sz="2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п</a:t>
            </a:r>
            <a:r>
              <a:rPr sz="2400" spc="-8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spc="60" dirty="0">
                <a:solidFill>
                  <a:srgbClr val="404040"/>
                </a:solidFill>
                <a:latin typeface="Calibri"/>
                <a:cs typeface="Calibri"/>
              </a:rPr>
              <a:t>д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д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е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р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живаем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м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«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г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орячей пап</a:t>
            </a:r>
            <a:r>
              <a:rPr sz="2400" spc="-4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й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»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станции с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анирования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AB</a:t>
            </a:r>
            <a:r>
              <a:rPr sz="2400" spc="-80" dirty="0">
                <a:solidFill>
                  <a:srgbClr val="404040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YY </a:t>
            </a:r>
            <a:r>
              <a:rPr sz="2400" spc="-225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der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20"/>
              </a:spcBef>
            </a:pPr>
            <a:endParaRPr sz="1100" dirty="0"/>
          </a:p>
          <a:p>
            <a:pPr marL="26670" marR="1950085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анирование </a:t>
            </a:r>
            <a:r>
              <a:rPr sz="2400" spc="-45" dirty="0">
                <a:solidFill>
                  <a:srgbClr val="404040"/>
                </a:solidFill>
                <a:latin typeface="Calibri"/>
                <a:cs typeface="Calibri"/>
              </a:rPr>
              <a:t>б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лан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ов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и в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е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д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м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ос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т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ей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ОГ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Э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ГВЭ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 smtClean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0480" marR="2747645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Пр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вер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а п</a:t>
            </a:r>
            <a:r>
              <a:rPr sz="2400" spc="-6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лн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ты с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анирования на осн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ве данных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 ра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са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д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е,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пер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е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данных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из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Р</a:t>
            </a:r>
            <a:r>
              <a:rPr sz="2400" spc="-40" dirty="0">
                <a:solidFill>
                  <a:srgbClr val="404040"/>
                </a:solidFill>
                <a:latin typeface="Calibri"/>
                <a:cs typeface="Calibri"/>
              </a:rPr>
              <a:t>Ц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ОИ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-972616" y="332656"/>
            <a:ext cx="10968329" cy="4924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Станц</a:t>
            </a:r>
            <a:r>
              <a:rPr kumimoji="0" lang="ru-RU" sz="32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 удалённого</a:t>
            </a:r>
            <a:r>
              <a:rPr kumimoji="0" lang="ru-RU" sz="3200" b="0" i="0" u="none" strike="noStrike" kern="120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сканирования.</a:t>
            </a:r>
            <a:r>
              <a:rPr kumimoji="0" lang="ru-RU" sz="32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ru-RU" sz="32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рвый за</a:t>
            </a:r>
            <a:r>
              <a:rPr kumimoji="0" lang="ru-RU" sz="32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3419872" y="4221088"/>
            <a:ext cx="5235321" cy="2247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213182" y="1962150"/>
            <a:ext cx="5915914" cy="2051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-396552" y="116632"/>
            <a:ext cx="999672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Станц</a:t>
            </a:r>
            <a:r>
              <a:rPr spc="-10" dirty="0"/>
              <a:t>и</a:t>
            </a:r>
            <a:r>
              <a:rPr dirty="0"/>
              <a:t>я удалённого</a:t>
            </a:r>
            <a:r>
              <a:rPr spc="-20" dirty="0"/>
              <a:t> </a:t>
            </a:r>
            <a:r>
              <a:rPr dirty="0"/>
              <a:t>сканирования</a:t>
            </a:r>
          </a:p>
        </p:txBody>
      </p:sp>
      <p:sp>
        <p:nvSpPr>
          <p:cNvPr id="6" name="object 3"/>
          <p:cNvSpPr/>
          <p:nvPr/>
        </p:nvSpPr>
        <p:spPr>
          <a:xfrm>
            <a:off x="251520" y="836712"/>
            <a:ext cx="8733790" cy="5759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-396552" y="116632"/>
            <a:ext cx="999672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Станц</a:t>
            </a:r>
            <a:r>
              <a:rPr spc="-10" dirty="0"/>
              <a:t>и</a:t>
            </a:r>
            <a:r>
              <a:rPr dirty="0"/>
              <a:t>я удалённого</a:t>
            </a:r>
            <a:r>
              <a:rPr spc="-20" dirty="0"/>
              <a:t> </a:t>
            </a:r>
            <a:r>
              <a:rPr dirty="0"/>
              <a:t>сканирования</a:t>
            </a:r>
          </a:p>
        </p:txBody>
      </p:sp>
      <p:sp>
        <p:nvSpPr>
          <p:cNvPr id="5" name="object 3"/>
          <p:cNvSpPr/>
          <p:nvPr/>
        </p:nvSpPr>
        <p:spPr>
          <a:xfrm>
            <a:off x="395536" y="836712"/>
            <a:ext cx="8484362" cy="5759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-396552" y="116632"/>
            <a:ext cx="999672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Станц</a:t>
            </a:r>
            <a:r>
              <a:rPr spc="-10" dirty="0"/>
              <a:t>и</a:t>
            </a:r>
            <a:r>
              <a:rPr dirty="0"/>
              <a:t>я удалённого</a:t>
            </a:r>
            <a:r>
              <a:rPr spc="-20" dirty="0"/>
              <a:t> </a:t>
            </a:r>
            <a:r>
              <a:rPr dirty="0"/>
              <a:t>сканирования</a:t>
            </a:r>
          </a:p>
        </p:txBody>
      </p:sp>
      <p:sp>
        <p:nvSpPr>
          <p:cNvPr id="6" name="object 3"/>
          <p:cNvSpPr/>
          <p:nvPr/>
        </p:nvSpPr>
        <p:spPr>
          <a:xfrm>
            <a:off x="720001" y="1079957"/>
            <a:ext cx="8192261" cy="5400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052736" y="476672"/>
            <a:ext cx="9217024" cy="678133"/>
          </a:xfrm>
          <a:prstGeom prst="rect">
            <a:avLst/>
          </a:prstGeom>
        </p:spPr>
        <p:txBody>
          <a:bodyPr vert="horz" wrap="square" lIns="0" tIns="122935" rIns="0" bIns="0" rtlCol="0">
            <a:spAutoFit/>
          </a:bodyPr>
          <a:lstStyle/>
          <a:p>
            <a:pPr marL="4077335">
              <a:lnSpc>
                <a:spcPct val="100000"/>
              </a:lnSpc>
            </a:pPr>
            <a:r>
              <a:rPr sz="3600" spc="70" dirty="0"/>
              <a:t>Переход</a:t>
            </a:r>
            <a:r>
              <a:rPr sz="3600" spc="20" dirty="0"/>
              <a:t> </a:t>
            </a:r>
            <a:r>
              <a:rPr sz="3600" spc="110" dirty="0"/>
              <a:t>на</a:t>
            </a:r>
            <a:r>
              <a:rPr sz="3600" spc="5" dirty="0"/>
              <a:t> </a:t>
            </a:r>
            <a:r>
              <a:rPr sz="3600" spc="-20" dirty="0">
                <a:latin typeface="Century Gothic"/>
                <a:cs typeface="Century Gothic"/>
              </a:rPr>
              <a:t>WIN</a:t>
            </a:r>
            <a:r>
              <a:rPr sz="3600" spc="10" dirty="0">
                <a:latin typeface="Century Gothic"/>
                <a:cs typeface="Century Gothic"/>
              </a:rPr>
              <a:t> </a:t>
            </a:r>
            <a:r>
              <a:rPr sz="3600" dirty="0">
                <a:latin typeface="Century Gothic"/>
                <a:cs typeface="Century Gothic"/>
              </a:rPr>
              <a:t>10</a:t>
            </a:r>
          </a:p>
        </p:txBody>
      </p:sp>
      <p:sp>
        <p:nvSpPr>
          <p:cNvPr id="4" name="object 3"/>
          <p:cNvSpPr/>
          <p:nvPr/>
        </p:nvSpPr>
        <p:spPr>
          <a:xfrm>
            <a:off x="0" y="1412776"/>
            <a:ext cx="8767445" cy="3816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770</Words>
  <Application>Microsoft Office PowerPoint</Application>
  <PresentationFormat>Экран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Тема Office</vt:lpstr>
      <vt:lpstr>Презентация PowerPoint</vt:lpstr>
      <vt:lpstr>Презентация PowerPoint</vt:lpstr>
      <vt:lpstr>Двустороннее-одностороннее</vt:lpstr>
      <vt:lpstr>Станция удалённого сканирования</vt:lpstr>
      <vt:lpstr>Презентация PowerPoint</vt:lpstr>
      <vt:lpstr>Станция удалённого сканирования</vt:lpstr>
      <vt:lpstr>Станция удалённого сканирования</vt:lpstr>
      <vt:lpstr>Станция удалённого сканирования</vt:lpstr>
      <vt:lpstr>Переход на WIN 10</vt:lpstr>
      <vt:lpstr>Презентация PowerPoint</vt:lpstr>
      <vt:lpstr>Презентация PowerPoint</vt:lpstr>
      <vt:lpstr>Презентация PowerPoint</vt:lpstr>
      <vt:lpstr>График внесения сведений в ФИС и РИС (проведение ГИА и обработка ЭМ)</vt:lpstr>
      <vt:lpstr>Типичные нарушения по отдельным предметам</vt:lpstr>
      <vt:lpstr>Иностранные языки</vt:lpstr>
      <vt:lpstr>Информатика</vt:lpstr>
      <vt:lpstr>Физика</vt:lpstr>
      <vt:lpstr>Физика</vt:lpstr>
      <vt:lpstr>Физика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VENIALINA</dc:creator>
  <cp:lastModifiedBy>Алексей</cp:lastModifiedBy>
  <cp:revision>15</cp:revision>
  <dcterms:created xsi:type="dcterms:W3CDTF">2018-11-26T08:07:14Z</dcterms:created>
  <dcterms:modified xsi:type="dcterms:W3CDTF">2018-11-26T16:38:10Z</dcterms:modified>
</cp:coreProperties>
</file>