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8" r:id="rId2"/>
    <p:sldId id="256" r:id="rId3"/>
    <p:sldId id="257" r:id="rId4"/>
    <p:sldId id="258" r:id="rId5"/>
    <p:sldId id="259" r:id="rId6"/>
    <p:sldId id="261" r:id="rId7"/>
    <p:sldId id="260" r:id="rId8"/>
    <p:sldId id="28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C8E"/>
    <a:srgbClr val="CFFDD4"/>
    <a:srgbClr val="D7FBD1"/>
    <a:srgbClr val="EF4907"/>
    <a:srgbClr val="FA986C"/>
    <a:srgbClr val="751D01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94660"/>
  </p:normalViewPr>
  <p:slideViewPr>
    <p:cSldViewPr>
      <p:cViewPr varScale="1">
        <p:scale>
          <a:sx n="33" d="100"/>
          <a:sy n="33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93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93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AA0818-3E2F-4304-A354-2D97576886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2E83CD-3AFD-45DD-9C25-9A4F20EE0E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D565A-8558-4FBB-93A1-D0F7C6C665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B80330-5694-46A3-B2A5-22CBC15C63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92536-8770-4CAE-BE91-35CDF45615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70777B-5798-4847-8B12-8F99032F19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338ED-1EDD-4747-9877-8262D80788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CCDF0-6F8D-46B2-93C7-9F59510753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65BEB1-016E-496A-AE4C-AF834BD261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37ACBC-A2D6-4625-9223-461A555D35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B2959-6656-4083-9E24-A9738EC984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323A3-F2CC-473A-B8FE-D3BF6BD6A4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CFFDD4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2FBE97CE-2569-4C47-B5DF-65A64E9A06A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Tm="10000">
    <p:blinds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VD\&#1052;&#1086;&#1080;%20&#1076;&#1086;&#1082;&#1091;&#1084;&#1077;&#1085;&#1090;&#1099;\&#1085;&#1072;&#1075;&#1088;&#1072;&#1076;&#1072;\DJ%20&#1080;%20WERT-INTER%20RAP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1088;&#1077;&#1082;&#1083;&#1072;&#1084;&#1072;.sw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untar/bordon" TargetMode="External"/><Relationship Id="rId4" Type="http://schemas.openxmlformats.org/officeDocument/2006/relationships/hyperlink" Target="http://bordon.ya1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0066"/>
                </a:solidFill>
              </a:rPr>
              <a:t>Победитель Всероссийского конкурса лучших учителей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Федоров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Валерий Дмитриевич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6600"/>
                </a:solidFill>
              </a:rPr>
              <a:t>учитель информатики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6600"/>
                </a:solidFill>
              </a:rPr>
              <a:t>Бордонской СОШ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6600"/>
                </a:solidFill>
              </a:rPr>
              <a:t>Сунтарского улуса.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6600"/>
                </a:solidFill>
              </a:rPr>
              <a:t>Заслуженный учитель Республики Саха (Якутия).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6600"/>
                </a:solidFill>
              </a:rPr>
              <a:t>Отличник народного просвещения РФ.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67591" name="Picture 7" descr="фвд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9025" y="1981200"/>
            <a:ext cx="2774950" cy="3886200"/>
          </a:xfrm>
          <a:noFill/>
          <a:ln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saltLake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6913563" cy="5184775"/>
          </a:xfrm>
          <a:prstGeom prst="rect">
            <a:avLst/>
          </a:prstGeom>
          <a:noFill/>
        </p:spPr>
      </p:pic>
      <p:pic>
        <p:nvPicPr>
          <p:cNvPr id="10244" name="Picture 4" descr="OLI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60350"/>
            <a:ext cx="1905000" cy="381000"/>
          </a:xfrm>
          <a:prstGeom prst="rect">
            <a:avLst/>
          </a:prstGeom>
          <a:noFill/>
        </p:spPr>
      </p:pic>
      <p:pic>
        <p:nvPicPr>
          <p:cNvPr id="10245" name="Picture 5" descr="Berejnaya_Siharulidze150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428750" cy="1905000"/>
          </a:xfrm>
          <a:prstGeom prst="rect">
            <a:avLst/>
          </a:prstGeom>
          <a:noFill/>
        </p:spPr>
      </p:pic>
      <p:pic>
        <p:nvPicPr>
          <p:cNvPr id="10246" name="Picture 6" descr="jgu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33375"/>
            <a:ext cx="952500" cy="857250"/>
          </a:xfrm>
          <a:prstGeom prst="rect">
            <a:avLst/>
          </a:prstGeom>
          <a:noFill/>
        </p:spPr>
      </p:pic>
      <p:pic>
        <p:nvPicPr>
          <p:cNvPr id="10247" name="Picture 7" descr="ol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33375"/>
            <a:ext cx="952500" cy="857250"/>
          </a:xfrm>
          <a:prstGeom prst="rect">
            <a:avLst/>
          </a:prstGeom>
          <a:noFill/>
        </p:spPr>
      </p:pic>
      <p:pic>
        <p:nvPicPr>
          <p:cNvPr id="10248" name="Picture 8" descr="ol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33375"/>
            <a:ext cx="952500" cy="8572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сайт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ANTES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068638"/>
            <a:ext cx="1352550" cy="809625"/>
          </a:xfrm>
          <a:prstGeom prst="rect">
            <a:avLst/>
          </a:prstGeom>
          <a:noFill/>
        </p:spPr>
      </p:pic>
      <p:pic>
        <p:nvPicPr>
          <p:cNvPr id="11269" name="Picture 5" descr="BSCH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1420813" cy="143986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9900CC"/>
                </a:solidFill>
              </a:rPr>
              <a:t>Электронный учебник «Цари России»</a:t>
            </a:r>
          </a:p>
        </p:txBody>
      </p:sp>
      <p:pic>
        <p:nvPicPr>
          <p:cNvPr id="12291" name="Picture 3" descr="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5940425" cy="344328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868363"/>
          </a:xfrm>
        </p:spPr>
        <p:txBody>
          <a:bodyPr/>
          <a:lstStyle/>
          <a:p>
            <a:r>
              <a:rPr lang="ru-RU" sz="2400">
                <a:solidFill>
                  <a:srgbClr val="33CC33"/>
                </a:solidFill>
              </a:rPr>
              <a:t>Электронный справочник «Все о компьютерах»</a:t>
            </a:r>
          </a:p>
        </p:txBody>
      </p:sp>
      <p:pic>
        <p:nvPicPr>
          <p:cNvPr id="13315" name="Picture 3" descr="компьют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05038"/>
            <a:ext cx="6264275" cy="392747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0075"/>
          </a:xfrm>
        </p:spPr>
        <p:txBody>
          <a:bodyPr/>
          <a:lstStyle/>
          <a:p>
            <a:r>
              <a:rPr lang="ru-RU" sz="3100">
                <a:solidFill>
                  <a:srgbClr val="0033CC"/>
                </a:solidFill>
              </a:rPr>
              <a:t>На сервере можно найти и другие порталы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001000" cy="5059363"/>
          </a:xfrm>
        </p:spPr>
        <p:txBody>
          <a:bodyPr/>
          <a:lstStyle/>
          <a:p>
            <a:endParaRPr lang="ru-RU"/>
          </a:p>
        </p:txBody>
      </p:sp>
      <p:pic>
        <p:nvPicPr>
          <p:cNvPr id="14340" name="Picture 4" descr="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133600"/>
            <a:ext cx="4967288" cy="36449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3300"/>
                </a:solidFill>
              </a:rPr>
              <a:t>Коллектив школы активно принимает участие в различных дистанционных совещаниях: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>
                <a:solidFill>
                  <a:srgbClr val="0033CC"/>
                </a:solidFill>
              </a:rPr>
              <a:t>январское совещание учителей Республики Саха (Якутия) 200</a:t>
            </a:r>
            <a:r>
              <a:rPr lang="en-US" sz="1900">
                <a:solidFill>
                  <a:srgbClr val="0033CC"/>
                </a:solidFill>
              </a:rPr>
              <a:t>2</a:t>
            </a:r>
            <a:r>
              <a:rPr lang="ru-RU" sz="1900">
                <a:solidFill>
                  <a:srgbClr val="0033CC"/>
                </a:solidFill>
              </a:rPr>
              <a:t> г;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9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>
                <a:solidFill>
                  <a:srgbClr val="0033CC"/>
                </a:solidFill>
              </a:rPr>
              <a:t>Региональный семинар учителей информатики в рамках научно – практической конференции “Информационные технологии в образовании” 29 марта 2001 г.;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9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>
                <a:solidFill>
                  <a:srgbClr val="0033CC"/>
                </a:solidFill>
              </a:rPr>
              <a:t>республиканская научно – практическая конференция школьников “Мы выбираем здоровье”;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19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>
                <a:solidFill>
                  <a:srgbClr val="0033CC"/>
                </a:solidFill>
              </a:rPr>
              <a:t>круглый стол и сетевая конференция (чат) “Концепция обновления и развития национальной школы РС(Я): замыслы, достижения, возможности» 2001 г.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9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900">
                <a:solidFill>
                  <a:srgbClr val="0033CC"/>
                </a:solidFill>
              </a:rPr>
              <a:t>августовское совещание работников образования РС(Я) «Ресурсное обеспечение развития системы образования РС(Я)» 2005г.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Всероссийский августовский педсовет</a:t>
            </a:r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/>
              <a:t> </a:t>
            </a:r>
            <a:r>
              <a:rPr lang="ru-RU" sz="2400">
                <a:solidFill>
                  <a:srgbClr val="006600"/>
                </a:solidFill>
              </a:rPr>
              <a:t>Федоров Валерий Дмитриевич участвовал во Всероссийском августовском педсовете – 2001 в секции “Авторский программно – методический комплекс – национальное достояние России” и награжден дипломом.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40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>
                <a:solidFill>
                  <a:srgbClr val="006600"/>
                </a:solidFill>
              </a:rPr>
              <a:t>Его программы “Компьютерный тест по информатике” и “Проверка вычислительных навыков” зарегистрированы в информационно – библиотечном фонде Российской Федерации и приравниваются к опубликованным разработкам, отражающим научные результаты диссертации.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r>
              <a:rPr lang="ru-RU" sz="2400">
                <a:solidFill>
                  <a:srgbClr val="FF0066"/>
                </a:solidFill>
              </a:rPr>
              <a:t>Электронный задачник. Автор Федорова Е.П.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мат-шк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6659562" cy="407511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9900CC"/>
                </a:solidFill>
              </a:rPr>
              <a:t>Сто задач с ответами составлены в виде тестов. Они систематизированы по четырём категориям:  </a:t>
            </a:r>
            <a:br>
              <a:rPr lang="ru-RU" sz="2400">
                <a:solidFill>
                  <a:srgbClr val="9900CC"/>
                </a:solidFill>
              </a:rPr>
            </a:br>
            <a:r>
              <a:rPr lang="ru-RU" sz="2400">
                <a:solidFill>
                  <a:srgbClr val="9900CC"/>
                </a:solidFill>
              </a:rPr>
              <a:t>3-4 классы, 5-6 классы, 7-8 классы и 9-11 классы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мат_5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00213"/>
            <a:ext cx="5400675" cy="451008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00CC"/>
                </a:solidFill>
              </a:rPr>
              <a:t>Авторские разработки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«Математическая шкатулка» - логические задачи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«Решение уравнений» -множество примеров, уровень А и В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«История развития вычислительной техники» - о ЭВМ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«Проверка вычислительных навыков»-примеры, уровень А, В и С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«Дьайыыга холобурдар»- </a:t>
            </a:r>
            <a:r>
              <a:rPr lang="en-US" sz="2000" i="1">
                <a:solidFill>
                  <a:srgbClr val="0033CC"/>
                </a:solidFill>
              </a:rPr>
              <a:t>I</a:t>
            </a:r>
            <a:r>
              <a:rPr lang="ru-RU" sz="2000" i="1">
                <a:solidFill>
                  <a:srgbClr val="0033CC"/>
                </a:solidFill>
              </a:rPr>
              <a:t>- </a:t>
            </a:r>
            <a:r>
              <a:rPr lang="en-US" sz="2000" i="1">
                <a:solidFill>
                  <a:srgbClr val="0033CC"/>
                </a:solidFill>
              </a:rPr>
              <a:t>II</a:t>
            </a:r>
            <a:r>
              <a:rPr lang="ru-RU" sz="2000" i="1">
                <a:solidFill>
                  <a:srgbClr val="0033CC"/>
                </a:solidFill>
              </a:rPr>
              <a:t> кылаастарга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«Ахсаан»- кыра кылаас о5олоругар, А, В уонна С та</a:t>
            </a:r>
            <a:r>
              <a:rPr lang="en-US" sz="2000" i="1">
                <a:solidFill>
                  <a:srgbClr val="0033CC"/>
                </a:solidFill>
              </a:rPr>
              <a:t>h</a:t>
            </a:r>
            <a:r>
              <a:rPr lang="ru-RU" sz="2000" i="1">
                <a:solidFill>
                  <a:srgbClr val="0033CC"/>
                </a:solidFill>
              </a:rPr>
              <a:t>ымнаах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«Системы обработки текстов» - текстовые редакторы, тест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«Двоичное кодирование информации»- тест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«Электронные таблицы» - тест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«Строковые процедуры и функции» - </a:t>
            </a:r>
            <a:r>
              <a:rPr lang="en-US" sz="2000" i="1">
                <a:solidFill>
                  <a:srgbClr val="0033CC"/>
                </a:solidFill>
              </a:rPr>
              <a:t>turbo pascal</a:t>
            </a:r>
            <a:r>
              <a:rPr lang="ru-RU" sz="2000" i="1">
                <a:solidFill>
                  <a:srgbClr val="0033CC"/>
                </a:solidFill>
              </a:rPr>
              <a:t>, тест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«Паскаль основные понятия» - тест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i="1">
                <a:solidFill>
                  <a:srgbClr val="0033CC"/>
                </a:solidFill>
              </a:rPr>
              <a:t>«Калькулятор»-с выводом результата на принтер</a:t>
            </a:r>
            <a:endParaRPr lang="ru-RU" sz="200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2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FF"/>
                </a:solidFill>
              </a:rPr>
              <a:t>Федоров Валерий Дмитриевич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5654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FF3300"/>
                </a:solidFill>
              </a:rPr>
              <a:t>учитель информатики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FF3300"/>
                </a:solidFill>
              </a:rPr>
              <a:t>МОУ «Бордонская средняя общеобразовательная школа»</a:t>
            </a:r>
          </a:p>
        </p:txBody>
      </p:sp>
      <p:pic>
        <p:nvPicPr>
          <p:cNvPr id="2055" name="Picture 7" descr="P1010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9138"/>
            <a:ext cx="4319588" cy="3240087"/>
          </a:xfrm>
          <a:prstGeom prst="rect">
            <a:avLst/>
          </a:prstGeom>
          <a:noFill/>
        </p:spPr>
      </p:pic>
      <p:pic>
        <p:nvPicPr>
          <p:cNvPr id="2058" name="Picture 10" descr="бсо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300663"/>
            <a:ext cx="8096250" cy="13525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>
                <a:solidFill>
                  <a:srgbClr val="0033CC"/>
                </a:solidFill>
              </a:rPr>
              <a:t>Учащиеся занимаются в виртуальных кружках, принимают участие в сетевых олимпиадах, викторинах, дискуссиях и конференциях.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>
                <a:solidFill>
                  <a:srgbClr val="FF0066"/>
                </a:solidFill>
              </a:rPr>
              <a:t>Николаев Геннадий</a:t>
            </a:r>
            <a:r>
              <a:rPr lang="ru-RU" sz="1800"/>
              <a:t> </a:t>
            </a:r>
            <a:r>
              <a:rPr lang="ru-RU" sz="1800">
                <a:solidFill>
                  <a:srgbClr val="006600"/>
                </a:solidFill>
              </a:rPr>
              <a:t>– выпускник, ныне студент ИМИ (прикладная информатика) занял </a:t>
            </a:r>
            <a:r>
              <a:rPr lang="en-US" sz="1800">
                <a:solidFill>
                  <a:srgbClr val="006600"/>
                </a:solidFill>
              </a:rPr>
              <a:t>II</a:t>
            </a:r>
            <a:r>
              <a:rPr lang="ru-RU" sz="1800">
                <a:solidFill>
                  <a:srgbClr val="006600"/>
                </a:solidFill>
              </a:rPr>
              <a:t> место в республиканской очной олимпиаде по программированию среди кандидатов сборной Республики Саха (Якутия),</a:t>
            </a:r>
            <a:endParaRPr lang="en-US" sz="18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>
                <a:solidFill>
                  <a:srgbClr val="006600"/>
                </a:solidFill>
              </a:rPr>
              <a:t> в республиканской дистанционной олимпиаде «Компьютерные технологии и творчество учащихся» занял </a:t>
            </a:r>
            <a:r>
              <a:rPr lang="en-US" sz="1800">
                <a:solidFill>
                  <a:srgbClr val="006600"/>
                </a:solidFill>
              </a:rPr>
              <a:t>II</a:t>
            </a:r>
            <a:r>
              <a:rPr lang="ru-RU" sz="1800">
                <a:solidFill>
                  <a:srgbClr val="006600"/>
                </a:solidFill>
              </a:rPr>
              <a:t> место в номинации «</a:t>
            </a:r>
            <a:r>
              <a:rPr lang="en-US" sz="1800">
                <a:solidFill>
                  <a:srgbClr val="006600"/>
                </a:solidFill>
              </a:rPr>
              <a:t>Web</a:t>
            </a:r>
            <a:r>
              <a:rPr lang="ru-RU" sz="1800">
                <a:solidFill>
                  <a:srgbClr val="006600"/>
                </a:solidFill>
              </a:rPr>
              <a:t> - дизайн», </a:t>
            </a:r>
            <a:endParaRPr lang="en-US" sz="18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>
                <a:solidFill>
                  <a:srgbClr val="006600"/>
                </a:solidFill>
              </a:rPr>
              <a:t>кандидат в мастера спорта по русским шашкам, неоднократный призер улусных олимпиад по информатике, участник Президентской рождественской елки Республики Саха (январь 2005г)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ru-RU" sz="18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>
                <a:solidFill>
                  <a:srgbClr val="FF0066"/>
                </a:solidFill>
              </a:rPr>
              <a:t>Тихонова Юлия</a:t>
            </a:r>
            <a:r>
              <a:rPr lang="ru-RU" sz="1800"/>
              <a:t> </a:t>
            </a:r>
            <a:r>
              <a:rPr lang="ru-RU" sz="1800">
                <a:solidFill>
                  <a:srgbClr val="006600"/>
                </a:solidFill>
              </a:rPr>
              <a:t>- ученица 6 класса в республиканской дистанционной олимпиаде «Компьютерные технологии и творчество учащихся» заняла </a:t>
            </a:r>
            <a:r>
              <a:rPr lang="en-US" sz="1800">
                <a:solidFill>
                  <a:srgbClr val="006600"/>
                </a:solidFill>
              </a:rPr>
              <a:t>II</a:t>
            </a:r>
            <a:r>
              <a:rPr lang="ru-RU" sz="1800">
                <a:solidFill>
                  <a:srgbClr val="006600"/>
                </a:solidFill>
              </a:rPr>
              <a:t> место в номинации «Компьютерная графика».</a:t>
            </a:r>
          </a:p>
        </p:txBody>
      </p:sp>
      <p:pic>
        <p:nvPicPr>
          <p:cNvPr id="20484" name="Picture 4" descr="gdgt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652963"/>
            <a:ext cx="862013" cy="165576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0066"/>
                </a:solidFill>
              </a:rPr>
              <a:t>Учащиеся Бордонской СОШ - обладатели гранта Ректора ИПКРО РС(Я):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800">
                <a:solidFill>
                  <a:srgbClr val="FF0066"/>
                </a:solidFill>
              </a:rPr>
              <a:t>Иванова Лена</a:t>
            </a:r>
            <a:r>
              <a:rPr lang="ru-RU" sz="2800">
                <a:solidFill>
                  <a:srgbClr val="0033CC"/>
                </a:solidFill>
              </a:rPr>
              <a:t> -выпускница 2004г за победу в конкурсе компьютерного рисунка, номинация «Обложка для сказки»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800">
                <a:solidFill>
                  <a:srgbClr val="FF0066"/>
                </a:solidFill>
              </a:rPr>
              <a:t>Николаева Анна</a:t>
            </a:r>
            <a:r>
              <a:rPr lang="ru-RU" sz="2800">
                <a:solidFill>
                  <a:srgbClr val="0033CC"/>
                </a:solidFill>
              </a:rPr>
              <a:t> -ученица 9 класса за победу в конкурсе компьютерного рисунка, номинация «Мой город»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800">
                <a:solidFill>
                  <a:srgbClr val="FF0066"/>
                </a:solidFill>
              </a:rPr>
              <a:t>Краскова Сардана</a:t>
            </a:r>
            <a:r>
              <a:rPr lang="ru-RU" sz="2800">
                <a:solidFill>
                  <a:srgbClr val="0033CC"/>
                </a:solidFill>
              </a:rPr>
              <a:t> -ученица 7 «б»  за победу в конкурсе компьютерного рисунка, номинация «Виртуальный- реальный мир»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Региональный центр дистанционного образования и ИПКРО МО РС(Я) проводил дистанционный конкурс компьютерного рисунка(2003г).</a:t>
            </a:r>
            <a:r>
              <a:rPr lang="ru-RU" sz="400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800">
                <a:solidFill>
                  <a:srgbClr val="FF3300"/>
                </a:solidFill>
              </a:rPr>
              <a:t>Федорова Лена</a:t>
            </a:r>
            <a:r>
              <a:rPr lang="ru-RU" sz="2800">
                <a:solidFill>
                  <a:srgbClr val="006600"/>
                </a:solidFill>
              </a:rPr>
              <a:t> – </a:t>
            </a:r>
            <a:r>
              <a:rPr lang="en-US" sz="2800">
                <a:solidFill>
                  <a:srgbClr val="006600"/>
                </a:solidFill>
              </a:rPr>
              <a:t>II </a:t>
            </a:r>
            <a:r>
              <a:rPr lang="ru-RU" sz="2800">
                <a:solidFill>
                  <a:srgbClr val="006600"/>
                </a:solidFill>
              </a:rPr>
              <a:t>класс, </a:t>
            </a:r>
            <a:r>
              <a:rPr lang="en-US" sz="2800">
                <a:solidFill>
                  <a:srgbClr val="006600"/>
                </a:solidFill>
              </a:rPr>
              <a:t>II</a:t>
            </a:r>
            <a:r>
              <a:rPr lang="ru-RU" sz="2800">
                <a:solidFill>
                  <a:srgbClr val="006600"/>
                </a:solidFill>
              </a:rPr>
              <a:t> место, «Мой дом»</a:t>
            </a:r>
          </a:p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800">
                <a:solidFill>
                  <a:srgbClr val="FF3300"/>
                </a:solidFill>
              </a:rPr>
              <a:t>Иванова Айта</a:t>
            </a:r>
            <a:r>
              <a:rPr lang="ru-RU" sz="2800">
                <a:solidFill>
                  <a:srgbClr val="006600"/>
                </a:solidFill>
              </a:rPr>
              <a:t> – </a:t>
            </a:r>
            <a:r>
              <a:rPr lang="en-US" sz="2800">
                <a:solidFill>
                  <a:srgbClr val="006600"/>
                </a:solidFill>
              </a:rPr>
              <a:t>VIII </a:t>
            </a:r>
            <a:r>
              <a:rPr lang="ru-RU" sz="2800">
                <a:solidFill>
                  <a:srgbClr val="006600"/>
                </a:solidFill>
              </a:rPr>
              <a:t>класс, </a:t>
            </a:r>
            <a:r>
              <a:rPr lang="en-US" sz="2800">
                <a:solidFill>
                  <a:srgbClr val="006600"/>
                </a:solidFill>
              </a:rPr>
              <a:t>III</a:t>
            </a:r>
            <a:r>
              <a:rPr lang="ru-RU" sz="2800">
                <a:solidFill>
                  <a:srgbClr val="006600"/>
                </a:solidFill>
              </a:rPr>
              <a:t> место, «Волшебная сказка»</a:t>
            </a:r>
          </a:p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800">
                <a:solidFill>
                  <a:srgbClr val="FF3300"/>
                </a:solidFill>
              </a:rPr>
              <a:t>Тихонова Катя</a:t>
            </a:r>
            <a:r>
              <a:rPr lang="ru-RU" sz="2800">
                <a:solidFill>
                  <a:srgbClr val="006600"/>
                </a:solidFill>
              </a:rPr>
              <a:t> – </a:t>
            </a:r>
            <a:r>
              <a:rPr lang="en-US" sz="2800">
                <a:solidFill>
                  <a:srgbClr val="006600"/>
                </a:solidFill>
              </a:rPr>
              <a:t>X </a:t>
            </a:r>
            <a:r>
              <a:rPr lang="ru-RU" sz="2800">
                <a:solidFill>
                  <a:srgbClr val="006600"/>
                </a:solidFill>
              </a:rPr>
              <a:t>класс, </a:t>
            </a:r>
            <a:r>
              <a:rPr lang="en-US" sz="2800">
                <a:solidFill>
                  <a:srgbClr val="006600"/>
                </a:solidFill>
              </a:rPr>
              <a:t>II </a:t>
            </a:r>
            <a:r>
              <a:rPr lang="ru-RU" sz="2800">
                <a:solidFill>
                  <a:srgbClr val="006600"/>
                </a:solidFill>
              </a:rPr>
              <a:t>место, «Приключение котенка»</a:t>
            </a:r>
          </a:p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800">
                <a:solidFill>
                  <a:srgbClr val="FF3300"/>
                </a:solidFill>
              </a:rPr>
              <a:t>Михайлова Света</a:t>
            </a:r>
            <a:r>
              <a:rPr lang="ru-RU" sz="2800">
                <a:solidFill>
                  <a:srgbClr val="006600"/>
                </a:solidFill>
              </a:rPr>
              <a:t> – </a:t>
            </a:r>
            <a:r>
              <a:rPr lang="en-US" sz="2800">
                <a:solidFill>
                  <a:srgbClr val="006600"/>
                </a:solidFill>
              </a:rPr>
              <a:t>XI </a:t>
            </a:r>
            <a:r>
              <a:rPr lang="ru-RU" sz="2800">
                <a:solidFill>
                  <a:srgbClr val="006600"/>
                </a:solidFill>
              </a:rPr>
              <a:t>класс, </a:t>
            </a:r>
            <a:r>
              <a:rPr lang="en-US" sz="2800">
                <a:solidFill>
                  <a:srgbClr val="006600"/>
                </a:solidFill>
              </a:rPr>
              <a:t>III</a:t>
            </a:r>
            <a:r>
              <a:rPr lang="ru-RU" sz="2800">
                <a:solidFill>
                  <a:srgbClr val="006600"/>
                </a:solidFill>
              </a:rPr>
              <a:t> место, «Сказка»</a:t>
            </a:r>
          </a:p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800">
                <a:solidFill>
                  <a:srgbClr val="FF3300"/>
                </a:solidFill>
              </a:rPr>
              <a:t>Егоров Витя</a:t>
            </a:r>
            <a:r>
              <a:rPr lang="ru-RU" sz="2800">
                <a:solidFill>
                  <a:srgbClr val="006600"/>
                </a:solidFill>
              </a:rPr>
              <a:t> – </a:t>
            </a:r>
            <a:r>
              <a:rPr lang="en-US" sz="2800">
                <a:solidFill>
                  <a:srgbClr val="006600"/>
                </a:solidFill>
              </a:rPr>
              <a:t>IX </a:t>
            </a:r>
            <a:r>
              <a:rPr lang="ru-RU" sz="2800">
                <a:solidFill>
                  <a:srgbClr val="006600"/>
                </a:solidFill>
              </a:rPr>
              <a:t>класс, </a:t>
            </a:r>
            <a:r>
              <a:rPr lang="en-US" sz="2800">
                <a:solidFill>
                  <a:srgbClr val="006600"/>
                </a:solidFill>
              </a:rPr>
              <a:t>II </a:t>
            </a:r>
            <a:r>
              <a:rPr lang="ru-RU" sz="2800">
                <a:solidFill>
                  <a:srgbClr val="006600"/>
                </a:solidFill>
              </a:rPr>
              <a:t>место, «Любимый город»</a:t>
            </a:r>
          </a:p>
        </p:txBody>
      </p:sp>
      <p:pic>
        <p:nvPicPr>
          <p:cNvPr id="22532" name="Picture 4" descr="Son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708275"/>
            <a:ext cx="1728788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9587"/>
          </a:xfrm>
        </p:spPr>
        <p:txBody>
          <a:bodyPr/>
          <a:lstStyle/>
          <a:p>
            <a:r>
              <a:rPr lang="ru-RU" sz="2600"/>
              <a:t>Тихонова Юлия -7 «б» кл.  «Спортивные прыжки» 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юлия 7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4850"/>
            <a:ext cx="9153525" cy="61531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25488"/>
          </a:xfrm>
        </p:spPr>
        <p:txBody>
          <a:bodyPr/>
          <a:lstStyle/>
          <a:p>
            <a:r>
              <a:rPr lang="ru-RU" sz="2600">
                <a:solidFill>
                  <a:srgbClr val="FF0066"/>
                </a:solidFill>
              </a:rPr>
              <a:t>Данилова Марина</a:t>
            </a:r>
            <a:r>
              <a:rPr lang="ru-RU" sz="2600"/>
              <a:t> </a:t>
            </a:r>
            <a:r>
              <a:rPr lang="ru-RU" sz="2600">
                <a:solidFill>
                  <a:srgbClr val="0033CC"/>
                </a:solidFill>
              </a:rPr>
              <a:t>-11 «б» кл. «Повелитель прерии»</a:t>
            </a:r>
            <a:r>
              <a:rPr lang="ru-RU" sz="19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981075"/>
            <a:ext cx="9153525" cy="587692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0066"/>
                </a:solidFill>
              </a:rPr>
              <a:t>Иванова Лена</a:t>
            </a:r>
            <a:r>
              <a:rPr lang="ru-RU" sz="2400"/>
              <a:t> </a:t>
            </a:r>
            <a:r>
              <a:rPr lang="ru-RU" sz="2400">
                <a:solidFill>
                  <a:srgbClr val="9900CC"/>
                </a:solidFill>
              </a:rPr>
              <a:t>-выпускница 2004г «Обложка для сказки»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11ИЛен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205038"/>
            <a:ext cx="5832475" cy="3732212"/>
          </a:xfrm>
          <a:prstGeom prst="rect">
            <a:avLst/>
          </a:prstGeom>
          <a:noFill/>
        </p:spPr>
      </p:pic>
      <p:pic>
        <p:nvPicPr>
          <p:cNvPr id="25605" name="Picture 5" descr="EXCH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084763"/>
            <a:ext cx="876300" cy="8763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>
                <a:solidFill>
                  <a:srgbClr val="FF0066"/>
                </a:solidFill>
              </a:rPr>
              <a:t>Победители VI республиканской НПК.</a:t>
            </a:r>
            <a:r>
              <a:rPr lang="ru-RU" sz="2500">
                <a:solidFill>
                  <a:srgbClr val="FF0066"/>
                </a:solidFill>
              </a:rPr>
              <a:t> </a:t>
            </a:r>
            <a:br>
              <a:rPr lang="ru-RU" sz="2500">
                <a:solidFill>
                  <a:srgbClr val="FF0066"/>
                </a:solidFill>
              </a:rPr>
            </a:br>
            <a:r>
              <a:rPr lang="ru-RU" sz="2500">
                <a:solidFill>
                  <a:srgbClr val="FF0066"/>
                </a:solidFill>
              </a:rPr>
              <a:t>30.03.2005 10:19 </a:t>
            </a:r>
            <a:br>
              <a:rPr lang="ru-RU" sz="2500">
                <a:solidFill>
                  <a:srgbClr val="FF0066"/>
                </a:solidFill>
              </a:rPr>
            </a:br>
            <a:r>
              <a:rPr lang="ru-RU" sz="1600">
                <a:solidFill>
                  <a:srgbClr val="006600"/>
                </a:solidFill>
              </a:rPr>
              <a:t>Материалы из портала</a:t>
            </a:r>
            <a:r>
              <a:rPr lang="ru-RU" sz="2500">
                <a:solidFill>
                  <a:srgbClr val="FF0066"/>
                </a:solidFill>
              </a:rPr>
              <a:t> </a:t>
            </a:r>
            <a:r>
              <a:rPr lang="ru-RU" sz="1600">
                <a:solidFill>
                  <a:srgbClr val="0033CC"/>
                </a:solidFill>
              </a:rPr>
              <a:t>«</a:t>
            </a:r>
            <a:r>
              <a:rPr lang="ru-RU" sz="1600" b="1">
                <a:solidFill>
                  <a:srgbClr val="0033CC"/>
                </a:solidFill>
              </a:rPr>
              <a:t>Управление образованием мэрии г.Якутска»</a:t>
            </a:r>
            <a:r>
              <a:rPr lang="ru-RU" sz="1600" b="1"/>
              <a:t/>
            </a:r>
            <a:br>
              <a:rPr lang="ru-RU" sz="1600" b="1"/>
            </a:br>
            <a:endParaRPr lang="ru-RU" sz="16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>
                <a:solidFill>
                  <a:srgbClr val="0033CC"/>
                </a:solidFill>
              </a:rPr>
              <a:t>Организаторы</a:t>
            </a:r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>
                <a:solidFill>
                  <a:srgbClr val="0033CC"/>
                </a:solidFill>
              </a:rPr>
              <a:t>«</a:t>
            </a:r>
            <a:r>
              <a:rPr lang="ru-RU" sz="2200">
                <a:solidFill>
                  <a:srgbClr val="0033CC"/>
                </a:solidFill>
              </a:rPr>
              <a:t>Внеклассная работа с применением компьютерных программ» </a:t>
            </a:r>
            <a:br>
              <a:rPr lang="ru-RU" sz="2200">
                <a:solidFill>
                  <a:srgbClr val="0033CC"/>
                </a:solidFill>
              </a:rPr>
            </a:br>
            <a:r>
              <a:rPr lang="ru-RU" sz="2200">
                <a:solidFill>
                  <a:srgbClr val="0033CC"/>
                </a:solidFill>
              </a:rPr>
              <a:t>Федорова Е.П.</a:t>
            </a:r>
          </a:p>
        </p:txBody>
      </p:sp>
      <p:pic>
        <p:nvPicPr>
          <p:cNvPr id="26629" name="Picture 5" descr="6 НП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2032000" cy="1138237"/>
          </a:xfrm>
          <a:prstGeom prst="rect">
            <a:avLst/>
          </a:prstGeom>
          <a:noFill/>
        </p:spPr>
      </p:pic>
      <p:pic>
        <p:nvPicPr>
          <p:cNvPr id="26630" name="Picture 6" descr="сек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16338"/>
            <a:ext cx="3810000" cy="145732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33CC"/>
                </a:solidFill>
              </a:rPr>
              <a:t>Заочная олимпиада среди учителей информатики</a:t>
            </a:r>
            <a:r>
              <a:rPr lang="ru-RU" sz="2400">
                <a:solidFill>
                  <a:srgbClr val="0033CC"/>
                </a:solidFill>
              </a:rPr>
              <a:t/>
            </a:r>
            <a:br>
              <a:rPr lang="ru-RU" sz="2400">
                <a:solidFill>
                  <a:srgbClr val="0033CC"/>
                </a:solidFill>
              </a:rPr>
            </a:br>
            <a:endParaRPr lang="ru-RU" sz="2400">
              <a:solidFill>
                <a:srgbClr val="0033CC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200">
                <a:solidFill>
                  <a:srgbClr val="FF0066"/>
                </a:solidFill>
              </a:rPr>
              <a:t>I</a:t>
            </a:r>
            <a:r>
              <a:rPr lang="ru-RU" sz="2200">
                <a:solidFill>
                  <a:srgbClr val="FF0066"/>
                </a:solidFill>
              </a:rPr>
              <a:t> место -Федоров Валерий Дмитриевич, </a:t>
            </a:r>
            <a:r>
              <a:rPr lang="ru-RU" sz="2200">
                <a:solidFill>
                  <a:srgbClr val="0033CC"/>
                </a:solidFill>
              </a:rPr>
              <a:t>Бордонская СОШ, Сунтарский улус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itchFamily="2" charset="2"/>
              <a:buNone/>
            </a:pPr>
            <a:endParaRPr lang="ru-RU" sz="22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200">
                <a:solidFill>
                  <a:srgbClr val="FF0066"/>
                </a:solidFill>
              </a:rPr>
              <a:t>II </a:t>
            </a:r>
            <a:r>
              <a:rPr lang="ru-RU" sz="2200">
                <a:solidFill>
                  <a:srgbClr val="FF0066"/>
                </a:solidFill>
              </a:rPr>
              <a:t>место -Фролова Светлана Владимировна, </a:t>
            </a:r>
            <a:r>
              <a:rPr lang="ru-RU" sz="2200">
                <a:solidFill>
                  <a:srgbClr val="0033CC"/>
                </a:solidFill>
              </a:rPr>
              <a:t>гимназия, Амгинский улус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v"/>
            </a:pPr>
            <a:endParaRPr lang="ru-RU" sz="22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200">
                <a:solidFill>
                  <a:srgbClr val="FF0066"/>
                </a:solidFill>
              </a:rPr>
              <a:t>III </a:t>
            </a:r>
            <a:r>
              <a:rPr lang="ru-RU" sz="2200">
                <a:solidFill>
                  <a:srgbClr val="FF0066"/>
                </a:solidFill>
              </a:rPr>
              <a:t>место -Захаров Прокопий Прокопьевич, </a:t>
            </a:r>
            <a:r>
              <a:rPr lang="ru-RU" sz="2200">
                <a:solidFill>
                  <a:srgbClr val="0033CC"/>
                </a:solidFill>
              </a:rPr>
              <a:t>гимназия, Чурапчинский улус</a:t>
            </a:r>
            <a:br>
              <a:rPr lang="ru-RU" sz="2200">
                <a:solidFill>
                  <a:srgbClr val="0033CC"/>
                </a:solidFill>
              </a:rPr>
            </a:br>
            <a:endParaRPr lang="ru-RU" sz="2200">
              <a:solidFill>
                <a:srgbClr val="0033CC"/>
              </a:solidFill>
            </a:endParaRPr>
          </a:p>
        </p:txBody>
      </p:sp>
      <p:pic>
        <p:nvPicPr>
          <p:cNvPr id="27653" name="Picture 5" descr="личный за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3333750" cy="30861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33CC"/>
                </a:solidFill>
              </a:rPr>
              <a:t>«Европейский стандарт информатизации»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IMG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313113" cy="2486025"/>
          </a:xfrm>
          <a:prstGeom prst="rect">
            <a:avLst/>
          </a:prstGeom>
          <a:noFill/>
        </p:spPr>
      </p:pic>
      <p:pic>
        <p:nvPicPr>
          <p:cNvPr id="28678" name="Picture 6" descr="IMG_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925888"/>
            <a:ext cx="3313113" cy="2484437"/>
          </a:xfrm>
          <a:prstGeom prst="rect">
            <a:avLst/>
          </a:prstGeom>
          <a:noFill/>
        </p:spPr>
      </p:pic>
      <p:pic>
        <p:nvPicPr>
          <p:cNvPr id="28679" name="Picture 7" descr="IMG_01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5035550" cy="377666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FF3300"/>
                </a:solidFill>
              </a:rPr>
              <a:t>В последние годы выпускники традиционно связывают свою жизнь с информатикой.</a:t>
            </a:r>
            <a:br>
              <a:rPr lang="ru-RU" sz="2400">
                <a:solidFill>
                  <a:srgbClr val="FF3300"/>
                </a:solidFill>
              </a:rPr>
            </a:b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 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Васильев Н.И.- генеральный директор информационно-аналитического центра Минздрава РС(Я), проработал по договору во всемирно известной американской фирме «</a:t>
            </a:r>
            <a:r>
              <a:rPr lang="en-US" sz="1800">
                <a:solidFill>
                  <a:schemeClr val="tx2"/>
                </a:solidFill>
              </a:rPr>
              <a:t>Microsoft</a:t>
            </a:r>
            <a:r>
              <a:rPr lang="ru-RU" sz="1800">
                <a:solidFill>
                  <a:schemeClr val="tx2"/>
                </a:solidFill>
              </a:rPr>
              <a:t>».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Федоров Д.В. – ведущий специалист отдела информационной технологии ЯТЦЭ РС(Я).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Чойнова ( Герасимова) Ю.В. – информатик в республиканской Верхне-Вилюйской гимназии.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Федорова Т.В. – программист фирмы «</a:t>
            </a:r>
            <a:r>
              <a:rPr lang="en-US" sz="1800">
                <a:solidFill>
                  <a:schemeClr val="tx2"/>
                </a:solidFill>
              </a:rPr>
              <a:t>Display</a:t>
            </a:r>
            <a:r>
              <a:rPr lang="ru-RU" sz="1800">
                <a:solidFill>
                  <a:schemeClr val="tx2"/>
                </a:solidFill>
              </a:rPr>
              <a:t>».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Федорова П.В. – методист-координатор ресурсного центра дистанционного обучения.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Игнатьев С.А. – учитель информатики Амгинской средней школы.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Савинова Т.Н. – учитель информатики. 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chemeClr val="tx2"/>
                </a:solidFill>
              </a:rPr>
              <a:t> Гуринов И.И. - издатель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66"/>
                </a:solidFill>
              </a:rPr>
              <a:t>Компьютерный класс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600">
                <a:solidFill>
                  <a:srgbClr val="0000FF"/>
                </a:solidFill>
              </a:rPr>
              <a:t>С 1987 года Валерий Дмитриевич преподает информатику в школе, его кабинет является лучшим в улусе, отмечен Почетной грамотой МО РС (Я). </a:t>
            </a:r>
          </a:p>
          <a:p>
            <a:r>
              <a:rPr lang="ru-RU" sz="1600">
                <a:solidFill>
                  <a:srgbClr val="0000FF"/>
                </a:solidFill>
              </a:rPr>
              <a:t>с 1999 года организован доступ к пользованию Интернетом. </a:t>
            </a:r>
          </a:p>
          <a:p>
            <a:r>
              <a:rPr lang="ru-RU" sz="1600">
                <a:solidFill>
                  <a:srgbClr val="0000FF"/>
                </a:solidFill>
              </a:rPr>
              <a:t>Методическая тема «Использование информационно-коммуникационных технологий в учебном процессе и воспитательной работе в школе»</a:t>
            </a:r>
          </a:p>
          <a:p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4101" name="Picture 5" descr="sordo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113"/>
            <a:ext cx="4572000" cy="3432175"/>
          </a:xfrm>
          <a:prstGeom prst="rect">
            <a:avLst/>
          </a:prstGeom>
          <a:noFill/>
        </p:spPr>
      </p:pic>
      <p:pic>
        <p:nvPicPr>
          <p:cNvPr id="4102" name="Picture 6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084763"/>
            <a:ext cx="1219200" cy="1219200"/>
          </a:xfrm>
          <a:prstGeom prst="rect">
            <a:avLst/>
          </a:prstGeom>
          <a:noFill/>
        </p:spPr>
      </p:pic>
      <p:pic>
        <p:nvPicPr>
          <p:cNvPr id="4103" name="DJ и WERT-INTER RAP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0000FF"/>
                </a:solidFill>
              </a:rPr>
              <a:t>Много выпускников избрали специальности, связанные с компьютерными технологиями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rgbClr val="660066"/>
                </a:solidFill>
              </a:rPr>
              <a:t>Учитель добивается стабильных высоких результатов по предмету, например, за 2004</a:t>
            </a:r>
            <a:r>
              <a:rPr lang="en-US" sz="2400">
                <a:solidFill>
                  <a:srgbClr val="660066"/>
                </a:solidFill>
              </a:rPr>
              <a:t>/</a:t>
            </a:r>
            <a:r>
              <a:rPr lang="ru-RU" sz="2400">
                <a:solidFill>
                  <a:srgbClr val="660066"/>
                </a:solidFill>
              </a:rPr>
              <a:t>05 учебный год процент качества обученности  учащихся 5-8 классов составляет 73,4%.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660066"/>
                </a:solidFill>
              </a:rPr>
              <a:t>Только за последние 5 лет на факультете информатики ЯПИ обучается 3, ЯГСХА – 1, Мирнинского филиала ЯГУ – 2,</a:t>
            </a:r>
            <a:r>
              <a:rPr lang="en-US" sz="2400">
                <a:solidFill>
                  <a:srgbClr val="660066"/>
                </a:solidFill>
              </a:rPr>
              <a:t> </a:t>
            </a:r>
            <a:r>
              <a:rPr lang="ru-RU" sz="2400">
                <a:solidFill>
                  <a:srgbClr val="660066"/>
                </a:solidFill>
              </a:rPr>
              <a:t>ИМИ прикладная информатика в экономике 1, ИМИ информатика 1, ЯГИТИ инженер программист 2, Иванова Наташа- Санкт-Петербург  ГХПА компьютерный дизайн 5 курс.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3300"/>
                </a:solidFill>
              </a:rPr>
              <a:t>Федоров В. Д. - внештатный лектор ИПКРО РС (Я).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0000FF"/>
                </a:solidFill>
              </a:rPr>
              <a:t>С 2005 года является внештатным лектором ИПКРО РС (Я). Принимает активное участие во всех семинарах, конференциях, связанных с вопросами внедрения информационных технологий в образование.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FF"/>
                </a:solidFill>
              </a:rPr>
              <a:t>Является составителем методических пособий, рекомендаций, проблемных, элективных курсов по следующим актуальным темам: «Программирование на языке Паскаль», «Создание </a:t>
            </a:r>
            <a:r>
              <a:rPr lang="en-US" sz="2000">
                <a:solidFill>
                  <a:srgbClr val="0000FF"/>
                </a:solidFill>
              </a:rPr>
              <a:t>Web</a:t>
            </a:r>
            <a:r>
              <a:rPr lang="ru-RU" sz="2000">
                <a:solidFill>
                  <a:srgbClr val="0000FF"/>
                </a:solidFill>
              </a:rPr>
              <a:t>-страниц», «Олимпиадные задачи по программированию», «Составление тестов», «Программирование в среде </a:t>
            </a:r>
            <a:r>
              <a:rPr lang="en-US" sz="2000">
                <a:solidFill>
                  <a:srgbClr val="0000FF"/>
                </a:solidFill>
              </a:rPr>
              <a:t>Delphi</a:t>
            </a:r>
            <a:r>
              <a:rPr lang="ru-RU" sz="2000">
                <a:solidFill>
                  <a:srgbClr val="0000FF"/>
                </a:solidFill>
              </a:rPr>
              <a:t>» и т. д.</a:t>
            </a: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3300"/>
                </a:solidFill>
                <a:latin typeface="Monotype Corsiva" pitchFamily="66" charset="0"/>
              </a:rPr>
              <a:t>Р </a:t>
            </a:r>
            <a:r>
              <a:rPr lang="ru-RU" b="1" i="1">
                <a:solidFill>
                  <a:srgbClr val="660066"/>
                </a:solidFill>
                <a:latin typeface="Monotype Corsiva" pitchFamily="66" charset="0"/>
              </a:rPr>
              <a:t>Е</a:t>
            </a:r>
            <a:r>
              <a:rPr lang="ru-RU" b="1" i="1">
                <a:solidFill>
                  <a:srgbClr val="FFCCFF"/>
                </a:solidFill>
                <a:latin typeface="Monotype Corsiva" pitchFamily="66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Monotype Corsiva" pitchFamily="66" charset="0"/>
              </a:rPr>
              <a:t>К </a:t>
            </a:r>
            <a:r>
              <a:rPr lang="ru-RU" b="1" i="1">
                <a:solidFill>
                  <a:srgbClr val="008000"/>
                </a:solidFill>
                <a:latin typeface="Monotype Corsiva" pitchFamily="66" charset="0"/>
              </a:rPr>
              <a:t>Л </a:t>
            </a:r>
            <a:r>
              <a:rPr lang="ru-RU" b="1" i="1">
                <a:solidFill>
                  <a:srgbClr val="FA6C8E"/>
                </a:solidFill>
                <a:latin typeface="Monotype Corsiva" pitchFamily="66" charset="0"/>
              </a:rPr>
              <a:t>А </a:t>
            </a:r>
            <a:r>
              <a:rPr lang="ru-RU" b="1" i="1">
                <a:solidFill>
                  <a:schemeClr val="bg2"/>
                </a:solidFill>
                <a:latin typeface="Monotype Corsiva" pitchFamily="66" charset="0"/>
              </a:rPr>
              <a:t>М</a:t>
            </a:r>
            <a:r>
              <a:rPr lang="ru-RU" b="1" i="1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b="1" i="1">
                <a:solidFill>
                  <a:srgbClr val="751D01"/>
                </a:solidFill>
                <a:latin typeface="Monotype Corsiva" pitchFamily="66" charset="0"/>
              </a:rPr>
              <a:t>А</a:t>
            </a:r>
          </a:p>
        </p:txBody>
      </p:sp>
      <p:pic>
        <p:nvPicPr>
          <p:cNvPr id="69637" name="Picture 5" descr="BSCH3">
            <a:hlinkClick r:id="rId2" action="ppaction://hlinkfile"/>
          </p:cNvPr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4005263"/>
            <a:ext cx="2143125" cy="2171700"/>
          </a:xfrm>
          <a:noFill/>
          <a:ln/>
        </p:spPr>
      </p:pic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981200"/>
            <a:ext cx="4978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EF4907"/>
                </a:solidFill>
              </a:rPr>
              <a:t>Адрес сайта:</a:t>
            </a:r>
          </a:p>
          <a:p>
            <a:r>
              <a:rPr lang="en-US">
                <a:hlinkClick r:id="rId4"/>
              </a:rPr>
              <a:t>http://bordon.ya1.ru</a:t>
            </a:r>
            <a:endParaRPr lang="en-US"/>
          </a:p>
          <a:p>
            <a:r>
              <a:rPr lang="en-US">
                <a:hlinkClick r:id="rId5"/>
              </a:rPr>
              <a:t>http://www.suntar/bordon</a:t>
            </a: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4" grpId="1"/>
      <p:bldP spid="69634" grpId="2"/>
      <p:bldP spid="6963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>
                <a:solidFill>
                  <a:srgbClr val="FF3300"/>
                </a:solidFill>
              </a:rPr>
              <a:t>Сайт школы был признан одним из лучших в республике</a:t>
            </a:r>
            <a:r>
              <a:rPr lang="ru-RU"/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сайт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036638"/>
            <a:ext cx="7704138" cy="5776912"/>
          </a:xfrm>
          <a:noFill/>
          <a:ln/>
        </p:spPr>
      </p:pic>
      <p:pic>
        <p:nvPicPr>
          <p:cNvPr id="5126" name="Picture 6" descr="BSCH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1563687" cy="158432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>
                <a:solidFill>
                  <a:srgbClr val="FF3300"/>
                </a:solidFill>
              </a:rPr>
              <a:t>На 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ru-RU" sz="2000">
                <a:solidFill>
                  <a:srgbClr val="FF3300"/>
                </a:solidFill>
              </a:rPr>
              <a:t> республиканском конкурсе образовательных </a:t>
            </a:r>
            <a:r>
              <a:rPr lang="en-US" sz="2000">
                <a:solidFill>
                  <a:srgbClr val="FF3300"/>
                </a:solidFill>
              </a:rPr>
              <a:t>WEB</a:t>
            </a:r>
            <a:r>
              <a:rPr lang="ru-RU" sz="2000">
                <a:solidFill>
                  <a:srgbClr val="FF3300"/>
                </a:solidFill>
              </a:rPr>
              <a:t>-сайтов школа отмечена сертификатом в номинации «Лучший сайт по образовательным проектам»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981075"/>
            <a:ext cx="7705725" cy="5781675"/>
          </a:xfrm>
          <a:noFill/>
          <a:ln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3300"/>
                </a:solidFill>
              </a:rPr>
              <a:t>XI</a:t>
            </a:r>
            <a:r>
              <a:rPr lang="ru-RU" sz="3200">
                <a:solidFill>
                  <a:srgbClr val="FF3300"/>
                </a:solidFill>
              </a:rPr>
              <a:t> съезд работников образования РС(Я)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9" name="Picture 7" descr="IMG_3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12875"/>
            <a:ext cx="4784725" cy="3589338"/>
          </a:xfrm>
          <a:prstGeom prst="rect">
            <a:avLst/>
          </a:prstGeom>
          <a:noFill/>
        </p:spPr>
      </p:pic>
      <p:pic>
        <p:nvPicPr>
          <p:cNvPr id="8198" name="Picture 6" descr="IMG_3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3343275" cy="2506663"/>
          </a:xfrm>
          <a:prstGeom prst="rect">
            <a:avLst/>
          </a:prstGeom>
          <a:noFill/>
        </p:spPr>
      </p:pic>
      <p:pic>
        <p:nvPicPr>
          <p:cNvPr id="8200" name="Picture 8" descr="IMG_3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97425"/>
            <a:ext cx="2087562" cy="1565275"/>
          </a:xfrm>
          <a:prstGeom prst="rect">
            <a:avLst/>
          </a:prstGeom>
          <a:noFill/>
        </p:spPr>
      </p:pic>
      <p:pic>
        <p:nvPicPr>
          <p:cNvPr id="8201" name="Picture 9" descr="IMG_35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33825"/>
            <a:ext cx="3276600" cy="2457450"/>
          </a:xfrm>
          <a:prstGeom prst="rect">
            <a:avLst/>
          </a:prstGeom>
          <a:noFill/>
        </p:spPr>
      </p:pic>
      <p:pic>
        <p:nvPicPr>
          <p:cNvPr id="8202" name="Picture 10" descr="Book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276475"/>
            <a:ext cx="1223962" cy="106203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FF3300"/>
                </a:solidFill>
              </a:rPr>
              <a:t>В рамках </a:t>
            </a:r>
            <a:r>
              <a:rPr lang="en-US" sz="2000">
                <a:solidFill>
                  <a:srgbClr val="FF3300"/>
                </a:solidFill>
              </a:rPr>
              <a:t>XI</a:t>
            </a:r>
            <a:r>
              <a:rPr lang="ru-RU" sz="2000">
                <a:solidFill>
                  <a:srgbClr val="FF3300"/>
                </a:solidFill>
              </a:rPr>
              <a:t> съезда работников образования РС(Я) наша школа стала лауреатом выставки «образование для всех гарантия прав и свобод»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>
                <a:solidFill>
                  <a:srgbClr val="0000FF"/>
                </a:solidFill>
              </a:rPr>
              <a:t>Валерий Дмитриевич является обладателем Гранта ректора ИПКРО МО РС (Я) в номинации «Модель информатизации школы улуса».</a:t>
            </a:r>
          </a:p>
          <a:p>
            <a:r>
              <a:rPr lang="ru-RU" sz="1600">
                <a:solidFill>
                  <a:srgbClr val="0000FF"/>
                </a:solidFill>
              </a:rPr>
              <a:t>в рамках 11 съезда работников образования РС(Я) наша школа стала лауреатом выставки «Образование для всех: гарантия прав и свобод» в номинации</a:t>
            </a:r>
            <a:r>
              <a:rPr lang="ru-RU" sz="1600"/>
              <a:t> </a:t>
            </a:r>
            <a:r>
              <a:rPr lang="ru-RU" sz="1600">
                <a:solidFill>
                  <a:srgbClr val="0000FF"/>
                </a:solidFill>
              </a:rPr>
              <a:t>«Использование информационно-коммуникационных технологий в учебном процессе и воспитательной работе в школе»</a:t>
            </a:r>
          </a:p>
          <a:p>
            <a:pPr>
              <a:buFont typeface="Wingdings" pitchFamily="2" charset="2"/>
              <a:buNone/>
            </a:pPr>
            <a:endParaRPr lang="ru-RU" sz="1600"/>
          </a:p>
        </p:txBody>
      </p:sp>
      <p:pic>
        <p:nvPicPr>
          <p:cNvPr id="7173" name="Picture 5" descr="IMG_3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4716463" cy="35369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404813"/>
            <a:ext cx="4038600" cy="61928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Республика Саха (Якутия)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XI Съезд учителей и педагогической общественности «Качественное образование - надежные инвестиции в будущее»</a:t>
            </a:r>
            <a:endParaRPr lang="ru-RU" sz="16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3300"/>
                </a:solidFill>
              </a:rPr>
              <a:t>* 2005 *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3300"/>
                </a:solidFill>
              </a:rPr>
              <a:t>ДИПЛОМ</a:t>
            </a:r>
            <a:endParaRPr lang="ru-RU" sz="160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лауреата выставки</a:t>
            </a:r>
            <a:endParaRPr lang="ru-RU" sz="1600" i="1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/>
              <a:t>«Образование для всех • гарантия прав и свобод» </a:t>
            </a:r>
            <a:r>
              <a:rPr lang="ru-RU" sz="1600"/>
              <a:t>вручается</a:t>
            </a:r>
            <a:endParaRPr lang="ru-RU" sz="1600" b="1" i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>
                <a:solidFill>
                  <a:srgbClr val="FF3300"/>
                </a:solidFill>
              </a:rPr>
              <a:t>Бордонская СОШ Сунтарского улуса</a:t>
            </a:r>
            <a:endParaRPr lang="ru-RU" sz="160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в номинации </a:t>
            </a:r>
            <a:r>
              <a:rPr lang="ru-RU" sz="1600" i="1"/>
              <a:t>«Использование информационно-коммуникационных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/>
              <a:t>технологий в учебном процессе и воспитательной работе в школе»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/>
              <a:t/>
            </a:r>
            <a:br>
              <a:rPr lang="ru-RU" sz="1600" i="1"/>
            </a:br>
            <a:r>
              <a:rPr lang="ru-RU" sz="1600" i="1"/>
              <a:t>министр </a:t>
            </a:r>
            <a:r>
              <a:rPr lang="ru-RU" sz="1600"/>
              <a:t>РС(Я)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Ф.В. Габышева</a:t>
            </a:r>
            <a:br>
              <a:rPr lang="ru-RU" sz="1600"/>
            </a:b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/>
              <a:t/>
            </a:r>
            <a:br>
              <a:rPr lang="ru-RU" sz="1600" i="1"/>
            </a:br>
            <a:r>
              <a:rPr lang="ru-RU" sz="1600"/>
              <a:t>г. Якутск 4 - 5 октября 2005 г.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i="1">
                <a:solidFill>
                  <a:srgbClr val="9900CC"/>
                </a:solidFill>
              </a:rPr>
              <a:t>Автор проекта - выпускник школы, ныне студент ИМИ, (прикладная информатика) </a:t>
            </a:r>
            <a:r>
              <a:rPr lang="ru-RU" sz="1900" b="1" i="1">
                <a:solidFill>
                  <a:srgbClr val="FF0066"/>
                </a:solidFill>
              </a:rPr>
              <a:t>Николаев Геннадий, </a:t>
            </a:r>
            <a:br>
              <a:rPr lang="ru-RU" sz="1900" b="1" i="1">
                <a:solidFill>
                  <a:srgbClr val="FF0066"/>
                </a:solidFill>
              </a:rPr>
            </a:br>
            <a:r>
              <a:rPr lang="ru-RU" sz="1900" b="1" i="1">
                <a:solidFill>
                  <a:srgbClr val="9900CC"/>
                </a:solidFill>
              </a:rPr>
              <a:t>Руководители: кмс по русским шашкам </a:t>
            </a:r>
            <a:r>
              <a:rPr lang="ru-RU" sz="1900" b="1" i="1">
                <a:solidFill>
                  <a:srgbClr val="0033CC"/>
                </a:solidFill>
              </a:rPr>
              <a:t>Николаева А.Д.</a:t>
            </a:r>
            <a:br>
              <a:rPr lang="ru-RU" sz="1900" b="1" i="1">
                <a:solidFill>
                  <a:srgbClr val="0033CC"/>
                </a:solidFill>
              </a:rPr>
            </a:br>
            <a:r>
              <a:rPr lang="ru-RU" sz="1900" b="1" i="1">
                <a:solidFill>
                  <a:srgbClr val="9900CC"/>
                </a:solidFill>
              </a:rPr>
              <a:t> и мастер спорта  </a:t>
            </a:r>
            <a:r>
              <a:rPr lang="ru-RU" sz="1900" b="1" i="1">
                <a:solidFill>
                  <a:srgbClr val="0033CC"/>
                </a:solidFill>
              </a:rPr>
              <a:t>Федоров В.Д.</a:t>
            </a:r>
          </a:p>
        </p:txBody>
      </p:sp>
      <p:pic>
        <p:nvPicPr>
          <p:cNvPr id="9219" name="Picture 3" descr="сайт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33563"/>
            <a:ext cx="6697663" cy="5024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1250</TotalTime>
  <Words>1313</Words>
  <Application>Microsoft Office PowerPoint</Application>
  <PresentationFormat>On-screen Show (4:3)</PresentationFormat>
  <Paragraphs>121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Monotype Corsiva</vt:lpstr>
      <vt:lpstr>Times New Roman</vt:lpstr>
      <vt:lpstr>Wingdings</vt:lpstr>
      <vt:lpstr>Пиксел</vt:lpstr>
      <vt:lpstr>Победитель Всероссийского конкурса лучших учителей</vt:lpstr>
      <vt:lpstr>Федоров Валерий Дмитриевич</vt:lpstr>
      <vt:lpstr>Компьютерный класс</vt:lpstr>
      <vt:lpstr>Сайт школы был признан одним из лучших в республике </vt:lpstr>
      <vt:lpstr>На I республиканском конкурсе образовательных WEB-сайтов школа отмечена сертификатом в номинации «Лучший сайт по образовательным проектам»</vt:lpstr>
      <vt:lpstr>XI съезд работников образования РС(Я)</vt:lpstr>
      <vt:lpstr>В рамках XI съезда работников образования РС(Я) наша школа стала лауреатом выставки «образование для всех гарантия прав и свобод»</vt:lpstr>
      <vt:lpstr>PowerPoint Presentation</vt:lpstr>
      <vt:lpstr>Автор проекта - выпускник школы, ныне студент ИМИ, (прикладная информатика) Николаев Геннадий,  Руководители: кмс по русским шашкам Николаева А.Д.  и мастер спорта  Федоров В.Д.</vt:lpstr>
      <vt:lpstr>PowerPoint Presentation</vt:lpstr>
      <vt:lpstr>PowerPoint Presentation</vt:lpstr>
      <vt:lpstr>Электронный учебник «Цари России»</vt:lpstr>
      <vt:lpstr>Электронный справочник «Все о компьютерах»</vt:lpstr>
      <vt:lpstr>На сервере можно найти и другие порталы</vt:lpstr>
      <vt:lpstr>Коллектив школы активно принимает участие в различных дистанционных совещаниях:</vt:lpstr>
      <vt:lpstr>Всероссийский августовский педсовет </vt:lpstr>
      <vt:lpstr>Электронный задачник. Автор Федорова Е.П.</vt:lpstr>
      <vt:lpstr>Сто задач с ответами составлены в виде тестов. Они систематизированы по четырём категориям:   3-4 классы, 5-6 классы, 7-8 классы и 9-11 классы</vt:lpstr>
      <vt:lpstr>Авторские разработки</vt:lpstr>
      <vt:lpstr>Учащиеся занимаются в виртуальных кружках, принимают участие в сетевых олимпиадах, викторинах, дискуссиях и конференциях.</vt:lpstr>
      <vt:lpstr>Учащиеся Бордонской СОШ - обладатели гранта Ректора ИПКРО РС(Я):</vt:lpstr>
      <vt:lpstr>Региональный центр дистанционного образования и ИПКРО МО РС(Я) проводил дистанционный конкурс компьютерного рисунка(2003г). </vt:lpstr>
      <vt:lpstr>Тихонова Юлия -7 «б» кл.  «Спортивные прыжки» -</vt:lpstr>
      <vt:lpstr>Данилова Марина -11 «б» кл. «Повелитель прерии» </vt:lpstr>
      <vt:lpstr>Иванова Лена -выпускница 2004г «Обложка для сказки»</vt:lpstr>
      <vt:lpstr>Победители VI республиканской НПК.  30.03.2005 10:19  Материалы из портала «Управление образованием мэрии г.Якутска» </vt:lpstr>
      <vt:lpstr>Заочная олимпиада среди учителей информатики </vt:lpstr>
      <vt:lpstr>«Европейский стандарт информатизации»</vt:lpstr>
      <vt:lpstr>В последние годы выпускники традиционно связывают свою жизнь с информатикой. </vt:lpstr>
      <vt:lpstr>Много выпускников избрали специальности, связанные с компьютерными технологиями</vt:lpstr>
      <vt:lpstr>Федоров В. Д. - внештатный лектор ИПКРО РС (Я).</vt:lpstr>
      <vt:lpstr>Р Е К Л А М А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Федоров Валерий Дмитриевич</dc:title>
  <dc:creator>Федоров</dc:creator>
  <cp:lastModifiedBy>word</cp:lastModifiedBy>
  <cp:revision>18</cp:revision>
  <dcterms:created xsi:type="dcterms:W3CDTF">2006-04-06T05:04:56Z</dcterms:created>
  <dcterms:modified xsi:type="dcterms:W3CDTF">2020-05-19T02:02:48Z</dcterms:modified>
</cp:coreProperties>
</file>