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88" r:id="rId5"/>
    <p:sldId id="290" r:id="rId6"/>
    <p:sldId id="291" r:id="rId7"/>
    <p:sldId id="292" r:id="rId8"/>
    <p:sldId id="293" r:id="rId9"/>
    <p:sldId id="287" r:id="rId10"/>
    <p:sldId id="278" r:id="rId11"/>
    <p:sldId id="279" r:id="rId12"/>
    <p:sldId id="280" r:id="rId13"/>
    <p:sldId id="281" r:id="rId14"/>
    <p:sldId id="260" r:id="rId15"/>
    <p:sldId id="261" r:id="rId16"/>
    <p:sldId id="274" r:id="rId17"/>
    <p:sldId id="264" r:id="rId18"/>
    <p:sldId id="275" r:id="rId19"/>
    <p:sldId id="283" r:id="rId20"/>
    <p:sldId id="284" r:id="rId21"/>
    <p:sldId id="285" r:id="rId22"/>
    <p:sldId id="272" r:id="rId23"/>
    <p:sldId id="286" r:id="rId24"/>
    <p:sldId id="267" r:id="rId25"/>
    <p:sldId id="265" r:id="rId26"/>
    <p:sldId id="270" r:id="rId27"/>
    <p:sldId id="266" r:id="rId28"/>
    <p:sldId id="26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E5FF"/>
    <a:srgbClr val="FFFFCC"/>
    <a:srgbClr val="D8FECA"/>
    <a:srgbClr val="FFFF99"/>
    <a:srgbClr val="FF99CC"/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589D-7219-4F7A-9556-C367478DB34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EC07-52BE-4A77-B143-29229EB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image" Target="../media/image1.pn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 rot="16200000">
            <a:off x="1143000" y="-1143001"/>
            <a:ext cx="6858000" cy="91440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tint val="20000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211960" y="422108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699792" y="4365104"/>
            <a:ext cx="6267008" cy="21374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r">
              <a:lnSpc>
                <a:spcPct val="150000"/>
              </a:lnSpc>
            </a:pPr>
            <a:r>
              <a:rPr lang="sah-RU" sz="190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Сунтаар улууһун</a:t>
            </a:r>
            <a:endParaRPr lang="en-US" sz="1900" noProof="0" dirty="0" smtClean="0">
              <a:solidFill>
                <a:srgbClr val="008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r">
              <a:lnSpc>
                <a:spcPct val="150000"/>
              </a:lnSpc>
            </a:pPr>
            <a:r>
              <a:rPr lang="ru-RU" sz="1900" noProof="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В.Г.Павлов </a:t>
            </a:r>
            <a:r>
              <a:rPr lang="ru-RU" sz="1900" noProof="0" dirty="0" err="1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аатынан</a:t>
            </a:r>
            <a:r>
              <a:rPr lang="ru-RU" sz="1900" noProof="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00" noProof="0" dirty="0" err="1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Сунтаар</a:t>
            </a:r>
            <a:r>
              <a:rPr lang="ru-RU" sz="1900" noProof="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00" noProof="0" dirty="0" err="1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алын</a:t>
            </a:r>
            <a:r>
              <a:rPr lang="ru-RU" sz="1900" noProof="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00" noProof="0" dirty="0" err="1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сүһүөх оскуолатын</a:t>
            </a:r>
            <a:endParaRPr lang="ru-RU" sz="1900" noProof="0" dirty="0" smtClean="0">
              <a:solidFill>
                <a:srgbClr val="008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r">
              <a:lnSpc>
                <a:spcPct val="150000"/>
              </a:lnSpc>
            </a:pPr>
            <a:r>
              <a:rPr lang="ru-RU" sz="190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sah-RU" sz="1900" dirty="0" smtClean="0"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лын кылаас учуутала</a:t>
            </a:r>
            <a:endParaRPr lang="en-US" sz="1900" dirty="0" smtClean="0">
              <a:solidFill>
                <a:srgbClr val="008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cs typeface="Arial" pitchFamily="34" charset="0"/>
              </a:rPr>
              <a:t> Васильева Наталья Владимировна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1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060848"/>
            <a:ext cx="705464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3200" b="1" dirty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кылаас</a:t>
            </a:r>
            <a:r>
              <a:rPr lang="ru-RU" sz="32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200" b="1" dirty="0" err="1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</a:t>
            </a:r>
            <a:r>
              <a:rPr lang="ru-RU" sz="3200" b="1" dirty="0" err="1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өрэнээччилэригэр күрэх</a:t>
            </a:r>
            <a:endParaRPr lang="ru-RU" sz="32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RZA\Desktop\картинки 1 кл\животные\животные\chetverostishiya-dlya-detej-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620688"/>
            <a:ext cx="1512168" cy="151216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91880" y="-1539552"/>
            <a:ext cx="1728192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E5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№2</a:t>
            </a:r>
          </a:p>
          <a:p>
            <a:pPr lvl="0" algn="just"/>
            <a:r>
              <a:rPr lang="sah-RU" sz="3600" dirty="0" smtClean="0"/>
              <a:t>Дьукаахтыылар хаһан икки аҥы араҕыстылар?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048164" y="2384884"/>
            <a:ext cx="864096" cy="453650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221088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Кыс хаар ортото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383868" y="-1431540"/>
            <a:ext cx="1944216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E5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№3</a:t>
            </a:r>
          </a:p>
          <a:p>
            <a:pPr lvl="0" algn="just"/>
            <a:r>
              <a:rPr lang="sah-RU" sz="3600" dirty="0" smtClean="0"/>
              <a:t>Кутуйах хасааһын тугунан мээрэйдээн сиэттэ?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012160" y="2924944"/>
            <a:ext cx="1440160" cy="4032448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4221088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К</a:t>
            </a:r>
            <a:r>
              <a:rPr lang="sah-RU" sz="3600" dirty="0" smtClean="0"/>
              <a:t>утуругунан мээрэйдээн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ая прямоугольная выноска 16"/>
          <p:cNvSpPr/>
          <p:nvPr/>
        </p:nvSpPr>
        <p:spPr>
          <a:xfrm rot="16200000" flipH="1">
            <a:off x="6876256" y="3212976"/>
            <a:ext cx="864096" cy="2880320"/>
          </a:xfrm>
          <a:prstGeom prst="wedgeRoundRectCallout">
            <a:avLst>
              <a:gd name="adj1" fmla="val -32837"/>
              <a:gd name="adj2" fmla="val 607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rot="5400000">
            <a:off x="3203848" y="-1251520"/>
            <a:ext cx="2304256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E5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№4</a:t>
            </a:r>
          </a:p>
          <a:p>
            <a:pPr lvl="0" algn="just"/>
            <a:r>
              <a:rPr lang="sah-RU" sz="3600" dirty="0" smtClean="0"/>
              <a:t>Бу ким этэрий: “Кэмчилээн аһаабатахпытына, аспыт хантан тиийиэй?”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228184" y="4221088"/>
            <a:ext cx="20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К</a:t>
            </a:r>
            <a:r>
              <a:rPr lang="sah-RU" sz="3600" dirty="0" smtClean="0"/>
              <a:t>утуйах</a:t>
            </a:r>
            <a:endParaRPr lang="ru-RU" sz="2800" dirty="0"/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19872" y="-1467544"/>
            <a:ext cx="1872208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E5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№5</a:t>
            </a:r>
          </a:p>
          <a:p>
            <a:pPr lvl="0" algn="just"/>
            <a:r>
              <a:rPr lang="sah-RU" sz="3600" dirty="0" smtClean="0"/>
              <a:t>Дьукаах диэн тыл суолтатын быһаар.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228184" y="3140968"/>
            <a:ext cx="1440160" cy="3600400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4221088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Биир дьиэҕэ олорор дьон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19872" y="-1467544"/>
            <a:ext cx="1872208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№1</a:t>
            </a:r>
          </a:p>
          <a:p>
            <a:pPr lvl="0" algn="just"/>
            <a:r>
              <a:rPr lang="sah-RU" sz="3600" dirty="0" smtClean="0"/>
              <a:t>Табысхаан диэн ханнык кыылы ааттыылларый?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984268" y="3897052"/>
            <a:ext cx="1440160" cy="2088232"/>
          </a:xfrm>
          <a:prstGeom prst="wedgeRoundRectCallout">
            <a:avLst>
              <a:gd name="adj1" fmla="val -32837"/>
              <a:gd name="adj2" fmla="val 68011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E:\6965-raskraska-zayat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293096"/>
            <a:ext cx="1090721" cy="1152128"/>
          </a:xfrm>
          <a:prstGeom prst="rect">
            <a:avLst/>
          </a:prstGeom>
          <a:noFill/>
        </p:spPr>
      </p:pic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3347864" y="-1395536"/>
            <a:ext cx="2016224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rabbit_pictures_for_kids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17032"/>
            <a:ext cx="1512168" cy="15121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27584" y="1484784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№2</a:t>
            </a:r>
          </a:p>
          <a:p>
            <a:pPr lvl="0"/>
            <a:r>
              <a:rPr lang="sah-RU" sz="3600" dirty="0" smtClean="0"/>
              <a:t>Оскуолаҕа Мэник Мэникчээни  учуутал аан бастаан туохха үөрэттэ?</a:t>
            </a:r>
            <a:endParaRPr lang="ru-RU" sz="3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5760132" y="2672916"/>
            <a:ext cx="1440160" cy="453650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4221088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Дорооболоһорго үөрэттэ</a:t>
            </a:r>
            <a:endParaRPr lang="ru-RU" sz="2800" dirty="0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19872" y="-1467544"/>
            <a:ext cx="1872208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№3</a:t>
            </a:r>
          </a:p>
          <a:p>
            <a:pPr lvl="0" algn="just"/>
            <a:r>
              <a:rPr lang="sah-RU" sz="3600" dirty="0" smtClean="0"/>
              <a:t>Ойуур оскуолатыгар баар учууталлары ааттаа.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5148064" y="2564904"/>
            <a:ext cx="1944216" cy="525658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4221088"/>
            <a:ext cx="4644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Маҕан Баттах, Чус Чускуйдаан, Тииҥ Мэйии, Табысхаан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ая прямоугольная выноска 21"/>
          <p:cNvSpPr/>
          <p:nvPr/>
        </p:nvSpPr>
        <p:spPr>
          <a:xfrm rot="16200000" flipH="1">
            <a:off x="3779912" y="692696"/>
            <a:ext cx="1728192" cy="7920880"/>
          </a:xfrm>
          <a:prstGeom prst="wedgeRoundRectCallout">
            <a:avLst>
              <a:gd name="adj1" fmla="val -33626"/>
              <a:gd name="adj2" fmla="val 55905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 descr="C:\Users\VASNA\Desktop\bird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6"/>
            <a:ext cx="1008112" cy="762751"/>
          </a:xfrm>
          <a:prstGeom prst="rect">
            <a:avLst/>
          </a:prstGeom>
          <a:noFill/>
        </p:spPr>
      </p:pic>
      <p:pic>
        <p:nvPicPr>
          <p:cNvPr id="4098" name="Picture 2" descr="E:\belka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365104"/>
            <a:ext cx="864096" cy="756084"/>
          </a:xfrm>
          <a:prstGeom prst="rect">
            <a:avLst/>
          </a:prstGeom>
          <a:noFill/>
        </p:spPr>
      </p:pic>
      <p:pic>
        <p:nvPicPr>
          <p:cNvPr id="4099" name="Picture 3" descr="E:\mish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81128"/>
            <a:ext cx="648072" cy="540329"/>
          </a:xfrm>
          <a:prstGeom prst="rect">
            <a:avLst/>
          </a:prstGeom>
          <a:noFill/>
        </p:spPr>
      </p:pic>
      <p:pic>
        <p:nvPicPr>
          <p:cNvPr id="4100" name="Picture 4" descr="E:\17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293096"/>
            <a:ext cx="559076" cy="638944"/>
          </a:xfrm>
          <a:prstGeom prst="rect">
            <a:avLst/>
          </a:prstGeom>
          <a:noFill/>
        </p:spPr>
      </p:pic>
      <p:pic>
        <p:nvPicPr>
          <p:cNvPr id="4101" name="Picture 5" descr="C:\Users\RZA\Desktop\9ba2d71c7b4c65e9c42901f53986b34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3861048"/>
            <a:ext cx="1584176" cy="1413499"/>
          </a:xfrm>
          <a:prstGeom prst="rect">
            <a:avLst/>
          </a:prstGeom>
          <a:noFill/>
        </p:spPr>
      </p:pic>
      <p:pic>
        <p:nvPicPr>
          <p:cNvPr id="4102" name="Picture 6" descr="C:\Users\RZA\Desktop\filin-kartinki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4149080"/>
            <a:ext cx="805375" cy="1038143"/>
          </a:xfrm>
          <a:prstGeom prst="rect">
            <a:avLst/>
          </a:prstGeom>
          <a:noFill/>
        </p:spPr>
      </p:pic>
      <p:sp>
        <p:nvSpPr>
          <p:cNvPr id="20" name="Скругленная прямоугольная выноска 19"/>
          <p:cNvSpPr/>
          <p:nvPr/>
        </p:nvSpPr>
        <p:spPr>
          <a:xfrm rot="5400000">
            <a:off x="3527884" y="-1575556"/>
            <a:ext cx="1656184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7584" y="1412776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№4</a:t>
            </a:r>
            <a:endParaRPr lang="sah-RU" sz="2800" dirty="0" smtClean="0"/>
          </a:p>
          <a:p>
            <a:pPr lvl="0"/>
            <a:r>
              <a:rPr lang="sah-RU" sz="3600" dirty="0" smtClean="0"/>
              <a:t>Мэникчээн куобах ойуурга көрсүбүт кыылларын сааһылаа.</a:t>
            </a:r>
            <a:endParaRPr lang="ru-RU" sz="3600" dirty="0" smtClean="0"/>
          </a:p>
          <a:p>
            <a:endParaRPr lang="ru-RU" sz="2800" dirty="0"/>
          </a:p>
        </p:txBody>
      </p:sp>
      <p:sp>
        <p:nvSpPr>
          <p:cNvPr id="17" name="Управляющая кнопка: домой 16">
            <a:hlinkClick r:id="rId9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16528 -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12605 -0.0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671900" y="-1719572"/>
            <a:ext cx="1368152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№5</a:t>
            </a:r>
          </a:p>
          <a:p>
            <a:pPr lvl="0" algn="just"/>
            <a:r>
              <a:rPr lang="sah-RU" sz="3600" dirty="0" smtClean="0"/>
              <a:t>Кыраһа хаар диэн тугуй?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5436096" y="2276872"/>
            <a:ext cx="1368152" cy="525658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4221088"/>
            <a:ext cx="4644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Саҥа түспүт чараас сыа хаар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2555776" y="-603448"/>
            <a:ext cx="1440160" cy="532859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№1</a:t>
            </a:r>
          </a:p>
          <a:p>
            <a:pPr lvl="0" algn="just"/>
            <a:r>
              <a:rPr lang="sah-RU" sz="3600" dirty="0" smtClean="0"/>
              <a:t>Кыһын тоҕо ытыырый?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5796136" y="2708920"/>
            <a:ext cx="1440160" cy="4464496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293096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Саас кэлэн, кыайтаран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RZA\Documents\Настоящее электронное пособие\таммах3.png"/>
          <p:cNvPicPr>
            <a:picLocks noChangeAspect="1" noChangeArrowheads="1"/>
          </p:cNvPicPr>
          <p:nvPr/>
        </p:nvPicPr>
        <p:blipFill>
          <a:blip r:embed="rId4" cstate="print"/>
          <a:srcRect t="4467" b="10662"/>
          <a:stretch>
            <a:fillRect/>
          </a:stretch>
        </p:blipFill>
        <p:spPr bwMode="auto">
          <a:xfrm>
            <a:off x="7092280" y="4365104"/>
            <a:ext cx="140485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6200000">
            <a:off x="1143000" y="-1143001"/>
            <a:ext cx="6858000" cy="91440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tint val="20000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692696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ah-RU" sz="3200" b="1" dirty="0">
                <a:solidFill>
                  <a:srgbClr val="008000"/>
                </a:solidFill>
              </a:rPr>
              <a:t>Сыала</a:t>
            </a:r>
            <a:r>
              <a:rPr lang="sah-RU" sz="3200" dirty="0">
                <a:solidFill>
                  <a:srgbClr val="008000"/>
                </a:solidFill>
              </a:rPr>
              <a:t>: </a:t>
            </a:r>
            <a:endParaRPr lang="ru-RU" sz="3200" dirty="0">
              <a:solidFill>
                <a:srgbClr val="008000"/>
              </a:solidFill>
            </a:endParaRPr>
          </a:p>
          <a:p>
            <a:pPr algn="just"/>
            <a:r>
              <a:rPr lang="sah-RU" sz="3200" dirty="0" smtClean="0"/>
              <a:t>- </a:t>
            </a:r>
            <a:r>
              <a:rPr lang="sah-RU" sz="3200" dirty="0" smtClean="0"/>
              <a:t>Николай Якутскай айымньыларын </a:t>
            </a:r>
            <a:r>
              <a:rPr lang="sah-RU" sz="3200" dirty="0"/>
              <a:t>ис хоһоонноругар олоҕуран толкуйдуур дьоҕуру, булугас өйү сайыннарыыга үлэни тэрийии;</a:t>
            </a:r>
            <a:endParaRPr lang="ru-RU" sz="3200" dirty="0"/>
          </a:p>
          <a:p>
            <a:pPr algn="just"/>
            <a:r>
              <a:rPr lang="sah-RU" sz="3200" dirty="0"/>
              <a:t>- бэйэ санаатын толору этэргэ, атын киһи санаатын истэргэ, бөлөҕүнүн үлэлииргэ үөрэнии.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3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91880" y="-1539552"/>
            <a:ext cx="1728192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№2</a:t>
            </a:r>
          </a:p>
          <a:p>
            <a:pPr lvl="0" algn="just"/>
            <a:r>
              <a:rPr lang="sah-RU" sz="3600" dirty="0" smtClean="0"/>
              <a:t>Оҕолор таһырдьаны анаарар сирдэрэ.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696236" y="3176972"/>
            <a:ext cx="1008112" cy="3096344"/>
          </a:xfrm>
          <a:prstGeom prst="wedgeRoundRectCallout">
            <a:avLst>
              <a:gd name="adj1" fmla="val -32837"/>
              <a:gd name="adj2" fmla="val 5960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4221088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Т</a:t>
            </a:r>
            <a:r>
              <a:rPr lang="sah-RU" sz="3600" dirty="0" smtClean="0"/>
              <a:t>үннүк</a:t>
            </a:r>
            <a:endParaRPr lang="ru-RU" sz="36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491880" y="-1539552"/>
            <a:ext cx="1728192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№3</a:t>
            </a:r>
          </a:p>
          <a:p>
            <a:pPr lvl="0" algn="just"/>
            <a:r>
              <a:rPr lang="sah-RU" sz="3600" dirty="0" smtClean="0"/>
              <a:t>Күн ханнык ыйтан кутуйах хаамыытынан уһууруй?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516216" y="2996952"/>
            <a:ext cx="1008112" cy="345638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2" y="4221088"/>
            <a:ext cx="305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Т</a:t>
            </a:r>
            <a:r>
              <a:rPr lang="sah-RU" sz="3600" dirty="0" smtClean="0"/>
              <a:t>охсунньу</a:t>
            </a:r>
            <a:endParaRPr lang="ru-RU" sz="36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ая прямоугольная выноска 25"/>
          <p:cNvSpPr/>
          <p:nvPr/>
        </p:nvSpPr>
        <p:spPr>
          <a:xfrm rot="5400000">
            <a:off x="2447764" y="-495436"/>
            <a:ext cx="1440160" cy="5112568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 rot="16200000" flipH="1">
            <a:off x="6480212" y="3753036"/>
            <a:ext cx="1656184" cy="2880320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484784"/>
            <a:ext cx="56886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№4</a:t>
            </a:r>
            <a:endParaRPr lang="sah-RU" sz="3600" dirty="0" smtClean="0"/>
          </a:p>
          <a:p>
            <a:pPr lvl="0"/>
            <a:r>
              <a:rPr lang="sah-RU" sz="3600" dirty="0" smtClean="0"/>
              <a:t>Чооруос чыычааҕы бул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12" name="Рисунок 11" descr="C:\Users\RZA\Desktop\картинки 1 кл\животные\птицы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27584" y="4077072"/>
            <a:ext cx="1440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RZA\Desktop\картинки 1 кл\животные\птицы\Без названия 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924944"/>
            <a:ext cx="1296144" cy="11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RZA\Desktop\картинки 1 кл\животные\птицы\Без названия (3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653136"/>
            <a:ext cx="1224136" cy="147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RZA\Desktop\картинки 1 кл\животные\птицы\Без названия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868144" y="3068960"/>
            <a:ext cx="1512168" cy="97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E:\989.jpg"/>
          <p:cNvPicPr>
            <a:picLocks noChangeAspect="1" noChangeArrowheads="1"/>
          </p:cNvPicPr>
          <p:nvPr/>
        </p:nvPicPr>
        <p:blipFill>
          <a:blip r:embed="rId7" cstate="print"/>
          <a:srcRect l="7573" t="2968" r="5333" b="4000"/>
          <a:stretch>
            <a:fillRect/>
          </a:stretch>
        </p:blipFill>
        <p:spPr bwMode="auto">
          <a:xfrm>
            <a:off x="6660232" y="4581128"/>
            <a:ext cx="1155324" cy="1168286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683568" y="3861048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1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75856" y="5589240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4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020272" y="2924944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699792" y="2996952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300192" y="5301208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5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7" name="Управляющая кнопка: домой 26">
            <a:hlinkClick r:id="rId8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2699792" y="-747464"/>
            <a:ext cx="1368152" cy="5544616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№5</a:t>
            </a:r>
          </a:p>
          <a:p>
            <a:pPr lvl="0" algn="just"/>
            <a:r>
              <a:rPr lang="sah-RU" sz="3600" dirty="0" smtClean="0"/>
              <a:t>Харалдьык диэн тугуй?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5580112" y="2492896"/>
            <a:ext cx="1440160" cy="489654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4221088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С</a:t>
            </a:r>
            <a:r>
              <a:rPr lang="sah-RU" sz="3600" dirty="0" smtClean="0"/>
              <a:t>аас хаар ууллуутугар эрдэ хараарбыт сир</a:t>
            </a:r>
            <a:endParaRPr lang="ru-RU" sz="36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5400000">
            <a:off x="3203848" y="-1323528"/>
            <a:ext cx="1728192" cy="7056784"/>
          </a:xfrm>
          <a:prstGeom prst="wedgeRoundRectCallout">
            <a:avLst>
              <a:gd name="adj1" fmla="val -33401"/>
              <a:gd name="adj2" fmla="val 56635"/>
              <a:gd name="adj3" fmla="val 16667"/>
            </a:avLst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1340769"/>
            <a:ext cx="68407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№1</a:t>
            </a:r>
          </a:p>
          <a:p>
            <a:pPr lvl="0"/>
            <a:r>
              <a:rPr lang="sah-RU" sz="3600" dirty="0" smtClean="0"/>
              <a:t>Таабырын: Сыһыыга сырбас баар үһү.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 rot="16200000" flipH="1">
            <a:off x="6912260" y="4185084"/>
            <a:ext cx="1152128" cy="2520280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solidFill>
            <a:srgbClr val="D8FECA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00" y="49411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Саһыл</a:t>
            </a:r>
            <a:endParaRPr lang="ru-RU" dirty="0"/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ая прямоугольная выноска 22"/>
          <p:cNvSpPr/>
          <p:nvPr/>
        </p:nvSpPr>
        <p:spPr>
          <a:xfrm rot="16200000" flipH="1">
            <a:off x="6912260" y="4185084"/>
            <a:ext cx="1152128" cy="2520280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solidFill>
            <a:srgbClr val="D8FECA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3068960"/>
            <a:ext cx="9351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256490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,</a:t>
            </a:r>
            <a:endParaRPr lang="ru-RU" sz="5400" b="1" dirty="0"/>
          </a:p>
        </p:txBody>
      </p:sp>
      <p:pic>
        <p:nvPicPr>
          <p:cNvPr id="14" name="Picture 2" descr="C:\Users\VASNA\Desktop\lyagushka-3go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852936"/>
            <a:ext cx="1800200" cy="127313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300192" y="249289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,,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2996952"/>
            <a:ext cx="170802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 rot="5400000">
            <a:off x="1943708" y="-63388"/>
            <a:ext cx="1152128" cy="3960440"/>
          </a:xfrm>
          <a:prstGeom prst="wedgeRoundRectCallout">
            <a:avLst>
              <a:gd name="adj1" fmla="val -31032"/>
              <a:gd name="adj2" fmla="val 58956"/>
              <a:gd name="adj3" fmla="val 16667"/>
            </a:avLst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72200" y="49411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К</a:t>
            </a:r>
            <a:r>
              <a:rPr lang="sah-RU" sz="3600" dirty="0" smtClean="0"/>
              <a:t>уобах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340768"/>
            <a:ext cx="33123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№2</a:t>
            </a:r>
          </a:p>
          <a:p>
            <a:pPr lvl="0"/>
            <a:r>
              <a:rPr lang="sah-RU" sz="3600" dirty="0" smtClean="0"/>
              <a:t>Ребуһу таай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1" name="Управляющая кнопка: домой 20">
            <a:hlinkClick r:id="rId4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RZA\Desktop\картинки 1 кл\мебель\4e85b850f14de_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80928"/>
            <a:ext cx="2088232" cy="208823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491880" y="256490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,</a:t>
            </a:r>
            <a:endParaRPr lang="ru-RU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3356992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solidFill>
                  <a:srgbClr val="7030A0"/>
                </a:solidFill>
                <a:latin typeface="Arial Black" pitchFamily="34" charset="0"/>
              </a:rPr>
              <a:t>Р</a:t>
            </a:r>
            <a:endParaRPr lang="ru-RU" sz="4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RZA\Desktop\картинки 1 кл\nest.JPG"/>
          <p:cNvPicPr>
            <a:picLocks noChangeAspect="1" noChangeArrowheads="1"/>
          </p:cNvPicPr>
          <p:nvPr/>
        </p:nvPicPr>
        <p:blipFill>
          <a:blip r:embed="rId4" cstate="print"/>
          <a:srcRect b="16705"/>
          <a:stretch>
            <a:fillRect/>
          </a:stretch>
        </p:blipFill>
        <p:spPr bwMode="auto">
          <a:xfrm>
            <a:off x="5364088" y="2924944"/>
            <a:ext cx="1656184" cy="1297611"/>
          </a:xfrm>
          <a:prstGeom prst="rect">
            <a:avLst/>
          </a:prstGeom>
          <a:noFill/>
        </p:spPr>
      </p:pic>
      <p:sp>
        <p:nvSpPr>
          <p:cNvPr id="14" name="Скругленная прямоугольная выноска 13"/>
          <p:cNvSpPr/>
          <p:nvPr/>
        </p:nvSpPr>
        <p:spPr>
          <a:xfrm rot="5400000">
            <a:off x="1943708" y="-63388"/>
            <a:ext cx="1152128" cy="3960440"/>
          </a:xfrm>
          <a:prstGeom prst="wedgeRoundRectCallout">
            <a:avLst>
              <a:gd name="adj1" fmla="val -31032"/>
              <a:gd name="adj2" fmla="val 58956"/>
              <a:gd name="adj3" fmla="val 16667"/>
            </a:avLst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6444208" y="3717032"/>
            <a:ext cx="1152128" cy="3456384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solidFill>
            <a:srgbClr val="D8FECA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49411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остуоруйа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1340768"/>
            <a:ext cx="33123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№3</a:t>
            </a:r>
          </a:p>
          <a:p>
            <a:pPr lvl="0"/>
            <a:r>
              <a:rPr lang="sah-RU" sz="3600" dirty="0" smtClean="0"/>
              <a:t>Ребуһу таай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9" name="Управляющая кнопка: домой 18">
            <a:hlinkClick r:id="rId5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RZA\Desktop\Письмо-Обратный-конверт_52f25c25efbad-p.gif"/>
          <p:cNvPicPr>
            <a:picLocks noChangeAspect="1" noChangeArrowheads="1"/>
          </p:cNvPicPr>
          <p:nvPr/>
        </p:nvPicPr>
        <p:blipFill>
          <a:blip r:embed="rId3" cstate="print"/>
          <a:srcRect l="4000"/>
          <a:stretch>
            <a:fillRect/>
          </a:stretch>
        </p:blipFill>
        <p:spPr bwMode="auto">
          <a:xfrm>
            <a:off x="921482" y="3212976"/>
            <a:ext cx="986222" cy="8560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835696" y="256490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,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Месяц 12"/>
          <p:cNvSpPr/>
          <p:nvPr/>
        </p:nvSpPr>
        <p:spPr>
          <a:xfrm rot="437408">
            <a:off x="2727672" y="2950922"/>
            <a:ext cx="653022" cy="1137528"/>
          </a:xfrm>
          <a:prstGeom prst="moon">
            <a:avLst>
              <a:gd name="adj" fmla="val 4052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555776" y="242088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,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RZA\Desktop\door_PNG175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6291" y="2924944"/>
            <a:ext cx="822443" cy="123608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860032" y="242088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,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852936"/>
            <a:ext cx="170802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чч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6" name="Picture 4" descr="C:\Users\RZA\Desktop\5937caf6f38f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0627" y="2924944"/>
            <a:ext cx="792088" cy="122825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668344" y="263691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,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 rot="5400000">
            <a:off x="1943708" y="-63388"/>
            <a:ext cx="1152128" cy="3960440"/>
          </a:xfrm>
          <a:prstGeom prst="wedgeRoundRectCallout">
            <a:avLst>
              <a:gd name="adj1" fmla="val -31032"/>
              <a:gd name="adj2" fmla="val 58956"/>
              <a:gd name="adj3" fmla="val 16667"/>
            </a:avLst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 rot="16200000" flipH="1">
            <a:off x="6444208" y="3717032"/>
            <a:ext cx="1152128" cy="3456384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solidFill>
            <a:srgbClr val="D8FECA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436096" y="49411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Суруйааччы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1340768"/>
            <a:ext cx="33123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№4</a:t>
            </a:r>
          </a:p>
          <a:p>
            <a:pPr lvl="0"/>
            <a:r>
              <a:rPr lang="sah-RU" sz="3600" dirty="0" smtClean="0"/>
              <a:t>Ребуһу таай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4" name="Управляющая кнопка: домой 23">
            <a:hlinkClick r:id="rId6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91680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691680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9712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55776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555776" y="3429000"/>
            <a:ext cx="576064" cy="9444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43808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55776" y="3861048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91680" y="3861048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19872" y="3429000"/>
            <a:ext cx="288032" cy="5040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419872" y="3933056"/>
            <a:ext cx="288032" cy="4320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07904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07904" y="3933056"/>
            <a:ext cx="28803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3968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3968" y="3429000"/>
            <a:ext cx="576064" cy="9444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04248" y="3429000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83968" y="3429000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940152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28184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940152" y="4365104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940152" y="3429000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40152" y="3861048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804248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804248" y="4365104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04248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092280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131840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995936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19872" y="3429000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19872" y="4365104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83968" y="3861048"/>
            <a:ext cx="0" cy="5040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76056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076056" y="3429000"/>
            <a:ext cx="576064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364088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076056" y="3861048"/>
            <a:ext cx="5760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940152" y="3429000"/>
            <a:ext cx="0" cy="9361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04248" y="3861048"/>
            <a:ext cx="28803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956376" y="1988840"/>
            <a:ext cx="432048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7956376" y="1988840"/>
            <a:ext cx="432048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172400" y="1988840"/>
            <a:ext cx="0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956376" y="2348880"/>
            <a:ext cx="4320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956376" y="1988840"/>
            <a:ext cx="0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388424" y="1988840"/>
            <a:ext cx="0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956376" y="2708920"/>
            <a:ext cx="4320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Кольцо 55"/>
          <p:cNvSpPr/>
          <p:nvPr/>
        </p:nvSpPr>
        <p:spPr>
          <a:xfrm>
            <a:off x="6228184" y="1484784"/>
            <a:ext cx="864096" cy="864096"/>
          </a:xfrm>
          <a:prstGeom prst="donut">
            <a:avLst>
              <a:gd name="adj" fmla="val 1354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092280" y="1844824"/>
            <a:ext cx="1368152" cy="14401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ая прямоугольная выноска 77"/>
          <p:cNvSpPr/>
          <p:nvPr/>
        </p:nvSpPr>
        <p:spPr>
          <a:xfrm rot="5400000">
            <a:off x="2339752" y="-459432"/>
            <a:ext cx="1656184" cy="5256584"/>
          </a:xfrm>
          <a:prstGeom prst="wedgeRoundRectCallout">
            <a:avLst>
              <a:gd name="adj1" fmla="val -31032"/>
              <a:gd name="adj2" fmla="val 58956"/>
              <a:gd name="adj3" fmla="val 16667"/>
            </a:avLst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Скругленная прямоугольная выноска 79"/>
          <p:cNvSpPr/>
          <p:nvPr/>
        </p:nvSpPr>
        <p:spPr>
          <a:xfrm rot="16200000" flipH="1">
            <a:off x="6444208" y="3717032"/>
            <a:ext cx="1152128" cy="3456384"/>
          </a:xfrm>
          <a:prstGeom prst="wedgeRoundRectCallout">
            <a:avLst>
              <a:gd name="adj1" fmla="val -32837"/>
              <a:gd name="adj2" fmla="val 61188"/>
              <a:gd name="adj3" fmla="val 16667"/>
            </a:avLst>
          </a:prstGeom>
          <a:solidFill>
            <a:srgbClr val="D8FECA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436096" y="49411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О</a:t>
            </a:r>
            <a:r>
              <a:rPr lang="sah-RU" sz="3600" dirty="0" smtClean="0"/>
              <a:t>скуола 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683568" y="1340768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№5</a:t>
            </a:r>
          </a:p>
          <a:p>
            <a:r>
              <a:rPr lang="sah-RU" sz="3600" dirty="0" smtClean="0"/>
              <a:t>Күлүүс көмөтүнэн тылы </a:t>
            </a:r>
          </a:p>
          <a:p>
            <a:r>
              <a:rPr lang="sah-RU" sz="3600" dirty="0" smtClean="0"/>
              <a:t>таай </a:t>
            </a:r>
            <a:endParaRPr lang="ru-RU" sz="3600" dirty="0" smtClean="0"/>
          </a:p>
        </p:txBody>
      </p:sp>
      <p:sp>
        <p:nvSpPr>
          <p:cNvPr id="60" name="Управляющая кнопка: домой 59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4" y="1556792"/>
          <a:ext cx="8357108" cy="3647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4923"/>
                <a:gridCol w="849458"/>
                <a:gridCol w="849458"/>
                <a:gridCol w="920246"/>
                <a:gridCol w="849458"/>
                <a:gridCol w="853565"/>
              </a:tblGrid>
              <a:tr h="585791">
                <a:tc>
                  <a:txBody>
                    <a:bodyPr/>
                    <a:lstStyle/>
                    <a:p>
                      <a:r>
                        <a:rPr lang="sah-RU" sz="2800" b="1" i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Суруйааччы олоҕо, айымньылара</a:t>
                      </a:r>
                      <a:endParaRPr lang="ru-RU" sz="28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3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4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5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6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7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sah-RU" sz="28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“Дьукаахтыылар”</a:t>
                      </a:r>
                      <a:endParaRPr lang="ru-RU" sz="28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8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9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0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1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2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sah-RU" sz="28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“Ойуур</a:t>
                      </a:r>
                      <a:r>
                        <a:rPr lang="sah-RU" sz="2800" b="1" i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оскуолата”</a:t>
                      </a:r>
                      <a:endParaRPr lang="ru-RU" sz="28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3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4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5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6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7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sah-RU" sz="28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“Кыһын</a:t>
                      </a:r>
                      <a:r>
                        <a:rPr lang="sah-RU" sz="2800" b="1" i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ытыыр – чооруос үөрэр”</a:t>
                      </a:r>
                      <a:endParaRPr lang="ru-RU" sz="28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8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19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0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1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2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sah-RU" sz="28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аба</a:t>
                      </a:r>
                      <a:r>
                        <a:rPr lang="sah-RU" sz="2800" b="1" i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таай</a:t>
                      </a:r>
                      <a:endParaRPr lang="ru-RU" sz="28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3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4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5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6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  <a:hlinkClick r:id="rId27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3347864" y="-1395536"/>
            <a:ext cx="1440160" cy="6912768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4847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№1</a:t>
            </a:r>
          </a:p>
          <a:p>
            <a:pPr lvl="0"/>
            <a:r>
              <a:rPr lang="sah-RU" sz="3600" dirty="0" smtClean="0"/>
              <a:t>Николай Якутскай толору аата.</a:t>
            </a:r>
            <a:endParaRPr lang="ru-RU" sz="3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5976156" y="3320988"/>
            <a:ext cx="1872208" cy="3672408"/>
          </a:xfrm>
          <a:prstGeom prst="wedgeRoundRectCallout">
            <a:avLst>
              <a:gd name="adj1" fmla="val -32837"/>
              <a:gd name="adj2" fmla="val 58512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4221088"/>
            <a:ext cx="2915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Николай Гаврилович Золотарёв</a:t>
            </a:r>
            <a:endParaRPr lang="ru-RU" sz="2800" dirty="0"/>
          </a:p>
        </p:txBody>
      </p:sp>
      <p:pic>
        <p:nvPicPr>
          <p:cNvPr id="32770" name="Picture 2" descr="E:\Золотарев_Николай_Гаврилови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1872208" cy="2295846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3131840" y="-1179512"/>
            <a:ext cx="1728192" cy="676875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484784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№2</a:t>
            </a:r>
          </a:p>
          <a:p>
            <a:pPr lvl="0"/>
            <a:r>
              <a:rPr lang="sah-RU" sz="3600" dirty="0" smtClean="0"/>
              <a:t>Николай Якутскай хаһан, ханна төрөөбүтэй? </a:t>
            </a:r>
            <a:endParaRPr lang="ru-RU" sz="3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5364088" y="2276872"/>
            <a:ext cx="1440160" cy="532859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4221088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4000" dirty="0" smtClean="0"/>
              <a:t>1908 с сэтинньи 2 күнэ, Үөһээ Бүлүү улууһа</a:t>
            </a:r>
            <a:endParaRPr lang="ru-RU" sz="3200" dirty="0"/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3167844" y="-1215516"/>
            <a:ext cx="1800200" cy="6912768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484784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№3</a:t>
            </a:r>
          </a:p>
          <a:p>
            <a:pPr lvl="0"/>
            <a:r>
              <a:rPr lang="ru-RU" sz="3600" dirty="0" smtClean="0"/>
              <a:t>«</a:t>
            </a:r>
            <a:r>
              <a:rPr lang="sah-RU" sz="3600" smtClean="0"/>
              <a:t>Алмаас куората</a:t>
            </a:r>
            <a:r>
              <a:rPr lang="ru-RU" sz="3600" smtClean="0"/>
              <a:t>»</a:t>
            </a:r>
            <a:r>
              <a:rPr lang="sah-RU" sz="3600" dirty="0" smtClean="0"/>
              <a:t> диэн ханнык куораты ааттыылларый?</a:t>
            </a:r>
            <a:endParaRPr lang="ru-RU" sz="3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6480212" y="2888940"/>
            <a:ext cx="936104" cy="3600400"/>
          </a:xfrm>
          <a:prstGeom prst="wedgeRoundRectCallout">
            <a:avLst>
              <a:gd name="adj1" fmla="val -32837"/>
              <a:gd name="adj2" fmla="val 58913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422108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М</a:t>
            </a:r>
            <a:r>
              <a:rPr lang="sah-RU" sz="3600" dirty="0" smtClean="0"/>
              <a:t>ииринэй </a:t>
            </a:r>
            <a:endParaRPr lang="ru-RU" sz="3600" dirty="0"/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3203848" y="-1251520"/>
            <a:ext cx="2520280" cy="7704856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484784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№4</a:t>
            </a:r>
          </a:p>
          <a:p>
            <a:pPr lvl="0" algn="just"/>
            <a:r>
              <a:rPr lang="sah-RU" sz="3600" b="1" dirty="0" smtClean="0"/>
              <a:t>Ханнык айымньыттан быһа тардыыный: </a:t>
            </a:r>
            <a:r>
              <a:rPr lang="sah-RU" sz="3600" dirty="0" smtClean="0"/>
              <a:t>“Оо, бу маҥнайгы хаар ырааһыан, үчүгэйиэн!”</a:t>
            </a:r>
            <a:endParaRPr lang="ru-RU" sz="3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6444208" y="3717032"/>
            <a:ext cx="1008112" cy="3600400"/>
          </a:xfrm>
          <a:prstGeom prst="wedgeRoundRectCallout">
            <a:avLst>
              <a:gd name="adj1" fmla="val -32837"/>
              <a:gd name="adj2" fmla="val 58913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20072" y="515719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err="1" smtClean="0"/>
              <a:t>«Кыраһа»</a:t>
            </a:r>
            <a:r>
              <a:rPr lang="sah-RU" sz="3600" dirty="0" smtClean="0"/>
              <a:t> </a:t>
            </a:r>
            <a:endParaRPr lang="ru-RU" sz="3600" dirty="0"/>
          </a:p>
        </p:txBody>
      </p:sp>
      <p:pic>
        <p:nvPicPr>
          <p:cNvPr id="2050" name="Picture 2" descr="C:\Users\RZA\Desktop\картинки 1 кл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5306">
            <a:off x="702914" y="4344608"/>
            <a:ext cx="959923" cy="1018634"/>
          </a:xfrm>
          <a:prstGeom prst="rect">
            <a:avLst/>
          </a:prstGeom>
          <a:noFill/>
        </p:spPr>
      </p:pic>
      <p:pic>
        <p:nvPicPr>
          <p:cNvPr id="13" name="Picture 2" descr="C:\Users\RZA\Desktop\картинки 1 кл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5306">
            <a:off x="3128361" y="5508956"/>
            <a:ext cx="720080" cy="764122"/>
          </a:xfrm>
          <a:prstGeom prst="rect">
            <a:avLst/>
          </a:prstGeom>
          <a:noFill/>
        </p:spPr>
      </p:pic>
      <p:pic>
        <p:nvPicPr>
          <p:cNvPr id="14" name="Picture 2" descr="C:\Users\RZA\Desktop\картинки 1 кл\sneg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85306">
            <a:off x="4340002" y="4658013"/>
            <a:ext cx="599987" cy="636684"/>
          </a:xfrm>
          <a:prstGeom prst="rect">
            <a:avLst/>
          </a:prstGeom>
          <a:noFill/>
        </p:spPr>
      </p:pic>
      <p:sp>
        <p:nvSpPr>
          <p:cNvPr id="19" name="Управляющая кнопка: домой 18">
            <a:hlinkClick r:id="rId5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 rot="5400000">
            <a:off x="2375756" y="-423428"/>
            <a:ext cx="3528392" cy="7056784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D8FECA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484784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2800" dirty="0" smtClean="0">
                <a:solidFill>
                  <a:srgbClr val="C00000"/>
                </a:solidFill>
              </a:rPr>
              <a:t>Сорудах №5</a:t>
            </a:r>
          </a:p>
          <a:p>
            <a:pPr lvl="0"/>
            <a:r>
              <a:rPr lang="sah-RU" sz="3600" b="1" dirty="0" smtClean="0"/>
              <a:t>Бу айымньылартан ханныгы Н.Якутскай суруйбатаҕай:</a:t>
            </a:r>
            <a:endParaRPr lang="ru-RU" sz="3600" b="1" dirty="0" smtClean="0"/>
          </a:p>
          <a:p>
            <a:r>
              <a:rPr lang="sah-RU" sz="3600" dirty="0" smtClean="0"/>
              <a:t>“Куобах кутуруга суох буолбута”</a:t>
            </a:r>
            <a:endParaRPr lang="ru-RU" sz="3600" dirty="0" smtClean="0"/>
          </a:p>
          <a:p>
            <a:r>
              <a:rPr lang="sah-RU" sz="3600" dirty="0" smtClean="0"/>
              <a:t>“Бултаах сир”</a:t>
            </a:r>
            <a:endParaRPr lang="ru-RU" sz="3600" dirty="0" smtClean="0"/>
          </a:p>
          <a:p>
            <a:r>
              <a:rPr lang="sah-RU" sz="3600" dirty="0" smtClean="0"/>
              <a:t>“Ойуур оскуолата”</a:t>
            </a:r>
            <a:endParaRPr lang="ru-RU" sz="3600" dirty="0" smtClean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rot="16200000" flipH="1">
            <a:off x="6444208" y="3717032"/>
            <a:ext cx="1008112" cy="3600400"/>
          </a:xfrm>
          <a:prstGeom prst="wedgeRoundRectCallout">
            <a:avLst>
              <a:gd name="adj1" fmla="val -32837"/>
              <a:gd name="adj2" fmla="val 58913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20072" y="515719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/>
              <a:t>«</a:t>
            </a:r>
            <a:r>
              <a:rPr lang="ru-RU" sz="3200" dirty="0" err="1" smtClean="0"/>
              <a:t>Бултаах</a:t>
            </a:r>
            <a:r>
              <a:rPr lang="ru-RU" sz="3200" dirty="0" smtClean="0"/>
              <a:t> сир»</a:t>
            </a:r>
            <a:r>
              <a:rPr lang="sah-RU" sz="3200" dirty="0" smtClean="0"/>
              <a:t> </a:t>
            </a:r>
            <a:endParaRPr lang="ru-RU" sz="3200" dirty="0"/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ая прямоугольная выноска 11"/>
          <p:cNvSpPr/>
          <p:nvPr/>
        </p:nvSpPr>
        <p:spPr>
          <a:xfrm rot="5400000">
            <a:off x="3203848" y="-1251520"/>
            <a:ext cx="2304256" cy="748883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rgbClr val="FFE5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0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RZA\Documents\Настоящее электронное пособие\узор1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6453336"/>
            <a:ext cx="4572000" cy="4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73972" y="404664"/>
            <a:ext cx="379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sah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Тииҥ мэйии</a:t>
            </a:r>
            <a:r>
              <a:rPr lang="ru-RU" sz="4000" b="1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7056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ah-RU" sz="2800" dirty="0" smtClean="0">
                <a:solidFill>
                  <a:srgbClr val="C00000"/>
                </a:solidFill>
              </a:rPr>
              <a:t>Сорудах №1</a:t>
            </a:r>
          </a:p>
          <a:p>
            <a:pPr lvl="0" algn="just"/>
            <a:r>
              <a:rPr lang="ru-RU" sz="3600" dirty="0" smtClean="0"/>
              <a:t>К</a:t>
            </a:r>
            <a:r>
              <a:rPr lang="sah-RU" sz="3600" dirty="0" smtClean="0"/>
              <a:t>утуйахтаах Чооруос дьыл бастакы аҥарыгар хайаларын хасааһын сиэх буоллулар? 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6200000" flipH="1">
            <a:off x="6696236" y="3104964"/>
            <a:ext cx="936104" cy="3168352"/>
          </a:xfrm>
          <a:prstGeom prst="wedgeRoundRectCallout">
            <a:avLst>
              <a:gd name="adj1" fmla="val -32837"/>
              <a:gd name="adj2" fmla="val 573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4221088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ah-RU" sz="3600" dirty="0" smtClean="0"/>
              <a:t>Чооруос</a:t>
            </a:r>
            <a:endParaRPr lang="ru-RU" sz="28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541</Words>
  <Application>Microsoft Office PowerPoint</Application>
  <PresentationFormat>Экран (4:3)</PresentationFormat>
  <Paragraphs>159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RZA</dc:creator>
  <cp:lastModifiedBy>12345</cp:lastModifiedBy>
  <cp:revision>124</cp:revision>
  <dcterms:created xsi:type="dcterms:W3CDTF">2017-11-30T12:24:00Z</dcterms:created>
  <dcterms:modified xsi:type="dcterms:W3CDTF">2019-11-19T12:00:22Z</dcterms:modified>
</cp:coreProperties>
</file>