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301" r:id="rId3"/>
    <p:sldId id="307" r:id="rId4"/>
    <p:sldId id="286" r:id="rId5"/>
    <p:sldId id="288" r:id="rId6"/>
    <p:sldId id="317" r:id="rId7"/>
    <p:sldId id="318" r:id="rId8"/>
    <p:sldId id="287" r:id="rId9"/>
    <p:sldId id="294" r:id="rId10"/>
    <p:sldId id="297" r:id="rId11"/>
    <p:sldId id="296" r:id="rId12"/>
    <p:sldId id="290" r:id="rId13"/>
    <p:sldId id="310" r:id="rId14"/>
    <p:sldId id="291" r:id="rId15"/>
    <p:sldId id="298" r:id="rId16"/>
    <p:sldId id="319" r:id="rId17"/>
    <p:sldId id="257" r:id="rId18"/>
    <p:sldId id="312" r:id="rId19"/>
    <p:sldId id="320" r:id="rId20"/>
    <p:sldId id="321" r:id="rId21"/>
    <p:sldId id="322" r:id="rId22"/>
    <p:sldId id="306" r:id="rId23"/>
    <p:sldId id="323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123A"/>
    <a:srgbClr val="246E2D"/>
    <a:srgbClr val="990000"/>
    <a:srgbClr val="996633"/>
    <a:srgbClr val="993300"/>
    <a:srgbClr val="000000"/>
    <a:srgbClr val="663300"/>
    <a:srgbClr val="A31529"/>
    <a:srgbClr val="00569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636" y="10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3A32594-748C-4971-93A5-F70D8813FCC0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6B4D819-D03B-424F-9C32-FA3D0BD667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B4D819-D03B-424F-9C32-FA3D0BD66792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B4D819-D03B-424F-9C32-FA3D0BD66792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B4D819-D03B-424F-9C32-FA3D0BD66792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957ED-E8C4-4EC0-BF1F-FFBA900F9EB2}" type="datetime1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CB492-1D8F-4D23-8D01-47C2317D70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63D65-6DD3-42C4-80E6-148EB11B126B}" type="datetime1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21923-4F89-4C99-B883-18D01A5DA5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D5876-CDA8-42ED-A094-57B24C7A633F}" type="datetime1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A0DA8-8744-492A-B840-033108C2A0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2F004-DC33-47B1-BD23-33B36E88DE68}" type="datetime1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FB74D-180A-4CCB-B4B6-51E5FB04FF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B2624-0283-476E-81C6-FFDD6881D3BB}" type="datetime1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FB406-AEDD-415A-88F3-3602D7B97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969F5-251F-44A5-A980-72D1A77B6CA9}" type="datetime1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4D605-B4FC-48F6-ADFB-BCC505BC9A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479B0-ACCD-487F-831A-760978042EBF}" type="datetime1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8FC48-825F-4806-B6BA-43951E7A77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D2553-97A7-4717-8653-FCCE75C88257}" type="datetime1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27934-5544-463F-9961-993530B81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A1DCB-1E9C-467E-B138-C9CADB87DCE8}" type="datetime1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6B0F6-DD7C-438D-BE0C-30C2EABB87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C5DFC-71DF-44DF-B63D-B7358F606ED2}" type="datetime1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61DED-531A-4B7F-8C3B-B3702F1069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B4EAF-28FB-4A0E-BF78-927886C1FD74}" type="datetime1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CF06D-D1ED-4A5B-A9FA-94ABBE3C6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CB1C503-BD8F-40E1-91F8-4576C30C73BD}" type="datetime1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80000A-6757-4DC5-B0C7-4F75ECB815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5.jpeg"/><Relationship Id="rId7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6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.jpeg"/><Relationship Id="rId7" Type="http://schemas.openxmlformats.org/officeDocument/2006/relationships/image" Target="../media/image6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jpeg"/><Relationship Id="rId4" Type="http://schemas.openxmlformats.org/officeDocument/2006/relationships/image" Target="../media/image58.png"/><Relationship Id="rId9" Type="http://schemas.openxmlformats.org/officeDocument/2006/relationships/image" Target="../media/image6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6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5.jpeg"/><Relationship Id="rId7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5.jpeg"/><Relationship Id="rId7" Type="http://schemas.openxmlformats.org/officeDocument/2006/relationships/image" Target="../media/image2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уб 3"/>
          <p:cNvSpPr/>
          <p:nvPr/>
        </p:nvSpPr>
        <p:spPr>
          <a:xfrm rot="655611">
            <a:off x="217252" y="4138064"/>
            <a:ext cx="779878" cy="859663"/>
          </a:xfrm>
          <a:prstGeom prst="cube">
            <a:avLst/>
          </a:prstGeom>
          <a:solidFill>
            <a:srgbClr val="F35F0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Куб 5"/>
          <p:cNvSpPr/>
          <p:nvPr/>
        </p:nvSpPr>
        <p:spPr>
          <a:xfrm rot="341114">
            <a:off x="3541393" y="4111747"/>
            <a:ext cx="846768" cy="869056"/>
          </a:xfrm>
          <a:prstGeom prst="cub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Куб 7"/>
          <p:cNvSpPr/>
          <p:nvPr/>
        </p:nvSpPr>
        <p:spPr>
          <a:xfrm rot="21057848">
            <a:off x="1856751" y="4199876"/>
            <a:ext cx="784044" cy="817489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Куб 9"/>
          <p:cNvSpPr/>
          <p:nvPr/>
        </p:nvSpPr>
        <p:spPr>
          <a:xfrm rot="197207">
            <a:off x="3807319" y="1761937"/>
            <a:ext cx="814982" cy="760713"/>
          </a:xfrm>
          <a:prstGeom prst="cube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Куб 11"/>
          <p:cNvSpPr/>
          <p:nvPr/>
        </p:nvSpPr>
        <p:spPr>
          <a:xfrm rot="235563">
            <a:off x="956573" y="4386584"/>
            <a:ext cx="872872" cy="845220"/>
          </a:xfrm>
          <a:prstGeom prst="cub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Куб 13"/>
          <p:cNvSpPr/>
          <p:nvPr/>
        </p:nvSpPr>
        <p:spPr>
          <a:xfrm rot="21177302">
            <a:off x="4933849" y="357700"/>
            <a:ext cx="2496111" cy="2559471"/>
          </a:xfrm>
          <a:prstGeom prst="cube">
            <a:avLst/>
          </a:prstGeom>
          <a:solidFill>
            <a:srgbClr val="00569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endParaRPr lang="ru-RU" sz="10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Куб 14"/>
          <p:cNvSpPr/>
          <p:nvPr/>
        </p:nvSpPr>
        <p:spPr>
          <a:xfrm rot="21203102">
            <a:off x="5334601" y="4113782"/>
            <a:ext cx="777400" cy="882129"/>
          </a:xfrm>
          <a:prstGeom prst="cube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Куб 15"/>
          <p:cNvSpPr/>
          <p:nvPr/>
        </p:nvSpPr>
        <p:spPr>
          <a:xfrm rot="768778">
            <a:off x="1049746" y="265195"/>
            <a:ext cx="2692869" cy="2682862"/>
          </a:xfrm>
          <a:prstGeom prst="cube">
            <a:avLst/>
          </a:prstGeom>
          <a:solidFill>
            <a:srgbClr val="246E2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endParaRPr lang="ru-RU" sz="10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Куб 17"/>
          <p:cNvSpPr/>
          <p:nvPr/>
        </p:nvSpPr>
        <p:spPr>
          <a:xfrm rot="771623">
            <a:off x="7860064" y="4514631"/>
            <a:ext cx="853394" cy="755309"/>
          </a:xfrm>
          <a:prstGeom prst="cube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Куб 18"/>
          <p:cNvSpPr/>
          <p:nvPr/>
        </p:nvSpPr>
        <p:spPr>
          <a:xfrm>
            <a:off x="1357290" y="5286388"/>
            <a:ext cx="6572296" cy="1000132"/>
          </a:xfrm>
          <a:prstGeom prst="cube">
            <a:avLst/>
          </a:prstGeom>
          <a:solidFill>
            <a:srgbClr val="F35F0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   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EucrosiaUPC" pitchFamily="18" charset="-34"/>
              </a:rPr>
              <a:t>ФАНТАЗИЯ</a:t>
            </a:r>
            <a:endParaRPr lang="ru-RU" sz="6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EucrosiaUPC" pitchFamily="18" charset="-34"/>
            </a:endParaRPr>
          </a:p>
        </p:txBody>
      </p:sp>
      <p:sp>
        <p:nvSpPr>
          <p:cNvPr id="7" name="Куб 6"/>
          <p:cNvSpPr/>
          <p:nvPr/>
        </p:nvSpPr>
        <p:spPr>
          <a:xfrm rot="538400">
            <a:off x="2697607" y="4482867"/>
            <a:ext cx="748390" cy="756692"/>
          </a:xfrm>
          <a:prstGeom prst="cube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42875" y="6634163"/>
            <a:ext cx="1195388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http://aida.ucoz.ru</a:t>
            </a:r>
            <a:endParaRPr lang="ru-RU" sz="1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Куб 19"/>
          <p:cNvSpPr/>
          <p:nvPr/>
        </p:nvSpPr>
        <p:spPr>
          <a:xfrm rot="655611">
            <a:off x="7068529" y="4139983"/>
            <a:ext cx="793422" cy="789521"/>
          </a:xfrm>
          <a:prstGeom prst="cube">
            <a:avLst/>
          </a:prstGeom>
          <a:solidFill>
            <a:srgbClr val="F35F0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Куб 16"/>
          <p:cNvSpPr/>
          <p:nvPr/>
        </p:nvSpPr>
        <p:spPr>
          <a:xfrm rot="655611">
            <a:off x="4432093" y="4423817"/>
            <a:ext cx="779880" cy="859664"/>
          </a:xfrm>
          <a:prstGeom prst="cube">
            <a:avLst/>
          </a:prstGeom>
          <a:solidFill>
            <a:srgbClr val="F35F0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Куб 21"/>
          <p:cNvSpPr/>
          <p:nvPr/>
        </p:nvSpPr>
        <p:spPr>
          <a:xfrm rot="235563">
            <a:off x="6240371" y="4453406"/>
            <a:ext cx="735222" cy="764167"/>
          </a:xfrm>
          <a:prstGeom prst="cub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A23E6E-CBFA-4F94-9FE9-B9C110194578}" type="datetime1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4143372" y="5000635"/>
            <a:ext cx="4357718" cy="1285885"/>
          </a:xfrm>
        </p:spPr>
        <p:txBody>
          <a:bodyPr/>
          <a:lstStyle/>
          <a:p>
            <a:pPr>
              <a:defRPr/>
            </a:pPr>
            <a:fld id="{F365DDC3-F761-4C84-BC3F-FA7BB7B519BC}" type="slidenum">
              <a:rPr lang="ru-RU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 rot="304676">
            <a:off x="1079656" y="1241213"/>
            <a:ext cx="781630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dirty="0" smtClean="0"/>
              <a:t>Разнообразить формы деятельности обучающихся в рамках предмета «Математика», способствовать развитию интереса к предмету.</a:t>
            </a:r>
          </a:p>
          <a:p>
            <a:pPr lvl="0"/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pic>
        <p:nvPicPr>
          <p:cNvPr id="16386" name="Picture 2" descr="C:\Users\Светлана\Documents\КАРТИНКИ ДЛЯ ПРЕЗЕНТАЦИЙ\герои сказок\1191269251_c413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48644" y="4929198"/>
            <a:ext cx="109535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755576" y="260648"/>
            <a:ext cx="76910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лагеря«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МиФ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923928" y="4221088"/>
            <a:ext cx="478631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</a:rPr>
              <a:t>Проведено:</a:t>
            </a:r>
            <a:r>
              <a:rPr lang="ru-RU" sz="1400" b="1" dirty="0" smtClean="0">
                <a:solidFill>
                  <a:srgbClr val="7030A0"/>
                </a:solidFill>
              </a:rPr>
              <a:t> </a:t>
            </a:r>
          </a:p>
          <a:p>
            <a:r>
              <a:rPr lang="ru-RU" sz="1400" b="1" dirty="0" smtClean="0">
                <a:solidFill>
                  <a:srgbClr val="7030A0"/>
                </a:solidFill>
              </a:rPr>
              <a:t>Ежедневные занятия в математической школе;</a:t>
            </a:r>
          </a:p>
          <a:p>
            <a:pPr lvl="0"/>
            <a:r>
              <a:rPr lang="ru-RU" sz="1400" b="1" dirty="0" smtClean="0">
                <a:solidFill>
                  <a:srgbClr val="7030A0"/>
                </a:solidFill>
              </a:rPr>
              <a:t>3 математические </a:t>
            </a:r>
            <a:r>
              <a:rPr lang="ru-RU" sz="1400" b="1" dirty="0" smtClean="0">
                <a:solidFill>
                  <a:srgbClr val="7030A0"/>
                </a:solidFill>
              </a:rPr>
              <a:t>олимпиады (входная, промежуточная, итоговая);</a:t>
            </a:r>
            <a:endParaRPr lang="ru-RU" sz="1400" b="1" dirty="0" smtClean="0">
              <a:solidFill>
                <a:srgbClr val="7030A0"/>
              </a:solidFill>
            </a:endParaRPr>
          </a:p>
          <a:p>
            <a:pPr lvl="0"/>
            <a:r>
              <a:rPr lang="ru-RU" sz="1400" b="1" dirty="0" smtClean="0">
                <a:solidFill>
                  <a:srgbClr val="7030A0"/>
                </a:solidFill>
              </a:rPr>
              <a:t>Практические работы  по командам;</a:t>
            </a:r>
            <a:endParaRPr lang="ru-RU" sz="1400" b="1" dirty="0" smtClean="0">
              <a:solidFill>
                <a:srgbClr val="7030A0"/>
              </a:solidFill>
            </a:endParaRPr>
          </a:p>
          <a:p>
            <a:pPr lvl="0"/>
            <a:r>
              <a:rPr lang="ru-RU" sz="1400" b="1" dirty="0" smtClean="0">
                <a:solidFill>
                  <a:srgbClr val="7030A0"/>
                </a:solidFill>
              </a:rPr>
              <a:t>2 математических </a:t>
            </a:r>
            <a:r>
              <a:rPr lang="ru-RU" sz="1400" b="1" dirty="0" smtClean="0">
                <a:solidFill>
                  <a:srgbClr val="7030A0"/>
                </a:solidFill>
              </a:rPr>
              <a:t>боя</a:t>
            </a:r>
            <a:r>
              <a:rPr lang="ru-RU" sz="1400" b="1" dirty="0">
                <a:solidFill>
                  <a:srgbClr val="7030A0"/>
                </a:solidFill>
              </a:rPr>
              <a:t>.</a:t>
            </a:r>
            <a:endParaRPr lang="ru-RU" sz="1400" b="1" dirty="0" smtClean="0">
              <a:solidFill>
                <a:srgbClr val="7030A0"/>
              </a:solidFill>
            </a:endParaRPr>
          </a:p>
        </p:txBody>
      </p:sp>
      <p:pic>
        <p:nvPicPr>
          <p:cNvPr id="4098" name="Picture 2" descr="C:\Users\Семен\Pictures\2015-06-21 фото весна лето 2015\фото весна лето 2015 2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24172">
            <a:off x="395536" y="2204864"/>
            <a:ext cx="2016224" cy="151216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 rot="21037537">
            <a:off x="179822" y="3709346"/>
            <a:ext cx="3446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Практическая работа «Площадь поверхности</a:t>
            </a:r>
          </a:p>
          <a:p>
            <a:r>
              <a:rPr lang="ru-RU" sz="1200" dirty="0" smtClean="0"/>
              <a:t>И объем прямоугольного параллелепипеда»</a:t>
            </a:r>
            <a:endParaRPr lang="ru-RU" sz="1200" dirty="0"/>
          </a:p>
        </p:txBody>
      </p:sp>
      <p:pic>
        <p:nvPicPr>
          <p:cNvPr id="4099" name="Picture 3" descr="C:\Users\Семен\Pictures\2015-06-24 Лагерь 2015\Лагерь 2015 0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537769">
            <a:off x="6418048" y="1970636"/>
            <a:ext cx="1578910" cy="2101924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 rot="287614">
            <a:off x="6236753" y="3860361"/>
            <a:ext cx="1718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Во время олимпиады</a:t>
            </a:r>
            <a:endParaRPr lang="ru-RU" sz="1200" dirty="0"/>
          </a:p>
        </p:txBody>
      </p:sp>
      <p:pic>
        <p:nvPicPr>
          <p:cNvPr id="4100" name="Picture 4" descr="C:\Users\Семен\Pictures\2015-06-24 Лагерь 2015\Лагерь 2015 0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1988840"/>
            <a:ext cx="1728192" cy="1296144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3491880" y="3356992"/>
            <a:ext cx="2441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Во время математических боев</a:t>
            </a:r>
            <a:endParaRPr lang="ru-RU" sz="1200" dirty="0"/>
          </a:p>
        </p:txBody>
      </p:sp>
      <p:pic>
        <p:nvPicPr>
          <p:cNvPr id="4101" name="Picture 5" descr="C:\Users\Семен\Pictures\2015-06-24 Лагерь 2015\Лагерь 2015 02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595044">
            <a:off x="1572845" y="4254231"/>
            <a:ext cx="1944216" cy="1460444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 rot="20601617">
            <a:off x="2132797" y="5715241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Во время занятия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6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A23E6E-CBFA-4F94-9FE9-B9C110194578}" type="datetime1">
              <a:rPr lang="ru-RU" smtClean="0"/>
              <a:pPr>
                <a:defRPr/>
              </a:pPr>
              <a:t>24.06.2015</a:t>
            </a:fld>
            <a:r>
              <a:rPr lang="ru-RU" dirty="0" smtClean="0"/>
              <a:t>1ё</a:t>
            </a:r>
            <a:endParaRPr lang="ru-RU" dirty="0"/>
          </a:p>
        </p:txBody>
      </p:sp>
      <p:pic>
        <p:nvPicPr>
          <p:cNvPr id="16386" name="Picture 2" descr="C:\Users\Светлана\Documents\КАРТИНКИ ДЛЯ ПРЕЗЕНТАЦИЙ\герои сказок\1191269251_c413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48644" y="4929198"/>
            <a:ext cx="109535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814507" y="404664"/>
            <a:ext cx="76910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лагеря«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МиФ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60032" y="4725144"/>
            <a:ext cx="4283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</a:rPr>
              <a:t>Проведено: </a:t>
            </a:r>
          </a:p>
          <a:p>
            <a:r>
              <a:rPr lang="ru-RU" sz="1400" b="1" dirty="0" smtClean="0">
                <a:solidFill>
                  <a:srgbClr val="7030A0"/>
                </a:solidFill>
              </a:rPr>
              <a:t>Математическая эстафета;</a:t>
            </a:r>
          </a:p>
          <a:p>
            <a:pPr lvl="0"/>
            <a:r>
              <a:rPr lang="ru-RU" sz="1400" b="1" dirty="0" smtClean="0">
                <a:solidFill>
                  <a:srgbClr val="7030A0"/>
                </a:solidFill>
              </a:rPr>
              <a:t>Математическая регата</a:t>
            </a:r>
            <a:r>
              <a:rPr lang="ru-RU" sz="1400" b="1" dirty="0" smtClean="0">
                <a:solidFill>
                  <a:srgbClr val="7030A0"/>
                </a:solidFill>
              </a:rPr>
              <a:t>;</a:t>
            </a:r>
          </a:p>
          <a:p>
            <a:pPr lvl="0"/>
            <a:r>
              <a:rPr lang="ru-RU" sz="1400" b="1" dirty="0" smtClean="0">
                <a:solidFill>
                  <a:srgbClr val="7030A0"/>
                </a:solidFill>
              </a:rPr>
              <a:t>Математическая карусель;</a:t>
            </a:r>
          </a:p>
          <a:p>
            <a:pPr lvl="0"/>
            <a:r>
              <a:rPr lang="ru-RU" sz="1400" b="1" dirty="0" smtClean="0">
                <a:solidFill>
                  <a:srgbClr val="7030A0"/>
                </a:solidFill>
              </a:rPr>
              <a:t>Математическое ориентирование;</a:t>
            </a:r>
          </a:p>
          <a:p>
            <a:pPr lvl="0"/>
            <a:r>
              <a:rPr lang="ru-RU" sz="1400" b="1" dirty="0" smtClean="0">
                <a:solidFill>
                  <a:srgbClr val="7030A0"/>
                </a:solidFill>
              </a:rPr>
              <a:t>«Клуб знатоков Математики»;</a:t>
            </a:r>
          </a:p>
          <a:p>
            <a:pPr lvl="0"/>
            <a:r>
              <a:rPr lang="ru-RU" sz="1400" b="1" dirty="0" smtClean="0">
                <a:solidFill>
                  <a:srgbClr val="7030A0"/>
                </a:solidFill>
              </a:rPr>
              <a:t>Математические викторины.</a:t>
            </a:r>
            <a:endParaRPr lang="ru-RU" sz="1400" b="1" dirty="0" smtClean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21397923">
            <a:off x="423492" y="1156069"/>
            <a:ext cx="84559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Повысить результативность учебного процесса по предмету «Математика»</a:t>
            </a:r>
          </a:p>
          <a:p>
            <a:r>
              <a:rPr lang="ru-RU" dirty="0" smtClean="0"/>
              <a:t>посредством использования командной работы, которая способствует </a:t>
            </a:r>
          </a:p>
          <a:p>
            <a:r>
              <a:rPr lang="ru-RU" dirty="0" smtClean="0"/>
              <a:t>повышению мотивации детей к обучению, обеспечивает прирост их знаний, </a:t>
            </a:r>
          </a:p>
          <a:p>
            <a:r>
              <a:rPr lang="ru-RU" dirty="0" smtClean="0"/>
              <a:t>умений, навыков, способов деятельности и коммуникации. </a:t>
            </a:r>
            <a:endParaRPr lang="ru-RU" dirty="0"/>
          </a:p>
        </p:txBody>
      </p:sp>
      <p:pic>
        <p:nvPicPr>
          <p:cNvPr id="5122" name="Picture 2" descr="C:\Users\Семен\Pictures\2015-06-24 Лагерь 2015\Лагерь 2015 0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636912"/>
            <a:ext cx="2160240" cy="162018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467544" y="4365104"/>
            <a:ext cx="20596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Математическая карусель</a:t>
            </a:r>
            <a:endParaRPr lang="ru-RU" sz="1200" dirty="0"/>
          </a:p>
        </p:txBody>
      </p:sp>
      <p:pic>
        <p:nvPicPr>
          <p:cNvPr id="5123" name="Picture 3" descr="C:\Users\Семен\Pictures\2015-06-21 фото весна лето 2015\фото весна лето 2015 2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83445">
            <a:off x="5133396" y="2501770"/>
            <a:ext cx="1183772" cy="1578363"/>
          </a:xfrm>
          <a:prstGeom prst="rect">
            <a:avLst/>
          </a:prstGeom>
          <a:noFill/>
        </p:spPr>
      </p:pic>
      <p:pic>
        <p:nvPicPr>
          <p:cNvPr id="5124" name="Picture 4" descr="C:\Users\Семен\Pictures\2015-06-21 фото весна лето 2015\фото весна лето 2015 2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223209">
            <a:off x="3491880" y="2564904"/>
            <a:ext cx="1512168" cy="2016224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4788024" y="4437112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Математическое ориентирование</a:t>
            </a:r>
            <a:endParaRPr lang="ru-RU" sz="1200" dirty="0"/>
          </a:p>
        </p:txBody>
      </p:sp>
      <p:pic>
        <p:nvPicPr>
          <p:cNvPr id="5125" name="Picture 5" descr="C:\Users\Семен\Pictures\2015-06-24 Лагерь 2015\Лагерь 2015 0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31764">
            <a:off x="1853837" y="4562345"/>
            <a:ext cx="1944216" cy="1460444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 rot="21149102">
            <a:off x="1915626" y="6031262"/>
            <a:ext cx="23730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«Клуб знатоков математики»</a:t>
            </a:r>
            <a:endParaRPr lang="ru-RU" sz="1200" dirty="0"/>
          </a:p>
        </p:txBody>
      </p:sp>
      <p:pic>
        <p:nvPicPr>
          <p:cNvPr id="5126" name="Picture 6" descr="C:\Users\Семен\Pictures\2015-06-24 Лагерь 2015\Лагерь 2015 02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2204864"/>
            <a:ext cx="1835696" cy="1376772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6804248" y="3717032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Математическая регата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C:\Users\Семен\Pictures\2015-06-21 фото весна лето 2015\фото весна лето 2015 256.JPG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A23E6E-CBFA-4F94-9FE9-B9C110194578}" type="datetime1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65DDC3-F761-4C84-BC3F-FA7BB7B519BC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21322209">
            <a:off x="231227" y="1039313"/>
            <a:ext cx="865426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ru-RU" sz="2000" dirty="0" smtClean="0"/>
          </a:p>
          <a:p>
            <a:pPr lvl="0"/>
            <a:r>
              <a:rPr lang="ru-RU" sz="2000" dirty="0" smtClean="0"/>
              <a:t>Проведение мероприятий, связанных с богатствами родного края:</a:t>
            </a:r>
          </a:p>
          <a:p>
            <a:r>
              <a:rPr lang="ru-RU" sz="2000" dirty="0" smtClean="0"/>
              <a:t>экскурсии на промышленные объекты и краеведческие экскурсии;</a:t>
            </a:r>
          </a:p>
          <a:p>
            <a:pPr lvl="0"/>
            <a:endParaRPr lang="ru-RU" sz="2000" dirty="0" smtClean="0"/>
          </a:p>
          <a:p>
            <a:pPr lvl="0"/>
            <a:endParaRPr lang="ru-RU" sz="2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14507" y="404664"/>
            <a:ext cx="76910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лагеря«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МиФ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013176"/>
            <a:ext cx="482453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</a:rPr>
              <a:t>Проведено: </a:t>
            </a:r>
          </a:p>
          <a:p>
            <a:pPr lvl="0"/>
            <a:r>
              <a:rPr lang="ru-RU" sz="1300" b="1" dirty="0" smtClean="0">
                <a:solidFill>
                  <a:srgbClr val="7030A0"/>
                </a:solidFill>
              </a:rPr>
              <a:t>Экскурсия на промышленный объект «</a:t>
            </a:r>
            <a:r>
              <a:rPr lang="ru-RU" sz="1300" b="1" dirty="0" err="1" smtClean="0">
                <a:solidFill>
                  <a:srgbClr val="7030A0"/>
                </a:solidFill>
              </a:rPr>
              <a:t>Кемпендяйский</a:t>
            </a:r>
            <a:r>
              <a:rPr lang="ru-RU" sz="1300" b="1" dirty="0" smtClean="0">
                <a:solidFill>
                  <a:srgbClr val="7030A0"/>
                </a:solidFill>
              </a:rPr>
              <a:t> </a:t>
            </a:r>
            <a:r>
              <a:rPr lang="ru-RU" sz="1300" b="1" dirty="0" err="1" smtClean="0">
                <a:solidFill>
                  <a:srgbClr val="7030A0"/>
                </a:solidFill>
              </a:rPr>
              <a:t>сользавод</a:t>
            </a:r>
            <a:r>
              <a:rPr lang="ru-RU" sz="1300" b="1" dirty="0" smtClean="0">
                <a:solidFill>
                  <a:srgbClr val="7030A0"/>
                </a:solidFill>
              </a:rPr>
              <a:t>»;</a:t>
            </a:r>
          </a:p>
          <a:p>
            <a:r>
              <a:rPr lang="ru-RU" sz="1300" b="1" dirty="0" smtClean="0">
                <a:solidFill>
                  <a:srgbClr val="7030A0"/>
                </a:solidFill>
              </a:rPr>
              <a:t>Экскурсия в </a:t>
            </a:r>
            <a:r>
              <a:rPr lang="ru-RU" sz="1300" b="1" dirty="0" smtClean="0">
                <a:solidFill>
                  <a:srgbClr val="7030A0"/>
                </a:solidFill>
              </a:rPr>
              <a:t>«</a:t>
            </a:r>
            <a:r>
              <a:rPr lang="ru-RU" sz="1300" b="1" dirty="0" err="1" smtClean="0">
                <a:solidFill>
                  <a:srgbClr val="7030A0"/>
                </a:solidFill>
              </a:rPr>
              <a:t>Кырбый</a:t>
            </a:r>
            <a:r>
              <a:rPr lang="ru-RU" sz="1300" b="1" dirty="0" smtClean="0">
                <a:solidFill>
                  <a:srgbClr val="7030A0"/>
                </a:solidFill>
              </a:rPr>
              <a:t> </a:t>
            </a:r>
            <a:r>
              <a:rPr lang="ru-RU" sz="1300" b="1" dirty="0" err="1" smtClean="0">
                <a:solidFill>
                  <a:srgbClr val="7030A0"/>
                </a:solidFill>
              </a:rPr>
              <a:t>уйата</a:t>
            </a:r>
            <a:r>
              <a:rPr lang="ru-RU" sz="1300" b="1" dirty="0" smtClean="0">
                <a:solidFill>
                  <a:srgbClr val="7030A0"/>
                </a:solidFill>
              </a:rPr>
              <a:t>»;</a:t>
            </a:r>
          </a:p>
          <a:p>
            <a:r>
              <a:rPr lang="ru-RU" sz="1300" b="1" dirty="0" smtClean="0">
                <a:solidFill>
                  <a:srgbClr val="7030A0"/>
                </a:solidFill>
              </a:rPr>
              <a:t>Экскурсия в парк Культуры и отдыха;</a:t>
            </a:r>
            <a:endParaRPr lang="ru-RU" sz="1300" b="1" dirty="0" smtClean="0">
              <a:solidFill>
                <a:srgbClr val="7030A0"/>
              </a:solidFill>
            </a:endParaRPr>
          </a:p>
          <a:p>
            <a:pPr lvl="0"/>
            <a:r>
              <a:rPr lang="ru-RU" sz="1300" b="1" dirty="0" smtClean="0">
                <a:solidFill>
                  <a:srgbClr val="7030A0"/>
                </a:solidFill>
              </a:rPr>
              <a:t> Экскурсия на чудо природы – уникальное лечебно-грязевое озеро «</a:t>
            </a:r>
            <a:r>
              <a:rPr lang="ru-RU" sz="1300" b="1" dirty="0" smtClean="0">
                <a:solidFill>
                  <a:srgbClr val="7030A0"/>
                </a:solidFill>
              </a:rPr>
              <a:t>Мохсо5оллоох».</a:t>
            </a:r>
            <a:endParaRPr lang="ru-RU" sz="1300" b="1" dirty="0" smtClean="0">
              <a:solidFill>
                <a:srgbClr val="7030A0"/>
              </a:solidFill>
            </a:endParaRPr>
          </a:p>
          <a:p>
            <a:endParaRPr lang="ru-RU" sz="1400" b="1" dirty="0">
              <a:solidFill>
                <a:srgbClr val="7030A0"/>
              </a:solidFill>
            </a:endParaRPr>
          </a:p>
        </p:txBody>
      </p:sp>
      <p:pic>
        <p:nvPicPr>
          <p:cNvPr id="6146" name="Picture 2" descr="C:\Users\Семен\Pictures\2015-06-21 фото весна лето 2015\фото весна лето 2015 2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161188" flipV="1">
            <a:off x="3070755" y="2319086"/>
            <a:ext cx="2267744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Семен\Pictures\2015-06-21 фото весна лето 2015\фото весна лето 2015 2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492896"/>
            <a:ext cx="2280253" cy="1710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Семен\Pictures\2015-06-21 фото весна лето 2015\фото весна лето 2015 2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3861048"/>
            <a:ext cx="1656184" cy="2208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C:\Users\Семен\Pictures\2015-06-21 фото весна лето 2015\фото весна лето 2015 28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4653136"/>
            <a:ext cx="2016224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C:\Users\Семен\Pictures\2015-06-21 фото весна лето 2015\фото весна лето 2015 25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516594">
            <a:off x="6490108" y="2106748"/>
            <a:ext cx="2016224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2" name="Picture 8" descr="C:\Users\Семен\Pictures\2015-06-21 фото весна лето 2015\фото весна лето 2015 26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39752" y="3843046"/>
            <a:ext cx="1872208" cy="1404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A23E6E-CBFA-4F94-9FE9-B9C110194578}" type="datetime1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65DDC3-F761-4C84-BC3F-FA7BB7B519BC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21322209">
            <a:off x="322539" y="1273524"/>
            <a:ext cx="71837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dirty="0" smtClean="0"/>
              <a:t>Проведение интеллектуальных и фантазийных игр,  повышающих уровень    развития  учащихся;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5072896"/>
            <a:ext cx="35044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rgbClr val="7030A0"/>
                </a:solidFill>
              </a:rPr>
              <a:t>Проведено</a:t>
            </a:r>
            <a:r>
              <a:rPr lang="ru-RU" sz="1400" b="1" dirty="0" smtClean="0">
                <a:solidFill>
                  <a:srgbClr val="7030A0"/>
                </a:solidFill>
              </a:rPr>
              <a:t>:</a:t>
            </a:r>
          </a:p>
          <a:p>
            <a:pPr lvl="0"/>
            <a:r>
              <a:rPr lang="ru-RU" sz="1400" b="1" dirty="0" smtClean="0">
                <a:solidFill>
                  <a:srgbClr val="7030A0"/>
                </a:solidFill>
              </a:rPr>
              <a:t>Турнир </a:t>
            </a:r>
            <a:r>
              <a:rPr lang="ru-RU" sz="1400" b="1" dirty="0" smtClean="0">
                <a:solidFill>
                  <a:srgbClr val="7030A0"/>
                </a:solidFill>
              </a:rPr>
              <a:t>по </a:t>
            </a:r>
            <a:r>
              <a:rPr lang="ru-RU" sz="1400" b="1" dirty="0" smtClean="0">
                <a:solidFill>
                  <a:srgbClr val="7030A0"/>
                </a:solidFill>
              </a:rPr>
              <a:t>шашкам; </a:t>
            </a:r>
          </a:p>
          <a:p>
            <a:pPr lvl="0"/>
            <a:r>
              <a:rPr lang="ru-RU" sz="1400" b="1" dirty="0" smtClean="0">
                <a:solidFill>
                  <a:srgbClr val="7030A0"/>
                </a:solidFill>
              </a:rPr>
              <a:t>Мини-сценки «Из жизни лагеря»;</a:t>
            </a:r>
          </a:p>
          <a:p>
            <a:pPr lvl="0"/>
            <a:r>
              <a:rPr lang="ru-RU" sz="1400" b="1" dirty="0" smtClean="0">
                <a:solidFill>
                  <a:srgbClr val="7030A0"/>
                </a:solidFill>
              </a:rPr>
              <a:t>Рассказчик анекдотов;</a:t>
            </a:r>
          </a:p>
          <a:p>
            <a:pPr lvl="0"/>
            <a:r>
              <a:rPr lang="ru-RU" sz="1400" b="1" dirty="0" err="1" smtClean="0">
                <a:solidFill>
                  <a:srgbClr val="7030A0"/>
                </a:solidFill>
              </a:rPr>
              <a:t>Пантомимо</a:t>
            </a:r>
            <a:r>
              <a:rPr lang="ru-RU" sz="1400" b="1" dirty="0" smtClean="0">
                <a:solidFill>
                  <a:srgbClr val="7030A0"/>
                </a:solidFill>
              </a:rPr>
              <a:t> «Какое это животное?»</a:t>
            </a:r>
            <a:endParaRPr lang="ru-RU" sz="1400" b="1" dirty="0" smtClean="0">
              <a:solidFill>
                <a:srgbClr val="7030A0"/>
              </a:solidFill>
            </a:endParaRPr>
          </a:p>
          <a:p>
            <a:pPr lvl="0"/>
            <a:endParaRPr lang="ru-RU" sz="1200" dirty="0" smtClean="0"/>
          </a:p>
          <a:p>
            <a:pPr lvl="0"/>
            <a:endParaRPr lang="ru-RU" sz="1200" dirty="0"/>
          </a:p>
        </p:txBody>
      </p:sp>
      <p:pic>
        <p:nvPicPr>
          <p:cNvPr id="16386" name="Picture 2" descr="C:\Users\Светлана\Documents\КАРТИНКИ ДЛЯ ПРЕЗЕНТАЦИЙ\герои сказок\1191269251_c413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48644" y="4929198"/>
            <a:ext cx="109535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857224" y="428604"/>
            <a:ext cx="76910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лагеря«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МиФ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170" name="Picture 2" descr="C:\Users\Семен\Pictures\2015-06-21 фото весна лето 2015\фото весна лето 2015 3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87791">
            <a:off x="2396282" y="2801103"/>
            <a:ext cx="1440160" cy="1920213"/>
          </a:xfrm>
          <a:prstGeom prst="rect">
            <a:avLst/>
          </a:prstGeom>
          <a:noFill/>
        </p:spPr>
      </p:pic>
      <p:pic>
        <p:nvPicPr>
          <p:cNvPr id="7171" name="Picture 3" descr="C:\Users\Семен\Pictures\2015-06-21 фото весна лето 2015\фото весна лето 2015 3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348880"/>
            <a:ext cx="1944216" cy="1458162"/>
          </a:xfrm>
          <a:prstGeom prst="rect">
            <a:avLst/>
          </a:prstGeom>
          <a:noFill/>
        </p:spPr>
      </p:pic>
      <p:pic>
        <p:nvPicPr>
          <p:cNvPr id="7172" name="Picture 4" descr="C:\Users\Семен\Pictures\2015-06-21 фото весна лето 2015\фото весна лето 2015 3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70036">
            <a:off x="427155" y="4007657"/>
            <a:ext cx="1728192" cy="1296144"/>
          </a:xfrm>
          <a:prstGeom prst="rect">
            <a:avLst/>
          </a:prstGeom>
          <a:noFill/>
        </p:spPr>
      </p:pic>
      <p:pic>
        <p:nvPicPr>
          <p:cNvPr id="7173" name="Picture 5" descr="C:\Users\Семен\Pictures\2015-06-21 фото весна лето 2015\фото весна лето 2015 3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69163">
            <a:off x="6059433" y="3226669"/>
            <a:ext cx="1386154" cy="1848205"/>
          </a:xfrm>
          <a:prstGeom prst="rect">
            <a:avLst/>
          </a:prstGeom>
          <a:noFill/>
        </p:spPr>
      </p:pic>
      <p:pic>
        <p:nvPicPr>
          <p:cNvPr id="7174" name="Picture 6" descr="C:\Users\Семен\Pictures\2015-06-21 фото весна лето 2015\фото весна лето 2015 3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 flipV="1">
            <a:off x="7020272" y="1772816"/>
            <a:ext cx="1404156" cy="1872208"/>
          </a:xfrm>
          <a:prstGeom prst="rect">
            <a:avLst/>
          </a:prstGeom>
          <a:noFill/>
        </p:spPr>
      </p:pic>
      <p:pic>
        <p:nvPicPr>
          <p:cNvPr id="7175" name="Picture 7" descr="C:\Users\Семен\Pictures\2015-06-21 фото весна лето 2015\фото весна лето 2015 20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3928" y="1988840"/>
            <a:ext cx="2448272" cy="1836204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475656" y="5445224"/>
            <a:ext cx="29077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Результаты шашечного турнира:</a:t>
            </a:r>
          </a:p>
          <a:p>
            <a:r>
              <a:rPr lang="ru-RU" sz="1200" dirty="0" smtClean="0"/>
              <a:t>1 место – Семенов </a:t>
            </a:r>
            <a:r>
              <a:rPr lang="ru-RU" sz="1200" dirty="0" err="1" smtClean="0"/>
              <a:t>Арсен</a:t>
            </a:r>
            <a:r>
              <a:rPr lang="ru-RU" sz="1200" dirty="0" smtClean="0"/>
              <a:t> (Орлы)</a:t>
            </a:r>
          </a:p>
          <a:p>
            <a:r>
              <a:rPr lang="ru-RU" sz="1200" dirty="0" smtClean="0"/>
              <a:t>2 место – Николаев Антон (5+)</a:t>
            </a:r>
          </a:p>
          <a:p>
            <a:r>
              <a:rPr lang="ru-RU" sz="1200" dirty="0" smtClean="0"/>
              <a:t>3 место – Семенова Катя </a:t>
            </a:r>
            <a:r>
              <a:rPr lang="en-US" sz="1200" dirty="0" smtClean="0"/>
              <a:t>(Barcelona)</a:t>
            </a:r>
          </a:p>
          <a:p>
            <a:r>
              <a:rPr lang="en-US" sz="1200" dirty="0" smtClean="0"/>
              <a:t>4 </a:t>
            </a:r>
            <a:r>
              <a:rPr lang="ru-RU" sz="1200" dirty="0" smtClean="0"/>
              <a:t>место – Николаев </a:t>
            </a:r>
            <a:r>
              <a:rPr lang="ru-RU" sz="1200" dirty="0" err="1" smtClean="0"/>
              <a:t>Айаал</a:t>
            </a:r>
            <a:r>
              <a:rPr lang="ru-RU" sz="1200" dirty="0" smtClean="0"/>
              <a:t> (Р.Е.К.К.А.)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C:\Users\Семен\Pictures\2015-06-21 фото весна лето 2015\фото весна лето 2015 2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653136"/>
            <a:ext cx="2446040" cy="1834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A23E6E-CBFA-4F94-9FE9-B9C110194578}" type="datetime1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88224" y="6237312"/>
            <a:ext cx="2133600" cy="365125"/>
          </a:xfrm>
        </p:spPr>
        <p:txBody>
          <a:bodyPr/>
          <a:lstStyle/>
          <a:p>
            <a:pPr>
              <a:defRPr/>
            </a:pPr>
            <a:fld id="{F365DDC3-F761-4C84-BC3F-FA7BB7B519BC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21322209">
            <a:off x="196377" y="1072513"/>
            <a:ext cx="874466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dirty="0" smtClean="0"/>
              <a:t>Работа с </a:t>
            </a:r>
            <a:r>
              <a:rPr lang="ru-RU" sz="2000" dirty="0" err="1" smtClean="0"/>
              <a:t>клоншерами</a:t>
            </a:r>
            <a:r>
              <a:rPr lang="ru-RU" sz="2000" dirty="0" smtClean="0"/>
              <a:t>: развитие руководящих и организаторских способностей, воспитание уверенности в себе, выявление внутренних резервов, проверка индивидуальных творческих возможностей, профориентация.</a:t>
            </a:r>
          </a:p>
          <a:p>
            <a:endParaRPr lang="ru-RU" sz="2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71600" y="404664"/>
            <a:ext cx="76910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лагеря«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МиФ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194" name="Picture 2" descr="C:\Users\Семен\Pictures\2015-06-21 фото весна лето 2015\фото весна лето 2015 2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2276872"/>
            <a:ext cx="3384376" cy="2538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Семен\Pictures\2015-06-21 фото весна лето 2015\фото весна лето 2015 28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545416" flipV="1">
            <a:off x="3918393" y="4527756"/>
            <a:ext cx="2520280" cy="1890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C:\Users\Семен\Pictures\2015-06-21 фото весна лето 2015\фото весна лето 2015 29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867733">
            <a:off x="190895" y="2693927"/>
            <a:ext cx="2808312" cy="2106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 descr="C:\Users\Семен\Pictures\2015-06-24 Лагерь 2015\Лагерь 2015 03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80363">
            <a:off x="5940151" y="2060848"/>
            <a:ext cx="2784309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 descr="C:\Users\Семен\Pictures\2015-06-24 Лагерь 2015\Лагерь 2015 02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72200" y="4005064"/>
            <a:ext cx="2496277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A23E6E-CBFA-4F94-9FE9-B9C110194578}" type="datetime1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65DDC3-F761-4C84-BC3F-FA7BB7B519BC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304676">
            <a:off x="517684" y="3318200"/>
            <a:ext cx="83578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ru-RU" sz="1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</a:endParaRPr>
          </a:p>
          <a:p>
            <a:pPr lvl="0"/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pic>
        <p:nvPicPr>
          <p:cNvPr id="16386" name="Picture 2" descr="C:\Users\Светлана\Documents\КАРТИНКИ ДЛЯ ПРЕЗЕНТАЦИЙ\герои сказок\1191269251_c413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48644" y="4929198"/>
            <a:ext cx="109535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814507" y="404664"/>
            <a:ext cx="76910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Итоги лагеря «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МиФ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 rot="21351919">
            <a:off x="353240" y="1190723"/>
            <a:ext cx="786240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Предоставить обучающимся больше возможностей для осуществления</a:t>
            </a:r>
          </a:p>
          <a:p>
            <a:r>
              <a:rPr lang="ru-RU" sz="1600" dirty="0" smtClean="0"/>
              <a:t>рефлексии и обратной связи, т.к. это одни из наиболее эффективных способов </a:t>
            </a:r>
          </a:p>
          <a:p>
            <a:r>
              <a:rPr lang="ru-RU" sz="1600" dirty="0" smtClean="0"/>
              <a:t>воздействия на повышение мотивации и успеваемости школьников. 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16687">
            <a:off x="1166014" y="2463470"/>
            <a:ext cx="622991" cy="720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564904"/>
            <a:ext cx="1008112" cy="987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251520" y="3573016"/>
            <a:ext cx="258596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 smtClean="0">
                <a:solidFill>
                  <a:srgbClr val="FF0000"/>
                </a:solidFill>
              </a:rPr>
              <a:t>Хозяйка знака «Серебряная сова» </a:t>
            </a:r>
          </a:p>
          <a:p>
            <a:pPr algn="ctr"/>
            <a:r>
              <a:rPr lang="ru-RU" sz="1000" dirty="0" smtClean="0">
                <a:solidFill>
                  <a:srgbClr val="FF0000"/>
                </a:solidFill>
              </a:rPr>
              <a:t>по итогам рейтинга лагеря «МиФ-2015»,</a:t>
            </a:r>
          </a:p>
          <a:p>
            <a:pPr algn="ctr"/>
            <a:r>
              <a:rPr lang="ru-RU" sz="1000" dirty="0" smtClean="0">
                <a:solidFill>
                  <a:srgbClr val="FF0000"/>
                </a:solidFill>
              </a:rPr>
              <a:t>Яковлева </a:t>
            </a:r>
            <a:r>
              <a:rPr lang="ru-RU" sz="1000" dirty="0" err="1" smtClean="0">
                <a:solidFill>
                  <a:srgbClr val="FF0000"/>
                </a:solidFill>
              </a:rPr>
              <a:t>Уруйдаана</a:t>
            </a:r>
            <a:r>
              <a:rPr lang="ru-RU" sz="1000" dirty="0" smtClean="0">
                <a:solidFill>
                  <a:srgbClr val="FF0000"/>
                </a:solidFill>
              </a:rPr>
              <a:t>.</a:t>
            </a:r>
            <a:endParaRPr lang="ru-RU" sz="1000" dirty="0">
              <a:solidFill>
                <a:srgbClr val="FF0000"/>
              </a:solidFill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2924944"/>
            <a:ext cx="936104" cy="9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3212976"/>
            <a:ext cx="927901" cy="872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28384" y="3789040"/>
            <a:ext cx="812292" cy="89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248" y="5373216"/>
            <a:ext cx="783928" cy="898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36096" y="4509120"/>
            <a:ext cx="864096" cy="918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84168" y="5085184"/>
            <a:ext cx="909948" cy="9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TextBox 23"/>
          <p:cNvSpPr txBox="1"/>
          <p:nvPr/>
        </p:nvSpPr>
        <p:spPr>
          <a:xfrm>
            <a:off x="2987824" y="2276872"/>
            <a:ext cx="31476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u="sng" dirty="0" smtClean="0">
                <a:solidFill>
                  <a:srgbClr val="FF0000"/>
                </a:solidFill>
              </a:rPr>
              <a:t>Победители по итогам олимпиад:</a:t>
            </a:r>
          </a:p>
          <a:p>
            <a:r>
              <a:rPr lang="ru-RU" sz="1200" dirty="0" smtClean="0"/>
              <a:t>Диплом 1 степени – Яковлева </a:t>
            </a:r>
            <a:r>
              <a:rPr lang="ru-RU" sz="1200" dirty="0" err="1" smtClean="0"/>
              <a:t>Уруйдаана</a:t>
            </a:r>
            <a:endParaRPr lang="ru-RU" sz="1200" dirty="0" smtClean="0"/>
          </a:p>
          <a:p>
            <a:endParaRPr lang="ru-RU" sz="1200" dirty="0" smtClean="0"/>
          </a:p>
          <a:p>
            <a:r>
              <a:rPr lang="ru-RU" sz="1200" dirty="0" smtClean="0"/>
              <a:t>Диплом 2 степени – Михайлов Герман</a:t>
            </a:r>
          </a:p>
          <a:p>
            <a:r>
              <a:rPr lang="ru-RU" sz="1200" dirty="0" smtClean="0"/>
              <a:t> </a:t>
            </a:r>
            <a:r>
              <a:rPr lang="ru-RU" sz="1200" dirty="0" smtClean="0"/>
              <a:t>                                  Николаев Сергей</a:t>
            </a:r>
          </a:p>
          <a:p>
            <a:r>
              <a:rPr lang="ru-RU" sz="1200" dirty="0" smtClean="0"/>
              <a:t> </a:t>
            </a:r>
            <a:r>
              <a:rPr lang="ru-RU" sz="1200" dirty="0" smtClean="0"/>
              <a:t>                                  Филиппова Алмаза</a:t>
            </a:r>
          </a:p>
          <a:p>
            <a:endParaRPr lang="ru-RU" sz="1200" dirty="0" smtClean="0"/>
          </a:p>
          <a:p>
            <a:r>
              <a:rPr lang="ru-RU" sz="1200" dirty="0" smtClean="0"/>
              <a:t>Диплом 3 степени – Семенова Катя</a:t>
            </a:r>
          </a:p>
          <a:p>
            <a:r>
              <a:rPr lang="ru-RU" sz="1200" dirty="0" smtClean="0"/>
              <a:t> </a:t>
            </a:r>
            <a:r>
              <a:rPr lang="ru-RU" sz="1200" dirty="0" smtClean="0"/>
              <a:t>                                   Львова </a:t>
            </a:r>
            <a:r>
              <a:rPr lang="ru-RU" sz="1200" dirty="0" err="1" smtClean="0"/>
              <a:t>Туйгууна</a:t>
            </a:r>
            <a:endParaRPr lang="ru-RU" sz="1200" dirty="0" smtClean="0"/>
          </a:p>
          <a:p>
            <a:r>
              <a:rPr lang="ru-RU" sz="1200" dirty="0" smtClean="0"/>
              <a:t> </a:t>
            </a:r>
            <a:r>
              <a:rPr lang="ru-RU" sz="1200" dirty="0" smtClean="0"/>
              <a:t>                                   Герасимова Саша </a:t>
            </a:r>
            <a:endParaRPr lang="ru-RU" sz="1200" dirty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1844824"/>
            <a:ext cx="1008112" cy="987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TextBox 25"/>
          <p:cNvSpPr txBox="1"/>
          <p:nvPr/>
        </p:nvSpPr>
        <p:spPr>
          <a:xfrm>
            <a:off x="2195736" y="4221088"/>
            <a:ext cx="233814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u="sng" dirty="0" smtClean="0">
                <a:solidFill>
                  <a:srgbClr val="FF0000"/>
                </a:solidFill>
              </a:rPr>
              <a:t>Лауреаты по итогам рейтинга:</a:t>
            </a:r>
          </a:p>
          <a:p>
            <a:pPr marL="228600" indent="-228600">
              <a:buAutoNum type="arabicPeriod"/>
            </a:pPr>
            <a:r>
              <a:rPr lang="ru-RU" sz="1200" dirty="0" smtClean="0"/>
              <a:t>Яковлева </a:t>
            </a:r>
            <a:r>
              <a:rPr lang="ru-RU" sz="1200" dirty="0" err="1" smtClean="0"/>
              <a:t>Уруйдаана</a:t>
            </a:r>
            <a:endParaRPr lang="ru-RU" sz="1200" dirty="0" smtClean="0"/>
          </a:p>
          <a:p>
            <a:pPr marL="228600" indent="-228600">
              <a:buAutoNum type="arabicPeriod"/>
            </a:pPr>
            <a:r>
              <a:rPr lang="ru-RU" sz="1200" dirty="0" smtClean="0"/>
              <a:t>Николаев Антон</a:t>
            </a:r>
          </a:p>
          <a:p>
            <a:pPr marL="228600" indent="-228600">
              <a:buAutoNum type="arabicPeriod"/>
            </a:pPr>
            <a:r>
              <a:rPr lang="ru-RU" sz="1200" dirty="0" smtClean="0"/>
              <a:t>Герасимова Саша</a:t>
            </a:r>
          </a:p>
          <a:p>
            <a:pPr marL="228600" indent="-228600">
              <a:buAutoNum type="arabicPeriod"/>
            </a:pPr>
            <a:r>
              <a:rPr lang="ru-RU" sz="1200" dirty="0" smtClean="0"/>
              <a:t>Романова Лена</a:t>
            </a:r>
          </a:p>
          <a:p>
            <a:pPr marL="228600" indent="-228600">
              <a:buAutoNum type="arabicPeriod"/>
            </a:pPr>
            <a:r>
              <a:rPr lang="ru-RU" sz="1200" dirty="0" smtClean="0"/>
              <a:t>Евсеев Ян</a:t>
            </a:r>
          </a:p>
          <a:p>
            <a:pPr marL="228600" indent="-228600">
              <a:buAutoNum type="arabicPeriod"/>
            </a:pPr>
            <a:r>
              <a:rPr lang="ru-RU" sz="1200" dirty="0" smtClean="0"/>
              <a:t>Филиппова Алмаза</a:t>
            </a:r>
          </a:p>
          <a:p>
            <a:pPr marL="228600" indent="-228600">
              <a:buAutoNum type="arabicPeriod"/>
            </a:pPr>
            <a:r>
              <a:rPr lang="ru-RU" sz="1200" dirty="0" smtClean="0"/>
              <a:t>Николаев Сергей</a:t>
            </a:r>
          </a:p>
          <a:p>
            <a:pPr marL="228600" indent="-228600">
              <a:buAutoNum type="arabicPeriod"/>
            </a:pPr>
            <a:r>
              <a:rPr lang="ru-RU" sz="1200" dirty="0" smtClean="0"/>
              <a:t>Николаев </a:t>
            </a:r>
            <a:r>
              <a:rPr lang="ru-RU" sz="1200" dirty="0" err="1" smtClean="0"/>
              <a:t>Айаал</a:t>
            </a:r>
            <a:endParaRPr lang="ru-RU" sz="1200" dirty="0" smtClean="0"/>
          </a:p>
          <a:p>
            <a:pPr marL="228600" indent="-228600">
              <a:buAutoNum type="arabicPeriod"/>
            </a:pPr>
            <a:r>
              <a:rPr lang="ru-RU" sz="1200" dirty="0" smtClean="0"/>
              <a:t>Семенова Катя</a:t>
            </a:r>
          </a:p>
          <a:p>
            <a:pPr marL="228600" indent="-228600">
              <a:buAutoNum type="arabicPeriod"/>
            </a:pPr>
            <a:r>
              <a:rPr lang="ru-RU" sz="1200" dirty="0" smtClean="0"/>
              <a:t>Васильева Василиса</a:t>
            </a:r>
          </a:p>
          <a:p>
            <a:pPr marL="228600" indent="-228600">
              <a:buAutoNum type="arabicPeriod"/>
            </a:pP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A23E6E-CBFA-4F94-9FE9-B9C110194578}" type="datetime1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65DDC3-F761-4C84-BC3F-FA7BB7B519BC}" type="slidenum">
              <a:rPr lang="ru-RU"/>
              <a:pPr>
                <a:defRPr/>
              </a:pPr>
              <a:t>16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304676">
            <a:off x="517684" y="3318200"/>
            <a:ext cx="83578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ru-RU" sz="1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</a:endParaRPr>
          </a:p>
          <a:p>
            <a:pPr lvl="0"/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pic>
        <p:nvPicPr>
          <p:cNvPr id="16386" name="Picture 2" descr="C:\Users\Светлана\Documents\КАРТИНКИ ДЛЯ ПРЕЗЕНТАЦИЙ\герои сказок\1191269251_c413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48644" y="4929198"/>
            <a:ext cx="109535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814507" y="404664"/>
            <a:ext cx="76910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Итоги лагеря «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МиФ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 rot="21351919">
            <a:off x="353240" y="1190723"/>
            <a:ext cx="786240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Предоставить обучающимся больше возможностей для осуществления</a:t>
            </a:r>
          </a:p>
          <a:p>
            <a:r>
              <a:rPr lang="ru-RU" sz="1600" dirty="0" smtClean="0"/>
              <a:t>рефлексии и обратной связи, т.к. это одни из наиболее эффективных способов </a:t>
            </a:r>
          </a:p>
          <a:p>
            <a:r>
              <a:rPr lang="ru-RU" sz="1600" dirty="0" smtClean="0"/>
              <a:t>воздействия на повышение мотивации и успеваемости школьников. </a:t>
            </a:r>
          </a:p>
          <a:p>
            <a:endParaRPr lang="ru-RU" dirty="0"/>
          </a:p>
        </p:txBody>
      </p:sp>
      <p:pic>
        <p:nvPicPr>
          <p:cNvPr id="9220" name="Picture 4" descr="C:\Users\Семен\Pictures\2015-06-21 фото весна лето 2015\фото весна лето 2015 1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564904"/>
            <a:ext cx="2304256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0" y="4437112"/>
            <a:ext cx="35541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 smtClean="0"/>
              <a:t>Команда-победитель по итогам рейтинга- «5+»,</a:t>
            </a:r>
          </a:p>
          <a:p>
            <a:pPr algn="ctr"/>
            <a:r>
              <a:rPr lang="ru-RU" sz="1000" dirty="0" smtClean="0"/>
              <a:t>капитан команды Яковлева </a:t>
            </a:r>
            <a:r>
              <a:rPr lang="ru-RU" sz="1000" dirty="0" err="1" smtClean="0"/>
              <a:t>Уруйдаана</a:t>
            </a:r>
            <a:r>
              <a:rPr lang="ru-RU" sz="1000" dirty="0" smtClean="0"/>
              <a:t>, </a:t>
            </a:r>
            <a:r>
              <a:rPr lang="ru-RU" sz="1000" dirty="0" err="1" smtClean="0"/>
              <a:t>Тойтонов</a:t>
            </a:r>
            <a:r>
              <a:rPr lang="ru-RU" sz="1000" dirty="0" smtClean="0"/>
              <a:t> Артур,</a:t>
            </a:r>
          </a:p>
          <a:p>
            <a:pPr algn="ctr"/>
            <a:r>
              <a:rPr lang="ru-RU" sz="1000" dirty="0" smtClean="0"/>
              <a:t>Романова Лена, Евсеев Ян, Николаев Антон. </a:t>
            </a:r>
            <a:endParaRPr lang="ru-RU" sz="1000" dirty="0"/>
          </a:p>
        </p:txBody>
      </p:sp>
      <p:pic>
        <p:nvPicPr>
          <p:cNvPr id="10242" name="Picture 2" descr="C:\Users\Семен\Pictures\2015-06-21 фото весна лето 2015\фото весна лето 2015 2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2060848"/>
            <a:ext cx="2208245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C:\Users\Семен\Pictures\2015-06-21 фото весна лето 2015\фото весна лето 2015 19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2276872"/>
            <a:ext cx="2304256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C:\Users\Семен\Pictures\2015-06-21 фото весна лето 2015\фото весна лето 2015 19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4293096"/>
            <a:ext cx="2208245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2987824" y="3717032"/>
            <a:ext cx="35589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 smtClean="0"/>
              <a:t>Команда «</a:t>
            </a:r>
            <a:r>
              <a:rPr lang="en-US" sz="1000" dirty="0" smtClean="0"/>
              <a:t>P.E.K.K.A.</a:t>
            </a:r>
            <a:r>
              <a:rPr lang="ru-RU" sz="1000" dirty="0" smtClean="0"/>
              <a:t>», капитан команды </a:t>
            </a:r>
          </a:p>
          <a:p>
            <a:pPr algn="ctr"/>
            <a:r>
              <a:rPr lang="ru-RU" sz="1000" dirty="0" smtClean="0"/>
              <a:t>Герасимова Саша, Михайлов Герман, Николаев Сергей,</a:t>
            </a:r>
          </a:p>
          <a:p>
            <a:pPr algn="ctr"/>
            <a:r>
              <a:rPr lang="ru-RU" sz="1000" dirty="0" smtClean="0"/>
              <a:t>Филиппова Алмаза, Николаев </a:t>
            </a:r>
            <a:r>
              <a:rPr lang="ru-RU" sz="1000" dirty="0" err="1" smtClean="0"/>
              <a:t>Айаал</a:t>
            </a:r>
            <a:r>
              <a:rPr lang="ru-RU" sz="1000" dirty="0" smtClean="0"/>
              <a:t>.</a:t>
            </a:r>
            <a:endParaRPr lang="ru-RU" sz="1000" dirty="0"/>
          </a:p>
        </p:txBody>
      </p:sp>
      <p:sp>
        <p:nvSpPr>
          <p:cNvPr id="24" name="TextBox 23"/>
          <p:cNvSpPr txBox="1"/>
          <p:nvPr/>
        </p:nvSpPr>
        <p:spPr>
          <a:xfrm>
            <a:off x="6567654" y="4077072"/>
            <a:ext cx="25763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 smtClean="0"/>
              <a:t>Команда «Орлы», капитан команды </a:t>
            </a:r>
          </a:p>
          <a:p>
            <a:pPr algn="ctr"/>
            <a:r>
              <a:rPr lang="ru-RU" sz="1000" dirty="0" smtClean="0"/>
              <a:t>Львова </a:t>
            </a:r>
            <a:r>
              <a:rPr lang="ru-RU" sz="1000" dirty="0" err="1" smtClean="0"/>
              <a:t>Туйгууна</a:t>
            </a:r>
            <a:r>
              <a:rPr lang="ru-RU" sz="1000" dirty="0" smtClean="0"/>
              <a:t>, Васильева Василиса, </a:t>
            </a:r>
          </a:p>
          <a:p>
            <a:pPr algn="ctr"/>
            <a:r>
              <a:rPr lang="ru-RU" sz="1000" dirty="0" smtClean="0"/>
              <a:t>Семенов </a:t>
            </a:r>
            <a:r>
              <a:rPr lang="ru-RU" sz="1000" dirty="0" err="1" smtClean="0"/>
              <a:t>Арсен</a:t>
            </a:r>
            <a:r>
              <a:rPr lang="ru-RU" sz="1000" dirty="0" smtClean="0"/>
              <a:t>, Архангельский Юра.</a:t>
            </a:r>
            <a:endParaRPr lang="ru-RU" sz="1000" dirty="0"/>
          </a:p>
        </p:txBody>
      </p:sp>
      <p:sp>
        <p:nvSpPr>
          <p:cNvPr id="25" name="TextBox 24"/>
          <p:cNvSpPr txBox="1"/>
          <p:nvPr/>
        </p:nvSpPr>
        <p:spPr>
          <a:xfrm>
            <a:off x="3203848" y="5949280"/>
            <a:ext cx="36086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 smtClean="0"/>
              <a:t>Команда «</a:t>
            </a:r>
            <a:r>
              <a:rPr lang="en-US" sz="1000" dirty="0" smtClean="0"/>
              <a:t>Barcelona</a:t>
            </a:r>
            <a:r>
              <a:rPr lang="ru-RU" sz="1000" dirty="0" smtClean="0"/>
              <a:t>», капитан команды</a:t>
            </a:r>
          </a:p>
          <a:p>
            <a:pPr algn="ctr"/>
            <a:r>
              <a:rPr lang="ru-RU" sz="1000" dirty="0" smtClean="0"/>
              <a:t>Семенова Катя, Николаева Диана, Тихонова </a:t>
            </a:r>
            <a:r>
              <a:rPr lang="ru-RU" sz="1000" dirty="0" err="1" smtClean="0"/>
              <a:t>Нарыйаана</a:t>
            </a:r>
            <a:r>
              <a:rPr lang="ru-RU" sz="1000" dirty="0" smtClean="0"/>
              <a:t>,</a:t>
            </a:r>
          </a:p>
          <a:p>
            <a:pPr algn="ctr"/>
            <a:r>
              <a:rPr lang="ru-RU" sz="1000" dirty="0" smtClean="0"/>
              <a:t>Попов </a:t>
            </a:r>
            <a:r>
              <a:rPr lang="ru-RU" sz="1000" dirty="0" err="1" smtClean="0"/>
              <a:t>Эрхаан</a:t>
            </a:r>
            <a:r>
              <a:rPr lang="ru-RU" sz="1000" dirty="0" smtClean="0"/>
              <a:t>, </a:t>
            </a:r>
            <a:r>
              <a:rPr lang="ru-RU" sz="1000" dirty="0" err="1" smtClean="0"/>
              <a:t>Могусов</a:t>
            </a:r>
            <a:r>
              <a:rPr lang="ru-RU" sz="1000" dirty="0" smtClean="0"/>
              <a:t> Саша.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Светлана\Documents\КАРТИНКИ ДЛЯ ПРЕЗЕНТАЦИЙ\герои сказок\adf57feb4f3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1700213"/>
            <a:ext cx="3786214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Ожидаемые результаты:</a:t>
            </a:r>
            <a:endParaRPr lang="ru-RU" sz="360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A23E6E-CBFA-4F94-9FE9-B9C110194578}" type="datetime1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75961-005A-431C-8A01-5873ACC21F05}" type="slidenum">
              <a:rPr lang="ru-RU"/>
              <a:pPr>
                <a:defRPr/>
              </a:pPr>
              <a:t>17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 rot="469889">
            <a:off x="3720691" y="2915892"/>
            <a:ext cx="625079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Наличие атмосферы взаимопомощи, взаимного</a:t>
            </a:r>
          </a:p>
          <a:p>
            <a:r>
              <a:rPr lang="ru-RU" sz="1600" dirty="0" smtClean="0"/>
              <a:t> уважения, командной работы и открытого общения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 rot="21368352">
            <a:off x="3587045" y="3787112"/>
            <a:ext cx="4248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Эффективность участия школьников </a:t>
            </a:r>
          </a:p>
          <a:p>
            <a:r>
              <a:rPr lang="ru-RU" sz="1600" dirty="0" smtClean="0"/>
              <a:t>в олимпиадах и научно-практических </a:t>
            </a:r>
          </a:p>
          <a:p>
            <a:r>
              <a:rPr lang="ru-RU" sz="1600" dirty="0" smtClean="0"/>
              <a:t>конференциях.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 rot="762455" flipH="1">
            <a:off x="4657176" y="5105334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Достижения обучающимися более высоких показателей обучения.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 rot="299455">
            <a:off x="3220958" y="5563176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Получение навыков быстрого принятия решений в нестандартных ситуациях.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 rot="21368292">
            <a:off x="2864857" y="1441017"/>
            <a:ext cx="59849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Формирование коммуникативной компетентности, предполагающей</a:t>
            </a:r>
          </a:p>
          <a:p>
            <a:r>
              <a:rPr lang="ru-RU" sz="1400" dirty="0" smtClean="0"/>
              <a:t>умение вести конструктивный диалог, приходить к взаимопониманию</a:t>
            </a:r>
          </a:p>
          <a:p>
            <a:r>
              <a:rPr lang="ru-RU" sz="1400" dirty="0" smtClean="0"/>
              <a:t>и сотрудничеству для достижения общих результатов. 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C4646-DADC-4EA6-904A-D2AF25E4AF55}" type="datetime1">
              <a:rPr lang="ru-RU" smtClean="0"/>
              <a:pPr/>
              <a:t>24.06.2015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C4BF4-9EDE-4BD3-AF46-D99651ABE9C7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87625" y="116632"/>
            <a:ext cx="7123425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 smtClean="0">
                <a:ln/>
                <a:solidFill>
                  <a:srgbClr val="246E2D"/>
                </a:solidFill>
              </a:rPr>
              <a:t>Отзывы о работе лагеря</a:t>
            </a:r>
            <a:endParaRPr lang="ru-RU" sz="4400" b="1" dirty="0">
              <a:ln/>
              <a:solidFill>
                <a:srgbClr val="246E2D"/>
              </a:solidFill>
            </a:endParaRPr>
          </a:p>
        </p:txBody>
      </p:sp>
      <p:pic>
        <p:nvPicPr>
          <p:cNvPr id="6" name="Рисунок 5" descr="еырен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404664"/>
            <a:ext cx="2824163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5720" y="1000108"/>
            <a:ext cx="67866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 smtClean="0"/>
          </a:p>
          <a:p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555776" y="908720"/>
            <a:ext cx="45708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i="1" dirty="0" smtClean="0"/>
          </a:p>
          <a:p>
            <a:pPr indent="457200"/>
            <a:r>
              <a:rPr lang="ru-RU" i="1" dirty="0" smtClean="0"/>
              <a:t>. </a:t>
            </a:r>
          </a:p>
          <a:p>
            <a:endParaRPr lang="ru-RU" sz="800" dirty="0"/>
          </a:p>
        </p:txBody>
      </p:sp>
      <p:sp>
        <p:nvSpPr>
          <p:cNvPr id="11" name="TextBox 10"/>
          <p:cNvSpPr txBox="1"/>
          <p:nvPr/>
        </p:nvSpPr>
        <p:spPr>
          <a:xfrm rot="175898">
            <a:off x="1547664" y="1124744"/>
            <a:ext cx="68734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/>
              <a:t>Этот лагерь стоит на 1-2 месте из моих любимых лагерей. </a:t>
            </a:r>
          </a:p>
          <a:p>
            <a:r>
              <a:rPr lang="ru-RU" sz="1600" i="1" dirty="0" smtClean="0"/>
              <a:t>Мне нравится этот клуб математиков и фантазеров. </a:t>
            </a:r>
            <a:r>
              <a:rPr lang="ru-RU" sz="1600" i="1" dirty="0" err="1" smtClean="0"/>
              <a:t>МиФ</a:t>
            </a:r>
            <a:r>
              <a:rPr lang="ru-RU" sz="1600" i="1" dirty="0" smtClean="0"/>
              <a:t> сделал</a:t>
            </a:r>
          </a:p>
          <a:p>
            <a:r>
              <a:rPr lang="ru-RU" sz="1600" i="1" dirty="0" smtClean="0"/>
              <a:t> </a:t>
            </a:r>
            <a:r>
              <a:rPr lang="ru-RU" sz="1600" i="1" dirty="0" smtClean="0"/>
              <a:t>меня очень активной. Он дал мне понять, что я чего-то стою.</a:t>
            </a:r>
          </a:p>
          <a:p>
            <a:r>
              <a:rPr lang="ru-RU" sz="1600" i="1" dirty="0" smtClean="0"/>
              <a:t>Я хочу, чтобы в лагере побольше проводились походы в лес.</a:t>
            </a:r>
          </a:p>
          <a:p>
            <a:r>
              <a:rPr lang="ru-RU" sz="1600" i="1" dirty="0" smtClean="0"/>
              <a:t>Это самый интересный лагерь!</a:t>
            </a:r>
            <a:endParaRPr lang="ru-RU" sz="1600" i="1" dirty="0"/>
          </a:p>
        </p:txBody>
      </p:sp>
      <p:pic>
        <p:nvPicPr>
          <p:cNvPr id="11266" name="Picture 2" descr="C:\Users\Семен\Pictures\2015-06-21 фото весна лето 2015\фото весна лето 2015 2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22959">
            <a:off x="476596" y="2838484"/>
            <a:ext cx="2394980" cy="1796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 rot="21375630">
            <a:off x="2853175" y="2924944"/>
            <a:ext cx="62908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/>
              <a:t>Мне очень понравился лагерь «</a:t>
            </a:r>
            <a:r>
              <a:rPr lang="ru-RU" sz="1600" i="1" dirty="0" err="1" smtClean="0"/>
              <a:t>МиФ</a:t>
            </a:r>
            <a:r>
              <a:rPr lang="ru-RU" sz="1600" i="1" dirty="0" smtClean="0"/>
              <a:t>», потому что я очень</a:t>
            </a:r>
          </a:p>
          <a:p>
            <a:r>
              <a:rPr lang="ru-RU" sz="1600" i="1" dirty="0" smtClean="0"/>
              <a:t>люблю математику. Ребята очень хорошие, веселые и умные.</a:t>
            </a:r>
            <a:endParaRPr lang="ru-RU" sz="1600" i="1" dirty="0"/>
          </a:p>
        </p:txBody>
      </p:sp>
      <p:pic>
        <p:nvPicPr>
          <p:cNvPr id="11267" name="Picture 3" descr="C:\Users\Семен\Pictures\2015-06-24 Лагерь 2015\Лагерь 2015 0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90157">
            <a:off x="5547269" y="3850685"/>
            <a:ext cx="2573924" cy="1930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323528" y="5229200"/>
            <a:ext cx="5061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Мы в лагере развивали логику. И еще мы развили</a:t>
            </a:r>
          </a:p>
          <a:p>
            <a:r>
              <a:rPr lang="ru-RU" sz="1600" i="1" dirty="0" smtClean="0"/>
              <a:t>спортивные навыки. В будущем хочу, чтобы был </a:t>
            </a:r>
          </a:p>
          <a:p>
            <a:r>
              <a:rPr lang="ru-RU" sz="1600" i="1" dirty="0" smtClean="0"/>
              <a:t>еще второй сезон.</a:t>
            </a:r>
            <a:endParaRPr lang="ru-RU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52 -0.02152 C 0.34687 -0.02384 0.6434 -0.02615 0.75434 -0.02291 C 0.86545 -0.01967 0.79062 -0.01064 0.71614 -0.00139 " pathEditMode="relative" rAng="0" ptsTypes="a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" y="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C4646-DADC-4EA6-904A-D2AF25E4AF55}" type="datetime1">
              <a:rPr lang="ru-RU" smtClean="0"/>
              <a:pPr/>
              <a:t>24.06.2015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C4BF4-9EDE-4BD3-AF46-D99651ABE9C7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87625" y="116632"/>
            <a:ext cx="7123425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 smtClean="0">
                <a:ln/>
                <a:solidFill>
                  <a:srgbClr val="246E2D"/>
                </a:solidFill>
              </a:rPr>
              <a:t>Отзывы о работе лагеря</a:t>
            </a:r>
            <a:endParaRPr lang="ru-RU" sz="4400" b="1" dirty="0">
              <a:ln/>
              <a:solidFill>
                <a:srgbClr val="246E2D"/>
              </a:solidFill>
            </a:endParaRPr>
          </a:p>
        </p:txBody>
      </p:sp>
      <p:pic>
        <p:nvPicPr>
          <p:cNvPr id="6" name="Рисунок 5" descr="еырен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404664"/>
            <a:ext cx="2824163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5720" y="1000108"/>
            <a:ext cx="67866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 smtClean="0"/>
          </a:p>
          <a:p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555776" y="908720"/>
            <a:ext cx="45708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i="1" dirty="0" smtClean="0"/>
          </a:p>
          <a:p>
            <a:pPr indent="457200"/>
            <a:r>
              <a:rPr lang="ru-RU" i="1" dirty="0" smtClean="0"/>
              <a:t>. </a:t>
            </a:r>
          </a:p>
          <a:p>
            <a:endParaRPr lang="ru-RU" sz="800" dirty="0"/>
          </a:p>
        </p:txBody>
      </p:sp>
      <p:sp>
        <p:nvSpPr>
          <p:cNvPr id="15" name="TextBox 14"/>
          <p:cNvSpPr txBox="1"/>
          <p:nvPr/>
        </p:nvSpPr>
        <p:spPr>
          <a:xfrm>
            <a:off x="3707904" y="4293096"/>
            <a:ext cx="5061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Мы в лагере развивали логику. И еще мы развили</a:t>
            </a:r>
          </a:p>
          <a:p>
            <a:r>
              <a:rPr lang="ru-RU" sz="1600" i="1" dirty="0" smtClean="0"/>
              <a:t>спортивные навыки. В будущем хочу, чтобы был </a:t>
            </a:r>
          </a:p>
          <a:p>
            <a:r>
              <a:rPr lang="ru-RU" sz="1600" i="1" dirty="0" smtClean="0"/>
              <a:t>еще второй сезон.</a:t>
            </a:r>
            <a:endParaRPr lang="ru-RU" sz="1600" i="1" dirty="0"/>
          </a:p>
        </p:txBody>
      </p:sp>
      <p:sp>
        <p:nvSpPr>
          <p:cNvPr id="14" name="TextBox 13"/>
          <p:cNvSpPr txBox="1"/>
          <p:nvPr/>
        </p:nvSpPr>
        <p:spPr>
          <a:xfrm rot="21419908">
            <a:off x="1776609" y="1205000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Всем советую быть в лагере «</a:t>
            </a:r>
            <a:r>
              <a:rPr lang="ru-RU" i="1" dirty="0" err="1" smtClean="0"/>
              <a:t>МиФ</a:t>
            </a:r>
            <a:r>
              <a:rPr lang="ru-RU" i="1" dirty="0" smtClean="0"/>
              <a:t>». Узнаете математику еще лучше. </a:t>
            </a:r>
            <a:endParaRPr lang="ru-RU" i="1" dirty="0"/>
          </a:p>
        </p:txBody>
      </p:sp>
      <p:pic>
        <p:nvPicPr>
          <p:cNvPr id="12290" name="Picture 2" descr="C:\Users\Семен\Pictures\2015-06-24 Лагерь 2015\Лагерь 2015 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90010">
            <a:off x="5436096" y="1700808"/>
            <a:ext cx="2376264" cy="1782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 rot="625599">
            <a:off x="110822" y="2828610"/>
            <a:ext cx="55097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/>
              <a:t>Мне очень понравился этот лагерь. Я познакомилась </a:t>
            </a:r>
          </a:p>
          <a:p>
            <a:r>
              <a:rPr lang="ru-RU" sz="1600" i="1" dirty="0" smtClean="0"/>
              <a:t>с новыми ребятами, хорошо провела время.</a:t>
            </a:r>
            <a:endParaRPr lang="ru-RU" sz="1600" i="1" dirty="0"/>
          </a:p>
        </p:txBody>
      </p:sp>
      <p:pic>
        <p:nvPicPr>
          <p:cNvPr id="12291" name="Picture 3" descr="C:\Users\Семен\Pictures\2015-06-21 фото весна лето 2015\фото весна лето 2015 2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67235">
            <a:off x="467544" y="3851666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52 -0.02152 C 0.34687 -0.02384 0.6434 -0.02615 0.75434 -0.02291 C 0.86545 -0.01967 0.79062 -0.01064 0.71614 -0.00139 " pathEditMode="relative" rAng="0" ptsTypes="a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" y="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</a:t>
            </a:r>
            <a:r>
              <a:rPr lang="ru-RU" sz="3600" b="1" dirty="0" smtClean="0"/>
              <a:t>Отчет о работе летнего  математического лагеря «МиФ-201</a:t>
            </a:r>
            <a:r>
              <a:rPr lang="en-US" sz="3600" b="1" dirty="0" smtClean="0"/>
              <a:t>5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A23E6E-CBFA-4F94-9FE9-B9C110194578}" type="datetime1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75961-005A-431C-8A01-5873ACC21F05}" type="slidenum">
              <a:rPr lang="ru-RU"/>
              <a:pPr>
                <a:defRPr/>
              </a:pPr>
              <a:t>2</a:t>
            </a:fld>
            <a:endParaRPr lang="ru-RU"/>
          </a:p>
        </p:txBody>
      </p:sp>
      <p:pic>
        <p:nvPicPr>
          <p:cNvPr id="3078" name="Picture 6" descr="C:\Users\Светлана\Documents\КАРТИНКИ ДЛЯ ПРЕЗЕНТАЦИЙ\герои сказок\adf57feb4f3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1700213"/>
            <a:ext cx="3786214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 rot="21304446">
            <a:off x="4073180" y="1710241"/>
            <a:ext cx="48019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/>
              <a:t>Название</a:t>
            </a:r>
            <a:r>
              <a:rPr lang="ru-RU" sz="2400" dirty="0" smtClean="0"/>
              <a:t>: МиФ-201</a:t>
            </a:r>
            <a:r>
              <a:rPr lang="en-US" sz="2400" dirty="0" smtClean="0"/>
              <a:t>5</a:t>
            </a:r>
            <a:r>
              <a:rPr lang="ru-RU" sz="2400" dirty="0" smtClean="0"/>
              <a:t> (Математика и Фантазия)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 rot="332975">
            <a:off x="3718250" y="3386997"/>
            <a:ext cx="51105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/>
              <a:t>Форма</a:t>
            </a:r>
            <a:r>
              <a:rPr lang="ru-RU" sz="2400" dirty="0" smtClean="0"/>
              <a:t>: дневная (с 10 ч до 17 ч).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 rot="21194021">
            <a:off x="2773642" y="4516451"/>
            <a:ext cx="631438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/>
              <a:t>Место проведения</a:t>
            </a:r>
            <a:r>
              <a:rPr lang="ru-RU" sz="2000" dirty="0" smtClean="0"/>
              <a:t>: учебный корпус лицея, пер. Б. Игнатьева, 7а</a:t>
            </a:r>
          </a:p>
          <a:p>
            <a:pPr lvl="0"/>
            <a:r>
              <a:rPr lang="ru-RU" sz="2000" b="1" dirty="0" smtClean="0"/>
              <a:t>Сроки проведения</a:t>
            </a:r>
            <a:r>
              <a:rPr lang="ru-RU" sz="2000" dirty="0" smtClean="0"/>
              <a:t>: с </a:t>
            </a:r>
            <a:r>
              <a:rPr lang="en-US" sz="2000" dirty="0" smtClean="0"/>
              <a:t>5</a:t>
            </a:r>
            <a:r>
              <a:rPr lang="ru-RU" sz="2000" dirty="0" smtClean="0"/>
              <a:t> июня по </a:t>
            </a:r>
            <a:r>
              <a:rPr lang="en-US" sz="2000" dirty="0" smtClean="0"/>
              <a:t>25</a:t>
            </a:r>
            <a:r>
              <a:rPr lang="ru-RU" sz="2000" dirty="0" smtClean="0"/>
              <a:t> июня (21 день). </a:t>
            </a:r>
          </a:p>
          <a:p>
            <a:r>
              <a:rPr lang="ru-RU" sz="2000" b="1" dirty="0" smtClean="0"/>
              <a:t>Количество учащихся</a:t>
            </a:r>
            <a:r>
              <a:rPr lang="ru-RU" sz="2000" dirty="0" smtClean="0"/>
              <a:t>: 2</a:t>
            </a:r>
            <a:r>
              <a:rPr lang="en-US" sz="2000" dirty="0" smtClean="0"/>
              <a:t>1</a:t>
            </a:r>
            <a:r>
              <a:rPr lang="ru-RU" sz="2000" dirty="0" smtClean="0"/>
              <a:t> (5-6 класс и 8 класс).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C4646-DADC-4EA6-904A-D2AF25E4AF55}" type="datetime1">
              <a:rPr lang="ru-RU" smtClean="0"/>
              <a:pPr/>
              <a:t>24.06.2015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C4BF4-9EDE-4BD3-AF46-D99651ABE9C7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87625" y="116632"/>
            <a:ext cx="7123425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 smtClean="0">
                <a:ln/>
                <a:solidFill>
                  <a:srgbClr val="246E2D"/>
                </a:solidFill>
              </a:rPr>
              <a:t>Отзывы о работе лагеря</a:t>
            </a:r>
            <a:endParaRPr lang="ru-RU" sz="4400" b="1" dirty="0">
              <a:ln/>
              <a:solidFill>
                <a:srgbClr val="246E2D"/>
              </a:solidFill>
            </a:endParaRPr>
          </a:p>
        </p:txBody>
      </p:sp>
      <p:pic>
        <p:nvPicPr>
          <p:cNvPr id="6" name="Рисунок 5" descr="еырен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552" y="404664"/>
            <a:ext cx="2824163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5720" y="1000108"/>
            <a:ext cx="67866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 smtClean="0"/>
          </a:p>
          <a:p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555776" y="908720"/>
            <a:ext cx="45708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i="1" dirty="0" smtClean="0"/>
          </a:p>
          <a:p>
            <a:pPr indent="457200"/>
            <a:r>
              <a:rPr lang="ru-RU" i="1" dirty="0" smtClean="0"/>
              <a:t>. </a:t>
            </a:r>
          </a:p>
          <a:p>
            <a:endParaRPr lang="ru-RU" sz="800" dirty="0"/>
          </a:p>
        </p:txBody>
      </p:sp>
      <p:sp>
        <p:nvSpPr>
          <p:cNvPr id="15" name="TextBox 14"/>
          <p:cNvSpPr txBox="1"/>
          <p:nvPr/>
        </p:nvSpPr>
        <p:spPr>
          <a:xfrm rot="329493">
            <a:off x="2699792" y="1268760"/>
            <a:ext cx="50617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Благодарю персонал лагеря, который работал ради нас во время каникул, отпуска, нашего начальника Татьяну Яковлевну, воспитателя </a:t>
            </a:r>
            <a:r>
              <a:rPr lang="ru-RU" sz="1600" i="1" dirty="0" err="1" smtClean="0"/>
              <a:t>Айту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Гаврильевну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клоншеров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Карину</a:t>
            </a:r>
            <a:r>
              <a:rPr lang="ru-RU" sz="1600" i="1" dirty="0" smtClean="0"/>
              <a:t> и </a:t>
            </a:r>
            <a:r>
              <a:rPr lang="ru-RU" sz="1600" i="1" dirty="0" err="1" smtClean="0"/>
              <a:t>Сардаану</a:t>
            </a:r>
            <a:r>
              <a:rPr lang="ru-RU" sz="1600" i="1" dirty="0" smtClean="0"/>
              <a:t>.</a:t>
            </a:r>
            <a:endParaRPr lang="ru-RU" sz="1600" i="1" dirty="0"/>
          </a:p>
        </p:txBody>
      </p:sp>
      <p:pic>
        <p:nvPicPr>
          <p:cNvPr id="13314" name="Picture 2" descr="C:\Users\Семен\Pictures\2015-06-21 фото весна лето 2015\фото весна лето 2015 2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28321">
            <a:off x="685488" y="2562121"/>
            <a:ext cx="2660750" cy="1995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3707904" y="3140968"/>
            <a:ext cx="5201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/>
              <a:t>Приходите, еда хорошая, игры есть, задачи такие</a:t>
            </a:r>
          </a:p>
          <a:p>
            <a:r>
              <a:rPr lang="ru-RU" sz="1600" i="1" dirty="0" smtClean="0"/>
              <a:t>трудные, что мозги прокипятишь и т. д.</a:t>
            </a:r>
            <a:endParaRPr lang="ru-RU" sz="1600" i="1" dirty="0"/>
          </a:p>
        </p:txBody>
      </p:sp>
      <p:sp>
        <p:nvSpPr>
          <p:cNvPr id="18" name="TextBox 17"/>
          <p:cNvSpPr txBox="1"/>
          <p:nvPr/>
        </p:nvSpPr>
        <p:spPr>
          <a:xfrm rot="517025">
            <a:off x="1547192" y="4994128"/>
            <a:ext cx="45772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/>
              <a:t>Особенно понравилась поездка в </a:t>
            </a:r>
            <a:r>
              <a:rPr lang="ru-RU" sz="1600" i="1" dirty="0" err="1" smtClean="0"/>
              <a:t>Кемпендяй</a:t>
            </a:r>
            <a:r>
              <a:rPr lang="ru-RU" sz="1600" i="1" dirty="0" smtClean="0"/>
              <a:t>.</a:t>
            </a:r>
            <a:endParaRPr lang="ru-RU" sz="16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1403648" y="5949280"/>
            <a:ext cx="52164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/>
              <a:t>Люблю тебя «</a:t>
            </a:r>
            <a:r>
              <a:rPr lang="ru-RU" sz="1600" i="1" dirty="0" err="1" smtClean="0"/>
              <a:t>МиФ</a:t>
            </a:r>
            <a:r>
              <a:rPr lang="ru-RU" sz="1600" i="1" dirty="0" smtClean="0"/>
              <a:t>»!!! Желаю дальнейших успехов. </a:t>
            </a:r>
            <a:endParaRPr lang="ru-RU" sz="1600" i="1" dirty="0"/>
          </a:p>
        </p:txBody>
      </p:sp>
      <p:pic>
        <p:nvPicPr>
          <p:cNvPr id="13315" name="Picture 3" descr="C:\Users\Семен\Pictures\2015-06-21 фото весна лето 2015\фото весна лето 2015 2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3915054"/>
            <a:ext cx="2662064" cy="1996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52 -0.02152 C 0.34687 -0.02384 0.6434 -0.02615 0.75434 -0.02291 C 0.86545 -0.01967 0.79062 -0.01064 0.71614 -0.00139 " pathEditMode="relative" rAng="0" ptsTypes="a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" y="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C4646-DADC-4EA6-904A-D2AF25E4AF55}" type="datetime1">
              <a:rPr lang="ru-RU" smtClean="0"/>
              <a:pPr/>
              <a:t>24.06.2015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C4BF4-9EDE-4BD3-AF46-D99651ABE9C7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87625" y="116632"/>
            <a:ext cx="7123425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 smtClean="0">
                <a:ln/>
                <a:solidFill>
                  <a:srgbClr val="246E2D"/>
                </a:solidFill>
              </a:rPr>
              <a:t>Отзывы о работе лагеря</a:t>
            </a:r>
            <a:endParaRPr lang="ru-RU" sz="4400" b="1" dirty="0">
              <a:ln/>
              <a:solidFill>
                <a:srgbClr val="246E2D"/>
              </a:solidFill>
            </a:endParaRPr>
          </a:p>
        </p:txBody>
      </p:sp>
      <p:pic>
        <p:nvPicPr>
          <p:cNvPr id="6" name="Рисунок 5" descr="еырен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2304256" cy="1703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5720" y="1000108"/>
            <a:ext cx="67866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 smtClean="0"/>
          </a:p>
          <a:p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555776" y="908720"/>
            <a:ext cx="45708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i="1" dirty="0" smtClean="0"/>
          </a:p>
          <a:p>
            <a:pPr indent="457200"/>
            <a:r>
              <a:rPr lang="ru-RU" i="1" dirty="0" smtClean="0"/>
              <a:t>. </a:t>
            </a:r>
          </a:p>
          <a:p>
            <a:endParaRPr lang="ru-RU" sz="800" dirty="0"/>
          </a:p>
        </p:txBody>
      </p:sp>
      <p:sp>
        <p:nvSpPr>
          <p:cNvPr id="19" name="TextBox 18"/>
          <p:cNvSpPr txBox="1"/>
          <p:nvPr/>
        </p:nvSpPr>
        <p:spPr>
          <a:xfrm rot="225752">
            <a:off x="1115616" y="5085184"/>
            <a:ext cx="78547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/>
              <a:t>Моему сыну Юре очень понравился лагерь «</a:t>
            </a:r>
            <a:r>
              <a:rPr lang="ru-RU" sz="1600" i="1" dirty="0" err="1" smtClean="0"/>
              <a:t>МиФ</a:t>
            </a:r>
            <a:r>
              <a:rPr lang="ru-RU" sz="1600" i="1" dirty="0" smtClean="0"/>
              <a:t>». По его рассказам я многое </a:t>
            </a:r>
          </a:p>
          <a:p>
            <a:r>
              <a:rPr lang="ru-RU" sz="1600" i="1" dirty="0" smtClean="0"/>
              <a:t>Узнала про этот лагерь. Сыну очень нравится предмет математика и он с</a:t>
            </a:r>
          </a:p>
          <a:p>
            <a:r>
              <a:rPr lang="ru-RU" sz="1600" i="1" dirty="0" smtClean="0"/>
              <a:t> удовольствием занимался в лагере. Еще в лагере много играли, проводили </a:t>
            </a:r>
          </a:p>
          <a:p>
            <a:r>
              <a:rPr lang="ru-RU" sz="1600" i="1" dirty="0" smtClean="0"/>
              <a:t>Время очень интересно. Питание было хорошее, разнообразное и вкусное.</a:t>
            </a:r>
          </a:p>
          <a:p>
            <a:r>
              <a:rPr lang="ru-RU" sz="1600" i="1" dirty="0" smtClean="0"/>
              <a:t>Мы очень довольны. Спасибо!</a:t>
            </a:r>
            <a:endParaRPr lang="ru-RU" sz="1600" i="1" dirty="0"/>
          </a:p>
        </p:txBody>
      </p:sp>
      <p:sp>
        <p:nvSpPr>
          <p:cNvPr id="14" name="TextBox 13"/>
          <p:cNvSpPr txBox="1"/>
          <p:nvPr/>
        </p:nvSpPr>
        <p:spPr>
          <a:xfrm rot="21226477">
            <a:off x="137863" y="1709334"/>
            <a:ext cx="95123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Я, бабушка ученицы 5 а класса Николаевой Дианы, </a:t>
            </a:r>
            <a:r>
              <a:rPr lang="ru-RU" sz="1600" i="1" dirty="0" err="1" smtClean="0"/>
              <a:t>Уарова</a:t>
            </a:r>
            <a:r>
              <a:rPr lang="ru-RU" sz="1600" i="1" dirty="0" smtClean="0"/>
              <a:t> Анастасия Терентьевна.</a:t>
            </a:r>
          </a:p>
          <a:p>
            <a:r>
              <a:rPr lang="ru-RU" sz="1600" i="1" dirty="0" smtClean="0"/>
              <a:t>Очень довольна работой математического лагеря «</a:t>
            </a:r>
            <a:r>
              <a:rPr lang="ru-RU" sz="1600" i="1" dirty="0" err="1" smtClean="0"/>
              <a:t>МиФ</a:t>
            </a:r>
            <a:r>
              <a:rPr lang="ru-RU" sz="1600" i="1" dirty="0" smtClean="0"/>
              <a:t>». Дети в лагере учатся </a:t>
            </a:r>
          </a:p>
          <a:p>
            <a:r>
              <a:rPr lang="ru-RU" sz="1600" i="1" dirty="0" smtClean="0"/>
              <a:t>коллективному отношению (одна голова хорошо, две еще лучше), слушать мнение </a:t>
            </a:r>
          </a:p>
          <a:p>
            <a:r>
              <a:rPr lang="ru-RU" sz="1600" i="1" dirty="0" smtClean="0"/>
              <a:t>других. Хочу, чтобы внучка занималась в этом лагере каждый год. </a:t>
            </a:r>
            <a:endParaRPr lang="ru-RU" sz="16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323528" y="3573016"/>
            <a:ext cx="81546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/>
              <a:t>Моей дочери, Семеновой Кате, очень понравился этот лагерь. В прошлом </a:t>
            </a:r>
          </a:p>
          <a:p>
            <a:r>
              <a:rPr lang="ru-RU" sz="1600" i="1" dirty="0" smtClean="0"/>
              <a:t>Году она тоже занималась в лагере «</a:t>
            </a:r>
            <a:r>
              <a:rPr lang="ru-RU" sz="1600" i="1" dirty="0" err="1" smtClean="0"/>
              <a:t>МиФ</a:t>
            </a:r>
            <a:r>
              <a:rPr lang="ru-RU" sz="1600" i="1" dirty="0" smtClean="0"/>
              <a:t>». Узнала много нового и интересного.</a:t>
            </a:r>
          </a:p>
          <a:p>
            <a:r>
              <a:rPr lang="ru-RU" sz="1600" i="1" dirty="0" smtClean="0"/>
              <a:t>Подружилась со всеми ребятами. Особенно она радовалась поездке в </a:t>
            </a:r>
            <a:r>
              <a:rPr lang="ru-RU" sz="1600" i="1" dirty="0" err="1" smtClean="0"/>
              <a:t>Кемпендяй</a:t>
            </a:r>
            <a:r>
              <a:rPr lang="ru-RU" sz="1600" i="1" dirty="0" smtClean="0"/>
              <a:t>.</a:t>
            </a:r>
          </a:p>
          <a:p>
            <a:r>
              <a:rPr lang="ru-RU" sz="1600" i="1" dirty="0" smtClean="0"/>
              <a:t>Спасибо учителям, вожатым и поварам этого лагеря. </a:t>
            </a:r>
            <a:endParaRPr lang="ru-RU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52 -0.02152 C 0.34687 -0.02384 0.6434 -0.02615 0.75434 -0.02291 C 0.86545 -0.01967 0.79062 -0.01064 0.71614 -0.00139 " pathEditMode="relative" rAng="0" ptsTypes="a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" y="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Куб 9"/>
          <p:cNvSpPr/>
          <p:nvPr/>
        </p:nvSpPr>
        <p:spPr>
          <a:xfrm rot="197207">
            <a:off x="3807319" y="1761937"/>
            <a:ext cx="814982" cy="760713"/>
          </a:xfrm>
          <a:prstGeom prst="cube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Куб 13"/>
          <p:cNvSpPr/>
          <p:nvPr/>
        </p:nvSpPr>
        <p:spPr>
          <a:xfrm rot="21177302">
            <a:off x="5332345" y="327013"/>
            <a:ext cx="2175528" cy="2230750"/>
          </a:xfrm>
          <a:prstGeom prst="cube">
            <a:avLst/>
          </a:prstGeom>
          <a:solidFill>
            <a:srgbClr val="00569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Куб 15"/>
          <p:cNvSpPr/>
          <p:nvPr/>
        </p:nvSpPr>
        <p:spPr>
          <a:xfrm rot="768778">
            <a:off x="1102916" y="222597"/>
            <a:ext cx="2260323" cy="2251923"/>
          </a:xfrm>
          <a:prstGeom prst="cube">
            <a:avLst/>
          </a:prstGeom>
          <a:solidFill>
            <a:srgbClr val="246E2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42875" y="6634163"/>
            <a:ext cx="1195388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http://aida.ucoz.ru</a:t>
            </a:r>
            <a:endParaRPr lang="ru-RU" sz="1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19232" y="2967335"/>
            <a:ext cx="8305543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 интересно,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полезно, весело, 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отлично, </a:t>
            </a:r>
            <a:r>
              <a:rPr lang="ru-RU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вкусно,хорошо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Здесь друзья,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математика,спорт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творчество.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Здесь учат, ведут, дружат,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кормят, прощают.</a:t>
            </a:r>
          </a:p>
          <a:p>
            <a:pPr algn="ctr"/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уб 3"/>
          <p:cNvSpPr/>
          <p:nvPr/>
        </p:nvSpPr>
        <p:spPr>
          <a:xfrm rot="655611">
            <a:off x="288691" y="4204547"/>
            <a:ext cx="779878" cy="859663"/>
          </a:xfrm>
          <a:prstGeom prst="cube">
            <a:avLst/>
          </a:prstGeom>
          <a:solidFill>
            <a:srgbClr val="F35F0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Куб 5"/>
          <p:cNvSpPr/>
          <p:nvPr/>
        </p:nvSpPr>
        <p:spPr>
          <a:xfrm rot="341114">
            <a:off x="3541393" y="4111747"/>
            <a:ext cx="846768" cy="869056"/>
          </a:xfrm>
          <a:prstGeom prst="cub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Куб 7"/>
          <p:cNvSpPr/>
          <p:nvPr/>
        </p:nvSpPr>
        <p:spPr>
          <a:xfrm rot="21057848">
            <a:off x="1856751" y="4199876"/>
            <a:ext cx="784044" cy="817489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Куб 9"/>
          <p:cNvSpPr/>
          <p:nvPr/>
        </p:nvSpPr>
        <p:spPr>
          <a:xfrm rot="197207">
            <a:off x="3807319" y="1761937"/>
            <a:ext cx="814982" cy="760713"/>
          </a:xfrm>
          <a:prstGeom prst="cube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Куб 11"/>
          <p:cNvSpPr/>
          <p:nvPr/>
        </p:nvSpPr>
        <p:spPr>
          <a:xfrm rot="235563">
            <a:off x="956573" y="4600898"/>
            <a:ext cx="872872" cy="845220"/>
          </a:xfrm>
          <a:prstGeom prst="cub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Куб 13"/>
          <p:cNvSpPr/>
          <p:nvPr/>
        </p:nvSpPr>
        <p:spPr>
          <a:xfrm rot="21177302">
            <a:off x="4933849" y="357700"/>
            <a:ext cx="2496111" cy="2559471"/>
          </a:xfrm>
          <a:prstGeom prst="cube">
            <a:avLst/>
          </a:prstGeom>
          <a:solidFill>
            <a:srgbClr val="00569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Куб 14"/>
          <p:cNvSpPr/>
          <p:nvPr/>
        </p:nvSpPr>
        <p:spPr>
          <a:xfrm rot="21203102">
            <a:off x="5334601" y="4113782"/>
            <a:ext cx="777400" cy="882129"/>
          </a:xfrm>
          <a:prstGeom prst="cube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Куб 15"/>
          <p:cNvSpPr/>
          <p:nvPr/>
        </p:nvSpPr>
        <p:spPr>
          <a:xfrm rot="768778">
            <a:off x="1049746" y="265195"/>
            <a:ext cx="2692869" cy="2682862"/>
          </a:xfrm>
          <a:prstGeom prst="cube">
            <a:avLst/>
          </a:prstGeom>
          <a:solidFill>
            <a:srgbClr val="246E2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endParaRPr lang="ru-RU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Куб 17"/>
          <p:cNvSpPr/>
          <p:nvPr/>
        </p:nvSpPr>
        <p:spPr>
          <a:xfrm rot="771623">
            <a:off x="7860064" y="4514631"/>
            <a:ext cx="853394" cy="755309"/>
          </a:xfrm>
          <a:prstGeom prst="cube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Куб 18"/>
          <p:cNvSpPr/>
          <p:nvPr/>
        </p:nvSpPr>
        <p:spPr>
          <a:xfrm>
            <a:off x="1357290" y="5500702"/>
            <a:ext cx="6572296" cy="1000132"/>
          </a:xfrm>
          <a:prstGeom prst="cube">
            <a:avLst/>
          </a:prstGeom>
          <a:solidFill>
            <a:srgbClr val="F35F0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   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EucrosiaUPC" pitchFamily="18" charset="-34"/>
              </a:rPr>
              <a:t>ФАНТАЗИЯ</a:t>
            </a:r>
            <a:endParaRPr lang="ru-RU" sz="6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EucrosiaUPC" pitchFamily="18" charset="-34"/>
            </a:endParaRPr>
          </a:p>
        </p:txBody>
      </p:sp>
      <p:sp>
        <p:nvSpPr>
          <p:cNvPr id="7" name="Куб 6"/>
          <p:cNvSpPr/>
          <p:nvPr/>
        </p:nvSpPr>
        <p:spPr>
          <a:xfrm rot="538400">
            <a:off x="2697607" y="4482867"/>
            <a:ext cx="748390" cy="756692"/>
          </a:xfrm>
          <a:prstGeom prst="cube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42875" y="6634163"/>
            <a:ext cx="1195388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http://aida.ucoz.ru</a:t>
            </a:r>
            <a:endParaRPr lang="ru-RU" sz="1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Куб 19"/>
          <p:cNvSpPr/>
          <p:nvPr/>
        </p:nvSpPr>
        <p:spPr>
          <a:xfrm rot="655611">
            <a:off x="7068529" y="4139983"/>
            <a:ext cx="793422" cy="789521"/>
          </a:xfrm>
          <a:prstGeom prst="cube">
            <a:avLst/>
          </a:prstGeom>
          <a:solidFill>
            <a:srgbClr val="F35F0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Куб 16"/>
          <p:cNvSpPr/>
          <p:nvPr/>
        </p:nvSpPr>
        <p:spPr>
          <a:xfrm rot="655611">
            <a:off x="4432093" y="4423817"/>
            <a:ext cx="779880" cy="859664"/>
          </a:xfrm>
          <a:prstGeom prst="cube">
            <a:avLst/>
          </a:prstGeom>
          <a:solidFill>
            <a:srgbClr val="F35F0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Куб 21"/>
          <p:cNvSpPr/>
          <p:nvPr/>
        </p:nvSpPr>
        <p:spPr>
          <a:xfrm rot="235563">
            <a:off x="6240371" y="4453406"/>
            <a:ext cx="735222" cy="764167"/>
          </a:xfrm>
          <a:prstGeom prst="cub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о МиФ 2015\фото весна лето 2015 2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524328" cy="5157192"/>
          </a:xfrm>
          <a:prstGeom prst="rect">
            <a:avLst/>
          </a:prstGeom>
          <a:noFill/>
        </p:spPr>
      </p:pic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</a:t>
            </a:r>
            <a:r>
              <a:rPr lang="ru-RU" sz="3600" b="1" dirty="0" smtClean="0"/>
              <a:t>Отчет о работе летнего  математического лагеря «МиФ-201</a:t>
            </a:r>
            <a:r>
              <a:rPr lang="en-US" sz="3600" b="1" dirty="0" smtClean="0"/>
              <a:t>5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A23E6E-CBFA-4F94-9FE9-B9C110194578}" type="datetime1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75961-005A-431C-8A01-5873ACC21F05}" type="slidenum">
              <a:rPr lang="ru-RU"/>
              <a:pPr>
                <a:defRPr/>
              </a:pPr>
              <a:t>3</a:t>
            </a:fld>
            <a:endParaRPr lang="ru-RU"/>
          </a:p>
        </p:txBody>
      </p:sp>
      <p:pic>
        <p:nvPicPr>
          <p:cNvPr id="12" name="Picture 6" descr="C:\Users\Светлана\Documents\КАРТИНКИ ДЛЯ ПРЕЗЕНТАЦИЙ\герои сказок\adf57feb4f3d.png"/>
          <p:cNvPicPr>
            <a:picLocks noChangeAspect="1" noChangeArrowheads="1"/>
          </p:cNvPicPr>
          <p:nvPr/>
        </p:nvPicPr>
        <p:blipFill>
          <a:blip r:embed="rId3" cstate="print"/>
          <a:srcRect r="13970"/>
          <a:stretch>
            <a:fillRect/>
          </a:stretch>
        </p:blipFill>
        <p:spPr bwMode="auto">
          <a:xfrm>
            <a:off x="0" y="5229200"/>
            <a:ext cx="1080120" cy="1385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Светлана\Documents\КАРТИНКИ ДЛЯ ПРЕЗЕНТАЦИЙ\герои сказок\1191269251_c413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00" y="5157192"/>
            <a:ext cx="971600" cy="139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A23E6E-CBFA-4F94-9FE9-B9C110194578}" type="datetime1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65DDC3-F761-4C84-BC3F-FA7BB7B519BC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21322057">
            <a:off x="251204" y="1270694"/>
            <a:ext cx="70709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29123A"/>
                </a:solidFill>
              </a:rPr>
              <a:t>Начальник, преподаватель</a:t>
            </a:r>
            <a:r>
              <a:rPr lang="ru-RU" dirty="0" smtClean="0">
                <a:solidFill>
                  <a:srgbClr val="29123A"/>
                </a:solidFill>
              </a:rPr>
              <a:t>: Маркова Татьяна Яковлевна, учитель математики   высшей категории СПТЛ-И, отличник образования Республики Саха (Якутия).</a:t>
            </a:r>
          </a:p>
          <a:p>
            <a:endParaRPr lang="ru-RU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99792" y="5301208"/>
            <a:ext cx="5544616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9123A"/>
                </a:solidFill>
              </a:rPr>
              <a:t>Повар:</a:t>
            </a:r>
            <a:r>
              <a:rPr lang="ru-RU" dirty="0" smtClean="0">
                <a:solidFill>
                  <a:srgbClr val="29123A"/>
                </a:solidFill>
              </a:rPr>
              <a:t> Оконешникова Вероника Михайловна.</a:t>
            </a:r>
          </a:p>
          <a:p>
            <a:endParaRPr lang="ru-RU" dirty="0" smtClean="0">
              <a:solidFill>
                <a:srgbClr val="29123A"/>
              </a:solidFill>
            </a:endParaRPr>
          </a:p>
          <a:p>
            <a:r>
              <a:rPr lang="ru-RU" b="1" dirty="0" smtClean="0">
                <a:solidFill>
                  <a:srgbClr val="29123A"/>
                </a:solidFill>
              </a:rPr>
              <a:t>Фельдшер:</a:t>
            </a:r>
            <a:r>
              <a:rPr lang="ru-RU" dirty="0" smtClean="0">
                <a:solidFill>
                  <a:srgbClr val="29123A"/>
                </a:solidFill>
              </a:rPr>
              <a:t> Степанова Тамара Николаевна</a:t>
            </a:r>
          </a:p>
          <a:p>
            <a:pPr algn="ctr">
              <a:defRPr/>
            </a:pP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14507" y="404664"/>
            <a:ext cx="76910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лагере «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МиФ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работали: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O:\Маркова Т.Я.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97416">
            <a:off x="7380312" y="1196752"/>
            <a:ext cx="1159392" cy="1689232"/>
          </a:xfrm>
          <a:prstGeom prst="rect">
            <a:avLst/>
          </a:prstGeom>
          <a:noFill/>
        </p:spPr>
      </p:pic>
      <p:pic>
        <p:nvPicPr>
          <p:cNvPr id="2051" name="Picture 3" descr="C:\Users\Семен\Pictures\2015-06-24 Лагерь 2015\Лагерь 2015 0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99401">
            <a:off x="407244" y="2742313"/>
            <a:ext cx="1128308" cy="170446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 rot="329339">
            <a:off x="1763688" y="3140968"/>
            <a:ext cx="6922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Воспитатель:</a:t>
            </a:r>
            <a:r>
              <a:rPr lang="ru-RU" dirty="0" smtClean="0"/>
              <a:t> Гуринова </a:t>
            </a:r>
            <a:r>
              <a:rPr lang="ru-RU" dirty="0" err="1" smtClean="0"/>
              <a:t>Айта</a:t>
            </a:r>
            <a:r>
              <a:rPr lang="ru-RU" dirty="0" smtClean="0"/>
              <a:t> </a:t>
            </a:r>
            <a:r>
              <a:rPr lang="ru-RU" dirty="0" err="1" smtClean="0"/>
              <a:t>Гаврильевна</a:t>
            </a:r>
            <a:r>
              <a:rPr lang="ru-RU" dirty="0" smtClean="0"/>
              <a:t>, студентка 2 курса </a:t>
            </a:r>
          </a:p>
          <a:p>
            <a:r>
              <a:rPr lang="ru-RU" dirty="0" smtClean="0"/>
              <a:t>ИМИ СВФУ, выпускница СПТЛ-И.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A23E6E-CBFA-4F94-9FE9-B9C110194578}" type="datetime1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65DDC3-F761-4C84-BC3F-FA7BB7B519BC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1500174"/>
            <a:ext cx="3853092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err="1" smtClean="0"/>
              <a:t>Клоншеры</a:t>
            </a:r>
            <a:r>
              <a:rPr lang="ru-RU" b="1" dirty="0" smtClean="0"/>
              <a:t>:</a:t>
            </a:r>
            <a:r>
              <a:rPr lang="ru-RU" dirty="0" smtClean="0"/>
              <a:t> </a:t>
            </a:r>
          </a:p>
          <a:p>
            <a:r>
              <a:rPr lang="ru-RU" dirty="0" smtClean="0"/>
              <a:t>1.Саввинова </a:t>
            </a:r>
            <a:r>
              <a:rPr lang="ru-RU" dirty="0" err="1" smtClean="0"/>
              <a:t>Карина</a:t>
            </a:r>
            <a:r>
              <a:rPr lang="ru-RU" dirty="0" smtClean="0"/>
              <a:t> (8 класс)</a:t>
            </a:r>
          </a:p>
          <a:p>
            <a:r>
              <a:rPr lang="ru-RU" dirty="0" smtClean="0"/>
              <a:t>2. Прокопьева </a:t>
            </a:r>
            <a:r>
              <a:rPr lang="ru-RU" dirty="0" err="1" smtClean="0"/>
              <a:t>Сардаана</a:t>
            </a:r>
            <a:r>
              <a:rPr lang="ru-RU" dirty="0" smtClean="0"/>
              <a:t> (8 класс)</a:t>
            </a:r>
          </a:p>
          <a:p>
            <a:r>
              <a:rPr lang="ru-RU" dirty="0" smtClean="0"/>
              <a:t>3. </a:t>
            </a:r>
            <a:r>
              <a:rPr lang="ru-RU" dirty="0" err="1" smtClean="0"/>
              <a:t>Мекумянов</a:t>
            </a:r>
            <a:r>
              <a:rPr lang="ru-RU" dirty="0" smtClean="0"/>
              <a:t> Семен (9 класс)</a:t>
            </a:r>
          </a:p>
          <a:p>
            <a:endParaRPr lang="ru-RU" dirty="0" smtClean="0"/>
          </a:p>
          <a:p>
            <a:r>
              <a:rPr lang="ru-RU" sz="1600" dirty="0" err="1" smtClean="0"/>
              <a:t>Клоншеры</a:t>
            </a:r>
            <a:r>
              <a:rPr lang="ru-RU" sz="1600" dirty="0" smtClean="0"/>
              <a:t> проводили мероприятия, игры, викторины, проверяли олимпиады, работали в жюри конкурсов, играли вместе с ребятами  и были для них самыми лучшими старшими друзьями.</a:t>
            </a:r>
          </a:p>
          <a:p>
            <a:endParaRPr lang="ru-RU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6386" name="Picture 2" descr="C:\Users\Светлана\Documents\КАРТИНКИ ДЛЯ ПРЕЗЕНТАЦИЙ\герои сказок\1191269251_c413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22305" y="5143512"/>
            <a:ext cx="1021695" cy="1464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814507" y="404664"/>
            <a:ext cx="76910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лагере «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МиФ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работали: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C:\Users\Семен\Pictures\2015-06-24 Лагерь 2015\Лагерь 2015 0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80804">
            <a:off x="4067944" y="1268760"/>
            <a:ext cx="2232248" cy="1674186"/>
          </a:xfrm>
          <a:prstGeom prst="rect">
            <a:avLst/>
          </a:prstGeom>
          <a:noFill/>
        </p:spPr>
      </p:pic>
      <p:pic>
        <p:nvPicPr>
          <p:cNvPr id="3076" name="Picture 4" descr="C:\Users\Семен\Pictures\2015-06-21 фото весна лето 2015\фото весна лето 2015 2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644296" flipV="1">
            <a:off x="3746201" y="3972181"/>
            <a:ext cx="2520983" cy="1890738"/>
          </a:xfrm>
          <a:prstGeom prst="rect">
            <a:avLst/>
          </a:prstGeom>
          <a:noFill/>
        </p:spPr>
      </p:pic>
      <p:pic>
        <p:nvPicPr>
          <p:cNvPr id="3077" name="Picture 5" descr="C:\Users\Семен\Pictures\2015-06-21 фото весна лето 2015\фото весна лето 2015 2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1520843" flipV="1">
            <a:off x="6511453" y="2187767"/>
            <a:ext cx="2075144" cy="1556358"/>
          </a:xfrm>
          <a:prstGeom prst="rect">
            <a:avLst/>
          </a:prstGeom>
          <a:noFill/>
        </p:spPr>
      </p:pic>
      <p:pic>
        <p:nvPicPr>
          <p:cNvPr id="3078" name="Picture 6" descr="C:\Users\Семен\Pictures\2015-06-21 фото весна лето 2015\фото весна лето 2015 26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73909">
            <a:off x="6516216" y="4149080"/>
            <a:ext cx="1368152" cy="1824202"/>
          </a:xfrm>
          <a:prstGeom prst="rect">
            <a:avLst/>
          </a:prstGeom>
          <a:noFill/>
        </p:spPr>
      </p:pic>
      <p:pic>
        <p:nvPicPr>
          <p:cNvPr id="3079" name="Picture 7" descr="C:\Users\Семен\Pictures\2015-06-24 Лагерь 2015\Лагерь 2015 02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8548">
            <a:off x="4825971" y="2791058"/>
            <a:ext cx="1753581" cy="1315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Семен\Pictures\2015-06-21 фото весна лето 2015\фото весна лето 2015 204.JPG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-12508" y="-189401"/>
            <a:ext cx="9145015" cy="6858761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A23E6E-CBFA-4F94-9FE9-B9C110194578}" type="datetime1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65DDC3-F761-4C84-BC3F-FA7BB7B519BC}" type="slidenum">
              <a:rPr lang="ru-RU"/>
              <a:pPr>
                <a:defRPr/>
              </a:pPr>
              <a:t>6</a:t>
            </a:fld>
            <a:endParaRPr lang="ru-RU"/>
          </a:p>
        </p:txBody>
      </p:sp>
      <p:pic>
        <p:nvPicPr>
          <p:cNvPr id="16386" name="Picture 2" descr="C:\Users\Светлана\Documents\КАРТИНКИ ДЛЯ ПРЕЗЕНТАЦИЙ\герои сказок\1191269251_c413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22305" y="5143512"/>
            <a:ext cx="1021695" cy="1464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814507" y="404664"/>
            <a:ext cx="769108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 «Я и команда»</a:t>
            </a:r>
          </a:p>
          <a:p>
            <a:pPr algn="just"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Цель: Формирование навыков коммуникации и сотрудничества на основе активного обучения и командной работы в рамках работы летнего лагеря «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МиФ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7988" y="2967335"/>
            <a:ext cx="6628033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НАШ ДЕВИЗ:</a:t>
            </a:r>
          </a:p>
          <a:p>
            <a:pPr algn="ctr"/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Ни шагу назад,</a:t>
            </a:r>
          </a:p>
          <a:p>
            <a:pPr algn="ctr"/>
            <a:r>
              <a:rPr lang="ru-RU" sz="2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нисколько на месте, </a:t>
            </a:r>
          </a:p>
          <a:p>
            <a:pPr algn="ctr"/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только вперед и только все вместе!</a:t>
            </a:r>
            <a:endParaRPr lang="ru-RU" sz="2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A23E6E-CBFA-4F94-9FE9-B9C110194578}" type="datetime1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65DDC3-F761-4C84-BC3F-FA7BB7B519BC}" type="slidenum">
              <a:rPr lang="ru-RU"/>
              <a:pPr>
                <a:defRPr/>
              </a:pPr>
              <a:t>7</a:t>
            </a:fld>
            <a:endParaRPr lang="ru-RU"/>
          </a:p>
        </p:txBody>
      </p:sp>
      <p:pic>
        <p:nvPicPr>
          <p:cNvPr id="16386" name="Picture 2" descr="C:\Users\Светлана\Documents\КАРТИНКИ ДЛЯ ПРЕЗЕНТАЦИЙ\герои сказок\1191269251_c413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22305" y="5143512"/>
            <a:ext cx="1021695" cy="1464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Семен\Pictures\2015-06-24 группы\группы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20141">
            <a:off x="302946" y="2948926"/>
            <a:ext cx="2633092" cy="2092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279148" y="692696"/>
            <a:ext cx="56121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 лагеря«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МиФ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 rot="21354629">
            <a:off x="418429" y="1404539"/>
            <a:ext cx="7879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Вовлечь школьников в командную деятельность для накопления ими</a:t>
            </a:r>
            <a:endParaRPr lang="ru-RU" dirty="0" smtClean="0"/>
          </a:p>
          <a:p>
            <a:pPr algn="just"/>
            <a:r>
              <a:rPr lang="ru-RU" dirty="0" smtClean="0"/>
              <a:t>опыта, осознания и принятия ценностей, а также для становления     </a:t>
            </a:r>
          </a:p>
          <a:p>
            <a:pPr algn="just"/>
            <a:r>
              <a:rPr lang="ru-RU" dirty="0" smtClean="0"/>
              <a:t>и совершенствования навыков коммуникации и сотрудничества.</a:t>
            </a:r>
            <a:endParaRPr lang="ru-RU" dirty="0"/>
          </a:p>
        </p:txBody>
      </p:sp>
      <p:pic>
        <p:nvPicPr>
          <p:cNvPr id="2050" name="Picture 2" descr="C:\Users\Семен\Pictures\2015-06-24 группы\группы 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44817">
            <a:off x="6144439" y="2586499"/>
            <a:ext cx="2728585" cy="1913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Семен\Pictures\2015-06-24 группы\группы 0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4221088"/>
            <a:ext cx="2866545" cy="2041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Семен\Pictures\2015-06-24 группы\группы 0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2636912"/>
            <a:ext cx="2082805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A23E6E-CBFA-4F94-9FE9-B9C110194578}" type="datetime1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65DDC3-F761-4C84-BC3F-FA7BB7B519BC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21322209">
            <a:off x="344127" y="1243814"/>
            <a:ext cx="66157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smtClean="0"/>
              <a:t>Организация  полноценного оздоровительного  активного отдыха детей  в условиях дневного лагеря; </a:t>
            </a:r>
          </a:p>
          <a:p>
            <a:r>
              <a:rPr lang="ru-RU" sz="2000" dirty="0" smtClean="0"/>
              <a:t>пропаганда здорового образа жизни;  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</a:endParaRPr>
          </a:p>
          <a:p>
            <a:pPr lvl="0"/>
            <a:endParaRPr lang="ru-RU" sz="2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304676">
            <a:off x="372085" y="3297426"/>
            <a:ext cx="83578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dirty="0" smtClean="0"/>
              <a:t>.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</a:endParaRPr>
          </a:p>
          <a:p>
            <a:pPr lvl="0"/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14507" y="404664"/>
            <a:ext cx="76910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 лагеря«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МиФ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C:\Users\Семен\Pictures\2015-06-21 фото весна лето 2015\фото весна лето 2015 1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9313">
            <a:off x="6754070" y="1516075"/>
            <a:ext cx="1803547" cy="135266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 rot="1100196">
            <a:off x="4721554" y="2663612"/>
            <a:ext cx="4334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День начинается с зарядки. Зарядку проводят </a:t>
            </a:r>
            <a:r>
              <a:rPr lang="ru-RU" sz="1200" dirty="0" err="1" smtClean="0"/>
              <a:t>клоншеры</a:t>
            </a:r>
            <a:r>
              <a:rPr lang="ru-RU" sz="1200" dirty="0" smtClean="0"/>
              <a:t>. </a:t>
            </a:r>
            <a:endParaRPr lang="ru-RU" sz="1200" dirty="0"/>
          </a:p>
        </p:txBody>
      </p:sp>
      <p:pic>
        <p:nvPicPr>
          <p:cNvPr id="4099" name="Picture 3" descr="C:\Users\Семен\Pictures\2015-06-21 фото весна лето 2015\фото весна лето 2015 2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348880"/>
            <a:ext cx="2304256" cy="172819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555776" y="4149080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Туризм-2015</a:t>
            </a:r>
            <a:endParaRPr lang="ru-RU" sz="1200" dirty="0"/>
          </a:p>
        </p:txBody>
      </p:sp>
      <p:pic>
        <p:nvPicPr>
          <p:cNvPr id="4100" name="Picture 4" descr="C:\Users\Семен\Pictures\2015-06-21 фото весна лето 2015\фото весна лето 2015 2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157180">
            <a:off x="360018" y="3711434"/>
            <a:ext cx="1649754" cy="123731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 rot="20160807">
            <a:off x="567909" y="4852905"/>
            <a:ext cx="2531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Купание в </a:t>
            </a:r>
            <a:r>
              <a:rPr lang="ru-RU" sz="1200" dirty="0" err="1" smtClean="0"/>
              <a:t>лечебном-грязевом</a:t>
            </a:r>
            <a:r>
              <a:rPr lang="ru-RU" sz="1200" dirty="0" smtClean="0"/>
              <a:t> озере «Мохсо5оллоох».</a:t>
            </a:r>
            <a:endParaRPr lang="ru-RU" sz="1200" dirty="0"/>
          </a:p>
        </p:txBody>
      </p:sp>
      <p:pic>
        <p:nvPicPr>
          <p:cNvPr id="4101" name="Picture 5" descr="C:\Users\Семен\Pictures\2015-06-21 фото весна лето 2015\фото весна лето 2015 28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4653136"/>
            <a:ext cx="1524000" cy="11430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123728" y="5805264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Подвижные игры на свежем воздухе</a:t>
            </a:r>
            <a:endParaRPr lang="ru-RU" sz="1200" dirty="0"/>
          </a:p>
        </p:txBody>
      </p:sp>
      <p:pic>
        <p:nvPicPr>
          <p:cNvPr id="4102" name="Picture 6" descr="C:\Users\Семен\Pictures\2015-06-24 Лагерь 2015\Лагерь 2015 01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025396">
            <a:off x="4455743" y="2849259"/>
            <a:ext cx="1800200" cy="135015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 rot="21022898">
            <a:off x="4294992" y="423206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Полноценное трехразовое питание. Спасибо поварам!</a:t>
            </a:r>
            <a:endParaRPr lang="ru-RU" sz="1200" dirty="0"/>
          </a:p>
        </p:txBody>
      </p:sp>
      <p:pic>
        <p:nvPicPr>
          <p:cNvPr id="4103" name="Picture 7" descr="C:\Users\Семен\Pictures\2015-06-24 Лагерь 2015\Лагерь 2015 01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3573016"/>
            <a:ext cx="2028056" cy="1521042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5580112" y="5157192"/>
            <a:ext cx="3296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Турнир между командами по волейболу, пионерболу, перестрелке, футболу, соревнование «Веселые старты». Ежедневно: подвижные игры на площадке. 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A23E6E-CBFA-4F94-9FE9-B9C110194578}" type="datetime1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65DDC3-F761-4C84-BC3F-FA7BB7B519BC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16386" name="Picture 2" descr="C:\Users\Светлана\Documents\КАРТИНКИ ДЛЯ ПРЕЗЕНТАЦИЙ\герои сказок\1191269251_c413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48644" y="4929198"/>
            <a:ext cx="109535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814507" y="404664"/>
            <a:ext cx="76910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лагеря«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МиФ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340768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Содействовать проявлению самостоятельности, умения вести конструктивный </a:t>
            </a:r>
          </a:p>
          <a:p>
            <a:r>
              <a:rPr lang="ru-RU" dirty="0" smtClean="0"/>
              <a:t>диалог, сотрудничества обучающихся для достижения общих результатов через проектные работы математической направленности.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C:\Users\Семен\Pictures\2015-06-21 фото весна лето 2015\фото весна лето 2015 2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78609">
            <a:off x="391738" y="3197271"/>
            <a:ext cx="2088232" cy="1566174"/>
          </a:xfrm>
          <a:prstGeom prst="rect">
            <a:avLst/>
          </a:prstGeom>
          <a:noFill/>
        </p:spPr>
      </p:pic>
      <p:pic>
        <p:nvPicPr>
          <p:cNvPr id="3075" name="Picture 3" descr="C:\Users\Семен\Pictures\2015-06-21 фото весна лето 2015\фото весна лето 2015 2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2636912"/>
            <a:ext cx="2016224" cy="1512168"/>
          </a:xfrm>
          <a:prstGeom prst="rect">
            <a:avLst/>
          </a:prstGeom>
          <a:noFill/>
        </p:spPr>
      </p:pic>
      <p:pic>
        <p:nvPicPr>
          <p:cNvPr id="3076" name="Picture 4" descr="C:\Users\Семен\Pictures\2015-06-21 фото весна лето 2015\фото весна лето 2015 29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2492896"/>
            <a:ext cx="1944216" cy="1458162"/>
          </a:xfrm>
          <a:prstGeom prst="rect">
            <a:avLst/>
          </a:prstGeom>
          <a:noFill/>
        </p:spPr>
      </p:pic>
      <p:pic>
        <p:nvPicPr>
          <p:cNvPr id="3077" name="Picture 5" descr="C:\Users\Семен\Pictures\2015-06-21 фото весна лето 2015\фото весна лето 2015 29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2852936"/>
            <a:ext cx="1872208" cy="1404156"/>
          </a:xfrm>
          <a:prstGeom prst="rect">
            <a:avLst/>
          </a:prstGeom>
          <a:noFill/>
        </p:spPr>
      </p:pic>
      <p:pic>
        <p:nvPicPr>
          <p:cNvPr id="3078" name="Picture 6" descr="C:\Users\Семен\Pictures\2015-06-21 фото весна лето 2015\фото весна лето 2015 29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1840" y="4725144"/>
            <a:ext cx="2160240" cy="162018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3131840" y="2276872"/>
            <a:ext cx="1886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Защита проектов.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20898585">
            <a:off x="112320" y="4680233"/>
            <a:ext cx="3092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Команда «</a:t>
            </a:r>
            <a:r>
              <a:rPr lang="en-US" sz="1000" dirty="0" smtClean="0"/>
              <a:t>P.E.K.K.A</a:t>
            </a:r>
            <a:r>
              <a:rPr lang="ru-RU" sz="1000" dirty="0" smtClean="0"/>
              <a:t>», проект «Расчет минимального количества необходимых продуктов и их стоимости, используемых семьей на протяжении месяца»</a:t>
            </a:r>
            <a:endParaRPr lang="ru-RU" sz="1000" dirty="0"/>
          </a:p>
        </p:txBody>
      </p:sp>
      <p:sp>
        <p:nvSpPr>
          <p:cNvPr id="25" name="TextBox 24"/>
          <p:cNvSpPr txBox="1"/>
          <p:nvPr/>
        </p:nvSpPr>
        <p:spPr>
          <a:xfrm>
            <a:off x="2627784" y="4149080"/>
            <a:ext cx="19442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Команда «5+», проект «Вычисление скорости течения реки «Вилюй»</a:t>
            </a:r>
            <a:endParaRPr lang="ru-RU" sz="1000" dirty="0"/>
          </a:p>
        </p:txBody>
      </p:sp>
      <p:sp>
        <p:nvSpPr>
          <p:cNvPr id="27" name="TextBox 26"/>
          <p:cNvSpPr txBox="1"/>
          <p:nvPr/>
        </p:nvSpPr>
        <p:spPr>
          <a:xfrm>
            <a:off x="4644008" y="3933056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Команда «</a:t>
            </a:r>
            <a:r>
              <a:rPr lang="en-US" sz="1000" dirty="0" smtClean="0"/>
              <a:t>Barcelona</a:t>
            </a:r>
            <a:r>
              <a:rPr lang="ru-RU" sz="1000" dirty="0" smtClean="0"/>
              <a:t>», проект «Проценты в различных профессиях. Роль процентов в жизни человека»</a:t>
            </a:r>
            <a:endParaRPr lang="ru-RU" sz="1000" dirty="0"/>
          </a:p>
        </p:txBody>
      </p:sp>
      <p:sp>
        <p:nvSpPr>
          <p:cNvPr id="28" name="TextBox 27"/>
          <p:cNvSpPr txBox="1"/>
          <p:nvPr/>
        </p:nvSpPr>
        <p:spPr>
          <a:xfrm>
            <a:off x="6804248" y="4293096"/>
            <a:ext cx="2339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Команда «Орлы», проект </a:t>
            </a:r>
          </a:p>
          <a:p>
            <a:pPr algn="ctr"/>
            <a:r>
              <a:rPr lang="ru-RU" sz="1000" dirty="0" smtClean="0"/>
              <a:t>«Быстрый счет без калькулятора»</a:t>
            </a:r>
            <a:endParaRPr lang="ru-RU" sz="1000" dirty="0"/>
          </a:p>
        </p:txBody>
      </p:sp>
      <p:sp>
        <p:nvSpPr>
          <p:cNvPr id="29" name="TextBox 28"/>
          <p:cNvSpPr txBox="1"/>
          <p:nvPr/>
        </p:nvSpPr>
        <p:spPr>
          <a:xfrm>
            <a:off x="5364088" y="5013176"/>
            <a:ext cx="31372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В течении сезона каждая команда </a:t>
            </a:r>
          </a:p>
          <a:p>
            <a:r>
              <a:rPr lang="ru-RU" sz="1200" dirty="0" smtClean="0"/>
              <a:t>работала над своим проектом и </a:t>
            </a:r>
          </a:p>
          <a:p>
            <a:r>
              <a:rPr lang="ru-RU" sz="1200" dirty="0" smtClean="0"/>
              <a:t>в конце сезона защитили свой проект, </a:t>
            </a:r>
          </a:p>
          <a:p>
            <a:r>
              <a:rPr lang="ru-RU" sz="1200" dirty="0" smtClean="0"/>
              <a:t>где раскрыли   этапы исследования во </a:t>
            </a:r>
          </a:p>
          <a:p>
            <a:r>
              <a:rPr lang="ru-RU" sz="1200" dirty="0" smtClean="0"/>
              <a:t>время сезона, перспективы дальнейшей </a:t>
            </a:r>
          </a:p>
          <a:p>
            <a:r>
              <a:rPr lang="ru-RU" sz="1200" dirty="0" smtClean="0"/>
              <a:t>работы.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хочу всё знать! - коп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3330</TotalTime>
  <Words>1549</Words>
  <Application>Microsoft Office PowerPoint</Application>
  <PresentationFormat>Экран (4:3)</PresentationFormat>
  <Paragraphs>293</Paragraphs>
  <Slides>23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хочу всё знать! - копия</vt:lpstr>
      <vt:lpstr>Слайд 1</vt:lpstr>
      <vt:lpstr> Отчет о работе летнего  математического лагеря «МиФ-2015»</vt:lpstr>
      <vt:lpstr> Отчет о работе летнего  математического лагеря «МиФ-2015»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Ожидаемые результаты: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КОНКУРСНАЯ  ИГРА</dc:title>
  <dc:creator>Светлана</dc:creator>
  <dc:description>http://aida.ucoz.ru</dc:description>
  <cp:lastModifiedBy>Семен</cp:lastModifiedBy>
  <cp:revision>293</cp:revision>
  <dcterms:created xsi:type="dcterms:W3CDTF">2011-03-14T09:56:11Z</dcterms:created>
  <dcterms:modified xsi:type="dcterms:W3CDTF">2015-06-24T11:25:12Z</dcterms:modified>
</cp:coreProperties>
</file>