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72" r:id="rId3"/>
    <p:sldId id="278" r:id="rId4"/>
    <p:sldId id="277" r:id="rId5"/>
    <p:sldId id="269" r:id="rId6"/>
    <p:sldId id="257" r:id="rId7"/>
    <p:sldId id="274" r:id="rId8"/>
    <p:sldId id="263" r:id="rId9"/>
    <p:sldId id="270" r:id="rId10"/>
    <p:sldId id="275" r:id="rId11"/>
    <p:sldId id="265" r:id="rId12"/>
    <p:sldId id="266" r:id="rId13"/>
    <p:sldId id="267" r:id="rId14"/>
    <p:sldId id="276" r:id="rId15"/>
    <p:sldId id="289" r:id="rId16"/>
    <p:sldId id="261" r:id="rId17"/>
    <p:sldId id="279" r:id="rId18"/>
    <p:sldId id="280" r:id="rId19"/>
    <p:sldId id="281" r:id="rId20"/>
    <p:sldId id="282" r:id="rId21"/>
    <p:sldId id="283" r:id="rId22"/>
    <p:sldId id="284" r:id="rId23"/>
    <p:sldId id="290" r:id="rId24"/>
    <p:sldId id="285" r:id="rId25"/>
    <p:sldId id="286" r:id="rId26"/>
    <p:sldId id="287" r:id="rId27"/>
    <p:sldId id="288" r:id="rId28"/>
    <p:sldId id="29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146038385826771E-2"/>
          <c:y val="0.39148834944092348"/>
          <c:w val="0.9363539616141735"/>
          <c:h val="0.479205494635488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750000000000003E-2"/>
                  <c:y val="2.34374985582247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500000000000324E-3"/>
                  <c:y val="2.34374985582247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25000000000001E-3"/>
                  <c:y val="2.343749855822466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124999999999454E-3"/>
                  <c:y val="2.812499826986969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187500000000005E-2"/>
                  <c:y val="2.10937487024021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187500000000005E-2"/>
                  <c:y val="2.10937487024022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125000000000017E-3"/>
                  <c:y val="1.64062489907573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928-4D1F-956F-84AC0710A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78</c:v>
                </c:pt>
                <c:pt idx="4">
                  <c:v>78.5</c:v>
                </c:pt>
                <c:pt idx="5">
                  <c:v>79</c:v>
                </c:pt>
                <c:pt idx="6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28-4D1F-956F-84AC0710AE3A}"/>
            </c:ext>
          </c:extLst>
        </c:ser>
        <c:marker val="1"/>
        <c:axId val="126854272"/>
        <c:axId val="126855808"/>
      </c:lineChart>
      <c:catAx>
        <c:axId val="126854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55808"/>
        <c:crosses val="autoZero"/>
        <c:auto val="1"/>
        <c:lblAlgn val="ctr"/>
        <c:lblOffset val="100"/>
      </c:catAx>
      <c:valAx>
        <c:axId val="126855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5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794382330743346E-2"/>
          <c:y val="3.1723333305977978E-2"/>
          <c:w val="0.74359033470094127"/>
          <c:h val="0.74244820945456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597348227612034E-2"/>
                  <c:y val="2.362818957303143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531419847094476E-2"/>
                  <c:y val="3.37545565329020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127530686194437E-2"/>
                  <c:y val="4.0505467839482369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569864182734492E-2"/>
                  <c:y val="3.37545565329020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531419847094476E-2"/>
                  <c:y val="2.70036452263216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542260514064109E-2"/>
                  <c:y val="1.6877278266451006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038161784242693E-3"/>
                  <c:y val="1.3501822613160817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AB2-4C1A-BAF6-F446DC15A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28</c:v>
                </c:pt>
                <c:pt idx="2">
                  <c:v>43</c:v>
                </c:pt>
                <c:pt idx="3">
                  <c:v>64</c:v>
                </c:pt>
                <c:pt idx="4">
                  <c:v>79</c:v>
                </c:pt>
                <c:pt idx="5">
                  <c:v>100</c:v>
                </c:pt>
                <c:pt idx="6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09-422F-865B-7DB32E2CFD28}"/>
            </c:ext>
          </c:extLst>
        </c:ser>
        <c:dLbls>
          <c:showVal val="1"/>
        </c:dLbls>
        <c:marker val="1"/>
        <c:axId val="132819200"/>
        <c:axId val="132825088"/>
      </c:lineChart>
      <c:catAx>
        <c:axId val="1328192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2825088"/>
        <c:crosses val="autoZero"/>
        <c:auto val="1"/>
        <c:lblAlgn val="ctr"/>
        <c:lblOffset val="100"/>
      </c:catAx>
      <c:valAx>
        <c:axId val="132825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DDDDDD"/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8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28575"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43246-57EA-4BF6-B0A3-D22F1787F1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FFDCA9-90E8-4D47-92F0-C7EFE4FA427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2018 год </a:t>
          </a:r>
        </a:p>
        <a:p>
          <a:r>
            <a:rPr lang="ru-RU" b="1" dirty="0" smtClean="0">
              <a:solidFill>
                <a:srgbClr val="002060"/>
              </a:solidFill>
            </a:rPr>
            <a:t>12 </a:t>
          </a:r>
          <a:endParaRPr lang="ru-RU" b="1" dirty="0">
            <a:solidFill>
              <a:srgbClr val="002060"/>
            </a:solidFill>
          </a:endParaRPr>
        </a:p>
      </dgm:t>
    </dgm:pt>
    <dgm:pt modelId="{B2195EFD-5497-471C-9D03-5DE9D65DF077}" type="parTrans" cxnId="{176E0BF2-6EE3-4492-9B46-960DD5E67DEF}">
      <dgm:prSet/>
      <dgm:spPr/>
      <dgm:t>
        <a:bodyPr/>
        <a:lstStyle/>
        <a:p>
          <a:endParaRPr lang="ru-RU"/>
        </a:p>
      </dgm:t>
    </dgm:pt>
    <dgm:pt modelId="{A33C757F-3DC5-4EF7-98E2-7FB8B5BC4737}" type="sibTrans" cxnId="{176E0BF2-6EE3-4492-9B46-960DD5E67DEF}">
      <dgm:prSet/>
      <dgm:spPr/>
      <dgm:t>
        <a:bodyPr/>
        <a:lstStyle/>
        <a:p>
          <a:endParaRPr lang="ru-RU"/>
        </a:p>
      </dgm:t>
    </dgm:pt>
    <dgm:pt modelId="{E3C25DFA-212A-4F24-A357-06BB714CECD6}">
      <dgm:prSet phldrT="[Текст]"/>
      <dgm:spPr/>
      <dgm:t>
        <a:bodyPr/>
        <a:lstStyle/>
        <a:p>
          <a:endParaRPr lang="ru-RU" dirty="0"/>
        </a:p>
      </dgm:t>
    </dgm:pt>
    <dgm:pt modelId="{5061FEAB-FB80-4E08-A860-6D6BCD88AA1E}" type="parTrans" cxnId="{2892331E-BF23-4D63-BAC3-94D3249F5AAB}">
      <dgm:prSet/>
      <dgm:spPr/>
      <dgm:t>
        <a:bodyPr/>
        <a:lstStyle/>
        <a:p>
          <a:endParaRPr lang="ru-RU"/>
        </a:p>
      </dgm:t>
    </dgm:pt>
    <dgm:pt modelId="{52C99931-2A6A-4874-BC0E-3433B3659045}" type="sibTrans" cxnId="{2892331E-BF23-4D63-BAC3-94D3249F5AAB}">
      <dgm:prSet/>
      <dgm:spPr/>
      <dgm:t>
        <a:bodyPr/>
        <a:lstStyle/>
        <a:p>
          <a:endParaRPr lang="ru-RU"/>
        </a:p>
      </dgm:t>
    </dgm:pt>
    <dgm:pt modelId="{3A196AED-0169-41B1-8D86-01ECF111A2E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до 2021 год</a:t>
          </a:r>
        </a:p>
        <a:p>
          <a:r>
            <a:rPr lang="ru-RU" b="1" dirty="0" smtClean="0">
              <a:solidFill>
                <a:srgbClr val="002060"/>
              </a:solidFill>
            </a:rPr>
            <a:t>36 </a:t>
          </a:r>
          <a:endParaRPr lang="ru-RU" b="1" dirty="0">
            <a:solidFill>
              <a:srgbClr val="002060"/>
            </a:solidFill>
          </a:endParaRPr>
        </a:p>
      </dgm:t>
    </dgm:pt>
    <dgm:pt modelId="{86ACFE6D-E0D8-444B-B7FE-6CC1D2C89A87}" type="parTrans" cxnId="{70AD5EC5-28E3-4C27-9083-7A16682FC7B5}">
      <dgm:prSet/>
      <dgm:spPr/>
      <dgm:t>
        <a:bodyPr/>
        <a:lstStyle/>
        <a:p>
          <a:endParaRPr lang="ru-RU"/>
        </a:p>
      </dgm:t>
    </dgm:pt>
    <dgm:pt modelId="{6CFE3A48-9616-4B5D-BEF0-DB64A7249C24}" type="sibTrans" cxnId="{70AD5EC5-28E3-4C27-9083-7A16682FC7B5}">
      <dgm:prSet/>
      <dgm:spPr/>
      <dgm:t>
        <a:bodyPr/>
        <a:lstStyle/>
        <a:p>
          <a:endParaRPr lang="ru-RU"/>
        </a:p>
      </dgm:t>
    </dgm:pt>
    <dgm:pt modelId="{B3D6A5C5-7A88-45B3-8FCD-5AC69FA3E8D9}" type="pres">
      <dgm:prSet presAssocID="{CFE43246-57EA-4BF6-B0A3-D22F1787F1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BEDF6-7A8E-4A24-AE6B-6BAC21E4515C}" type="pres">
      <dgm:prSet presAssocID="{CFE43246-57EA-4BF6-B0A3-D22F1787F1DC}" presName="arrow" presStyleLbl="bgShp" presStyleIdx="0" presStyleCnt="1" custLinFactNeighborY="-67719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424B46A-D8FF-4CC0-A342-BE390D56E680}" type="pres">
      <dgm:prSet presAssocID="{CFE43246-57EA-4BF6-B0A3-D22F1787F1DC}" presName="points" presStyleCnt="0"/>
      <dgm:spPr/>
    </dgm:pt>
    <dgm:pt modelId="{670F4F6E-BF5B-4F19-9B03-2A6E0DA7A265}" type="pres">
      <dgm:prSet presAssocID="{F1FFDCA9-90E8-4D47-92F0-C7EFE4FA427B}" presName="compositeA" presStyleCnt="0"/>
      <dgm:spPr/>
    </dgm:pt>
    <dgm:pt modelId="{33080C7A-065A-4806-B3B1-7BC82678B743}" type="pres">
      <dgm:prSet presAssocID="{F1FFDCA9-90E8-4D47-92F0-C7EFE4FA427B}" presName="textA" presStyleLbl="revTx" presStyleIdx="0" presStyleCnt="3" custScaleX="37060" custScaleY="83828" custLinFactNeighborX="-7990" custLinFactNeighborY="78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2109A-9044-4BAE-ACA0-2E4E2D27A312}" type="pres">
      <dgm:prSet presAssocID="{F1FFDCA9-90E8-4D47-92F0-C7EFE4FA427B}" presName="circleA" presStyleLbl="node1" presStyleIdx="0" presStyleCnt="3" custLinFactX="-73459" custLinFactY="-100000" custLinFactNeighborX="-100000" custLinFactNeighborY="-175097"/>
      <dgm:spPr/>
    </dgm:pt>
    <dgm:pt modelId="{A9CA3EFA-7DFB-42F5-BC22-CF093305DBDC}" type="pres">
      <dgm:prSet presAssocID="{F1FFDCA9-90E8-4D47-92F0-C7EFE4FA427B}" presName="spaceA" presStyleCnt="0"/>
      <dgm:spPr/>
    </dgm:pt>
    <dgm:pt modelId="{B2F6878B-B1D4-4020-B6CD-179CEEDC9F09}" type="pres">
      <dgm:prSet presAssocID="{A33C757F-3DC5-4EF7-98E2-7FB8B5BC4737}" presName="space" presStyleCnt="0"/>
      <dgm:spPr/>
    </dgm:pt>
    <dgm:pt modelId="{C2C7B20C-F35F-4179-9F02-3356E08053C4}" type="pres">
      <dgm:prSet presAssocID="{E3C25DFA-212A-4F24-A357-06BB714CECD6}" presName="compositeB" presStyleCnt="0"/>
      <dgm:spPr/>
    </dgm:pt>
    <dgm:pt modelId="{9987B2B1-1527-426A-9190-E021B7CBEEAA}" type="pres">
      <dgm:prSet presAssocID="{E3C25DFA-212A-4F24-A357-06BB714CECD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BB45-8DFD-4B40-A73E-C586A31B1D64}" type="pres">
      <dgm:prSet presAssocID="{E3C25DFA-212A-4F24-A357-06BB714CECD6}" presName="circleB" presStyleLbl="node1" presStyleIdx="1" presStyleCnt="3" custLinFactX="-123802" custLinFactY="-100000" custLinFactNeighborX="-200000" custLinFactNeighborY="-179338"/>
      <dgm:spPr/>
      <dgm:t>
        <a:bodyPr/>
        <a:lstStyle/>
        <a:p>
          <a:endParaRPr lang="ru-RU"/>
        </a:p>
      </dgm:t>
    </dgm:pt>
    <dgm:pt modelId="{A59B09D5-62E6-4A59-B558-99B45D78A203}" type="pres">
      <dgm:prSet presAssocID="{E3C25DFA-212A-4F24-A357-06BB714CECD6}" presName="spaceB" presStyleCnt="0"/>
      <dgm:spPr/>
    </dgm:pt>
    <dgm:pt modelId="{C59AB230-EC8E-49EC-BBBB-2DFFC48BBABB}" type="pres">
      <dgm:prSet presAssocID="{52C99931-2A6A-4874-BC0E-3433B3659045}" presName="space" presStyleCnt="0"/>
      <dgm:spPr/>
    </dgm:pt>
    <dgm:pt modelId="{A71F20BF-9D66-4C1C-86A7-FF9283764D5E}" type="pres">
      <dgm:prSet presAssocID="{3A196AED-0169-41B1-8D86-01ECF111A2E9}" presName="compositeA" presStyleCnt="0"/>
      <dgm:spPr/>
    </dgm:pt>
    <dgm:pt modelId="{5E5AAE9D-FBC0-48B4-A703-0F879CA8298B}" type="pres">
      <dgm:prSet presAssocID="{3A196AED-0169-41B1-8D86-01ECF111A2E9}" presName="textA" presStyleLbl="revTx" presStyleIdx="2" presStyleCnt="3" custScaleX="42141" custScaleY="88796" custLinFactNeighborX="38699" custLinFactNeighborY="73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45E1-6F13-4051-9972-5B177C376EB8}" type="pres">
      <dgm:prSet presAssocID="{3A196AED-0169-41B1-8D86-01ECF111A2E9}" presName="circleA" presStyleLbl="node1" presStyleIdx="2" presStyleCnt="3" custLinFactX="-300000" custLinFactY="-100000" custLinFactNeighborX="-335943" custLinFactNeighborY="-168134"/>
      <dgm:spPr/>
    </dgm:pt>
    <dgm:pt modelId="{FE850443-D97E-41D8-B219-29212AF3873B}" type="pres">
      <dgm:prSet presAssocID="{3A196AED-0169-41B1-8D86-01ECF111A2E9}" presName="spaceA" presStyleCnt="0"/>
      <dgm:spPr/>
    </dgm:pt>
  </dgm:ptLst>
  <dgm:cxnLst>
    <dgm:cxn modelId="{70AD5EC5-28E3-4C27-9083-7A16682FC7B5}" srcId="{CFE43246-57EA-4BF6-B0A3-D22F1787F1DC}" destId="{3A196AED-0169-41B1-8D86-01ECF111A2E9}" srcOrd="2" destOrd="0" parTransId="{86ACFE6D-E0D8-444B-B7FE-6CC1D2C89A87}" sibTransId="{6CFE3A48-9616-4B5D-BEF0-DB64A7249C24}"/>
    <dgm:cxn modelId="{176E0BF2-6EE3-4492-9B46-960DD5E67DEF}" srcId="{CFE43246-57EA-4BF6-B0A3-D22F1787F1DC}" destId="{F1FFDCA9-90E8-4D47-92F0-C7EFE4FA427B}" srcOrd="0" destOrd="0" parTransId="{B2195EFD-5497-471C-9D03-5DE9D65DF077}" sibTransId="{A33C757F-3DC5-4EF7-98E2-7FB8B5BC4737}"/>
    <dgm:cxn modelId="{2892331E-BF23-4D63-BAC3-94D3249F5AAB}" srcId="{CFE43246-57EA-4BF6-B0A3-D22F1787F1DC}" destId="{E3C25DFA-212A-4F24-A357-06BB714CECD6}" srcOrd="1" destOrd="0" parTransId="{5061FEAB-FB80-4E08-A860-6D6BCD88AA1E}" sibTransId="{52C99931-2A6A-4874-BC0E-3433B3659045}"/>
    <dgm:cxn modelId="{37F6C56F-8B76-4A36-85EE-0D42940C07D2}" type="presOf" srcId="{F1FFDCA9-90E8-4D47-92F0-C7EFE4FA427B}" destId="{33080C7A-065A-4806-B3B1-7BC82678B743}" srcOrd="0" destOrd="0" presId="urn:microsoft.com/office/officeart/2005/8/layout/hProcess11"/>
    <dgm:cxn modelId="{3D822787-C60C-464F-A3DB-D32CC65A22BE}" type="presOf" srcId="{E3C25DFA-212A-4F24-A357-06BB714CECD6}" destId="{9987B2B1-1527-426A-9190-E021B7CBEEAA}" srcOrd="0" destOrd="0" presId="urn:microsoft.com/office/officeart/2005/8/layout/hProcess11"/>
    <dgm:cxn modelId="{2324751B-B46F-421B-A16B-3977C5300B3E}" type="presOf" srcId="{3A196AED-0169-41B1-8D86-01ECF111A2E9}" destId="{5E5AAE9D-FBC0-48B4-A703-0F879CA8298B}" srcOrd="0" destOrd="0" presId="urn:microsoft.com/office/officeart/2005/8/layout/hProcess11"/>
    <dgm:cxn modelId="{2B377608-9023-4A41-8729-A0B0A8E38EEE}" type="presOf" srcId="{CFE43246-57EA-4BF6-B0A3-D22F1787F1DC}" destId="{B3D6A5C5-7A88-45B3-8FCD-5AC69FA3E8D9}" srcOrd="0" destOrd="0" presId="urn:microsoft.com/office/officeart/2005/8/layout/hProcess11"/>
    <dgm:cxn modelId="{9CC07BD3-9C47-4F2F-B565-718471CB259F}" type="presParOf" srcId="{B3D6A5C5-7A88-45B3-8FCD-5AC69FA3E8D9}" destId="{EBEBEDF6-7A8E-4A24-AE6B-6BAC21E4515C}" srcOrd="0" destOrd="0" presId="urn:microsoft.com/office/officeart/2005/8/layout/hProcess11"/>
    <dgm:cxn modelId="{DC59DDB1-2797-4706-9F65-5EE2C05F694A}" type="presParOf" srcId="{B3D6A5C5-7A88-45B3-8FCD-5AC69FA3E8D9}" destId="{8424B46A-D8FF-4CC0-A342-BE390D56E680}" srcOrd="1" destOrd="0" presId="urn:microsoft.com/office/officeart/2005/8/layout/hProcess11"/>
    <dgm:cxn modelId="{C2C2F63C-4551-4D9C-800B-E3D7441488F0}" type="presParOf" srcId="{8424B46A-D8FF-4CC0-A342-BE390D56E680}" destId="{670F4F6E-BF5B-4F19-9B03-2A6E0DA7A265}" srcOrd="0" destOrd="0" presId="urn:microsoft.com/office/officeart/2005/8/layout/hProcess11"/>
    <dgm:cxn modelId="{546CB857-B3B3-49A3-B260-F50F346A0A10}" type="presParOf" srcId="{670F4F6E-BF5B-4F19-9B03-2A6E0DA7A265}" destId="{33080C7A-065A-4806-B3B1-7BC82678B743}" srcOrd="0" destOrd="0" presId="urn:microsoft.com/office/officeart/2005/8/layout/hProcess11"/>
    <dgm:cxn modelId="{3DC5AA8D-DFC3-42C9-BDE8-F55AEC450634}" type="presParOf" srcId="{670F4F6E-BF5B-4F19-9B03-2A6E0DA7A265}" destId="{E942109A-9044-4BAE-ACA0-2E4E2D27A312}" srcOrd="1" destOrd="0" presId="urn:microsoft.com/office/officeart/2005/8/layout/hProcess11"/>
    <dgm:cxn modelId="{23E6054E-F74C-42B8-A3D1-6224BCE7A221}" type="presParOf" srcId="{670F4F6E-BF5B-4F19-9B03-2A6E0DA7A265}" destId="{A9CA3EFA-7DFB-42F5-BC22-CF093305DBDC}" srcOrd="2" destOrd="0" presId="urn:microsoft.com/office/officeart/2005/8/layout/hProcess11"/>
    <dgm:cxn modelId="{4B4C8F6B-DC44-460E-96FF-A8DF8541241A}" type="presParOf" srcId="{8424B46A-D8FF-4CC0-A342-BE390D56E680}" destId="{B2F6878B-B1D4-4020-B6CD-179CEEDC9F09}" srcOrd="1" destOrd="0" presId="urn:microsoft.com/office/officeart/2005/8/layout/hProcess11"/>
    <dgm:cxn modelId="{F68AF3A1-FF9C-4CA9-89DB-309FDA8EA1D9}" type="presParOf" srcId="{8424B46A-D8FF-4CC0-A342-BE390D56E680}" destId="{C2C7B20C-F35F-4179-9F02-3356E08053C4}" srcOrd="2" destOrd="0" presId="urn:microsoft.com/office/officeart/2005/8/layout/hProcess11"/>
    <dgm:cxn modelId="{FF0D5228-D345-4062-A95D-07840B08BF69}" type="presParOf" srcId="{C2C7B20C-F35F-4179-9F02-3356E08053C4}" destId="{9987B2B1-1527-426A-9190-E021B7CBEEAA}" srcOrd="0" destOrd="0" presId="urn:microsoft.com/office/officeart/2005/8/layout/hProcess11"/>
    <dgm:cxn modelId="{48D65B64-51A3-4EE6-A1FF-6D08A6A8803D}" type="presParOf" srcId="{C2C7B20C-F35F-4179-9F02-3356E08053C4}" destId="{6605BB45-8DFD-4B40-A73E-C586A31B1D64}" srcOrd="1" destOrd="0" presId="urn:microsoft.com/office/officeart/2005/8/layout/hProcess11"/>
    <dgm:cxn modelId="{0141660B-D628-4189-9C87-A94972722CBD}" type="presParOf" srcId="{C2C7B20C-F35F-4179-9F02-3356E08053C4}" destId="{A59B09D5-62E6-4A59-B558-99B45D78A203}" srcOrd="2" destOrd="0" presId="urn:microsoft.com/office/officeart/2005/8/layout/hProcess11"/>
    <dgm:cxn modelId="{45904081-1077-46C3-AD62-68434ED698B4}" type="presParOf" srcId="{8424B46A-D8FF-4CC0-A342-BE390D56E680}" destId="{C59AB230-EC8E-49EC-BBBB-2DFFC48BBABB}" srcOrd="3" destOrd="0" presId="urn:microsoft.com/office/officeart/2005/8/layout/hProcess11"/>
    <dgm:cxn modelId="{BA8B31B5-5450-46C5-81CC-09A277A5B146}" type="presParOf" srcId="{8424B46A-D8FF-4CC0-A342-BE390D56E680}" destId="{A71F20BF-9D66-4C1C-86A7-FF9283764D5E}" srcOrd="4" destOrd="0" presId="urn:microsoft.com/office/officeart/2005/8/layout/hProcess11"/>
    <dgm:cxn modelId="{6285B0F2-2ABF-4510-AB53-E587E611C358}" type="presParOf" srcId="{A71F20BF-9D66-4C1C-86A7-FF9283764D5E}" destId="{5E5AAE9D-FBC0-48B4-A703-0F879CA8298B}" srcOrd="0" destOrd="0" presId="urn:microsoft.com/office/officeart/2005/8/layout/hProcess11"/>
    <dgm:cxn modelId="{8752E09B-1CCE-4C60-AD15-26F1354AB029}" type="presParOf" srcId="{A71F20BF-9D66-4C1C-86A7-FF9283764D5E}" destId="{387E45E1-6F13-4051-9972-5B177C376EB8}" srcOrd="1" destOrd="0" presId="urn:microsoft.com/office/officeart/2005/8/layout/hProcess11"/>
    <dgm:cxn modelId="{478CC44F-1D91-41FF-BF59-CA8DDECB60AB}" type="presParOf" srcId="{A71F20BF-9D66-4C1C-86A7-FF9283764D5E}" destId="{FE850443-D97E-41D8-B219-29212AF387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BEDF6-7A8E-4A24-AE6B-6BAC21E4515C}">
      <dsp:nvSpPr>
        <dsp:cNvPr id="0" name=""/>
        <dsp:cNvSpPr/>
      </dsp:nvSpPr>
      <dsp:spPr>
        <a:xfrm>
          <a:off x="0" y="49784"/>
          <a:ext cx="10827945" cy="6837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80C7A-065A-4806-B3B1-7BC82678B743}">
      <dsp:nvSpPr>
        <dsp:cNvPr id="0" name=""/>
        <dsp:cNvSpPr/>
      </dsp:nvSpPr>
      <dsp:spPr>
        <a:xfrm>
          <a:off x="742154" y="562587"/>
          <a:ext cx="1163879" cy="5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2018 год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12 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42154" y="562587"/>
        <a:ext cx="1163879" cy="573178"/>
      </dsp:txXfrm>
    </dsp:sp>
    <dsp:sp modelId="{E942109A-9044-4BAE-ACA0-2E4E2D27A312}">
      <dsp:nvSpPr>
        <dsp:cNvPr id="0" name=""/>
        <dsp:cNvSpPr/>
      </dsp:nvSpPr>
      <dsp:spPr>
        <a:xfrm>
          <a:off x="1193043" y="271333"/>
          <a:ext cx="170938" cy="170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7B2B1-1527-426A-9190-E021B7CBEEAA}">
      <dsp:nvSpPr>
        <dsp:cNvPr id="0" name=""/>
        <dsp:cNvSpPr/>
      </dsp:nvSpPr>
      <dsp:spPr>
        <a:xfrm>
          <a:off x="3302311" y="1025633"/>
          <a:ext cx="3140527" cy="68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302311" y="1025633"/>
        <a:ext cx="3140527" cy="683755"/>
      </dsp:txXfrm>
    </dsp:sp>
    <dsp:sp modelId="{6605BB45-8DFD-4B40-A73E-C586A31B1D64}">
      <dsp:nvSpPr>
        <dsp:cNvPr id="0" name=""/>
        <dsp:cNvSpPr/>
      </dsp:nvSpPr>
      <dsp:spPr>
        <a:xfrm>
          <a:off x="4233602" y="291727"/>
          <a:ext cx="170938" cy="170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AE9D-FBC0-48B4-A703-0F879CA8298B}">
      <dsp:nvSpPr>
        <dsp:cNvPr id="0" name=""/>
        <dsp:cNvSpPr/>
      </dsp:nvSpPr>
      <dsp:spPr>
        <a:xfrm>
          <a:off x="8723756" y="522539"/>
          <a:ext cx="1323449" cy="60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 до 2021 год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36 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8723756" y="522539"/>
        <a:ext cx="1323449" cy="607147"/>
      </dsp:txXfrm>
    </dsp:sp>
    <dsp:sp modelId="{387E45E1-6F13-4051-9972-5B177C376EB8}">
      <dsp:nvSpPr>
        <dsp:cNvPr id="0" name=""/>
        <dsp:cNvSpPr/>
      </dsp:nvSpPr>
      <dsp:spPr>
        <a:xfrm>
          <a:off x="6997585" y="291727"/>
          <a:ext cx="170938" cy="170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0.10984</cdr:x>
      <cdr:y>0.80938</cdr:y>
    </cdr:from>
    <cdr:to>
      <cdr:x>0.19112</cdr:x>
      <cdr:y>0.88603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9529" y="2367011"/>
          <a:ext cx="606391" cy="224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2018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0.21991</cdr:x>
      <cdr:y>0.81002</cdr:y>
    </cdr:from>
    <cdr:to>
      <cdr:x>0.28685</cdr:x>
      <cdr:y>0.8832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0758" y="2368868"/>
          <a:ext cx="499386" cy="21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2019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0.32787</cdr:x>
      <cdr:y>0.82444</cdr:y>
    </cdr:from>
    <cdr:to>
      <cdr:x>0.38721</cdr:x>
      <cdr:y>0.86723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46197" y="2411065"/>
          <a:ext cx="442762" cy="125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0.32529</cdr:x>
      <cdr:y>0.80141</cdr:y>
    </cdr:from>
    <cdr:to>
      <cdr:x>0.39108</cdr:x>
      <cdr:y>0.88698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26946" y="2343689"/>
          <a:ext cx="490888" cy="250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2020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0.44324</cdr:x>
      <cdr:y>0.79811</cdr:y>
    </cdr:from>
    <cdr:to>
      <cdr:x>0.51032</cdr:x>
      <cdr:y>0.88698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06967" y="2334064"/>
          <a:ext cx="500514" cy="259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2021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0.55621</cdr:x>
      <cdr:y>0.80141</cdr:y>
    </cdr:from>
    <cdr:to>
      <cdr:x>0.62846</cdr:x>
      <cdr:y>0.8771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49868" y="2343688"/>
          <a:ext cx="539015" cy="221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2022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0.67103</cdr:x>
      <cdr:y>0.79482</cdr:y>
    </cdr:from>
    <cdr:to>
      <cdr:x>0.7394</cdr:x>
      <cdr:y>0.87381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006516" y="2324438"/>
          <a:ext cx="510139" cy="23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2023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0.77811</cdr:x>
      <cdr:y>0.79811</cdr:y>
    </cdr:from>
    <cdr:to>
      <cdr:x>0.85147</cdr:x>
      <cdr:y>0.86723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504606" y="3002869"/>
          <a:ext cx="613276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2024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0.74038</cdr:y>
    </cdr:from>
    <cdr:to>
      <cdr:x>0.05805</cdr:x>
      <cdr:y>0.85736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0" y="2785635"/>
          <a:ext cx="485271" cy="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err="1" smtClean="0">
              <a:solidFill>
                <a:srgbClr val="002060"/>
              </a:solidFill>
            </a:rPr>
            <a:t>тыс</a:t>
          </a:r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66B1-7B2F-4022-9F25-17ABAB7913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C5380-AFC2-4399-8E9F-DD03CB94C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38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242-771C-4CCC-AC45-F3799F52A1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34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7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0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0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9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61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04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28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60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91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81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61D-9CDF-4794-A69A-FF41D2CA9B2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F81A-4982-4C5F-AD10-478BF7EDF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44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" y="0"/>
            <a:ext cx="121410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78501"/>
            <a:ext cx="9144000" cy="29895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егиональный проект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«Успех каждого ребенка»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3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7335" y="2736502"/>
            <a:ext cx="809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Создание детских технопарков, IT-центров прорывного развития цифровых технологий,</a:t>
            </a:r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лабораторий и мастерских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809" y="4256506"/>
            <a:ext cx="1720337" cy="13002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59" y="4724521"/>
            <a:ext cx="2006681" cy="1537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13987" y="1382569"/>
            <a:ext cx="59633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Детский технопарк «Кванториум» </a:t>
            </a:r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Республике Саха (Якутия)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/>
          <a:srcRect b="8282"/>
          <a:stretch/>
        </p:blipFill>
        <p:spPr>
          <a:xfrm>
            <a:off x="8830843" y="3059531"/>
            <a:ext cx="1398404" cy="970037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20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57" y="3182876"/>
            <a:ext cx="651283" cy="75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9" y="2525047"/>
            <a:ext cx="1929860" cy="141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ÐÐ°ÑÑÐ¸Ð½ÐºÐ¸ Ð¿Ð¾ Ð·Ð°Ð¿ÑÐ¾ÑÑ ÐºÐ²Ð°Ð½ÑÐ¾ÑÐ¸ÑÐ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66126" y="591077"/>
            <a:ext cx="1455027" cy="1180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92.168.1.2\docs\Яковлева Екатерина Дмитриевна\открытие кванториум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6388" y="5478343"/>
            <a:ext cx="1419252" cy="98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426329" y="1662314"/>
            <a:ext cx="6400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 2017-2018 учебный год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19 педагогов прошли обучение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федерального оператора сети детских технопарков «Кванториум»;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- 1070 обучающихся перешли нулевой уровень образовательной программы ДТ «Кванториум»;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- 238 участников республиканского/регионального уровня мероприятий (конкурсов, олимпиад и т.д.);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- 89 участников федерального/международного уровня мероприятий (конкурсов, олимпиад и т.д.); 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- Подписаны 9 соглашений о сотрудничестве с организациями из реального сектора 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0083" y="4477442"/>
            <a:ext cx="6351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Итогом учебного года стало мероприятие, проведенное совместно с партнерами: «Защита проектов учащихся детского технопарка «Кванториум», где были разыграны гранты на реализацию разработок на общую сумму 215 тыс. руб. (из средств финансовой поддержки партнеров). Главный спонсор мероприятия АО «</a:t>
            </a:r>
            <a:r>
              <a:rPr lang="ru-RU" sz="1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Сахаэнерго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». Проекты детей были высоко оценены экспертами мероприятия, также федеральным оператором рекомендованы в представлении на Молодежной площадке «Инновационная экономика и технологическое предпринимательство на Дальнем Востоке» в рамках Восточного экономического форума 2018 в г. Владивосток. </a:t>
            </a:r>
          </a:p>
        </p:txBody>
      </p:sp>
    </p:spTree>
    <p:extLst>
      <p:ext uri="{BB962C8B-B14F-4D97-AF65-F5344CB8AC3E}">
        <p14:creationId xmlns="" xmlns:p14="http://schemas.microsoft.com/office/powerpoint/2010/main" val="899609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1929" y="1531604"/>
            <a:ext cx="703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сети детских технопарков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Республике Саха (Якутия)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0560" y="2226437"/>
            <a:ext cx="2448869" cy="366208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2.13.14 Указа Главы Республики Саха (Якутия) от 22 ноября 2018 года № 190 «О стратегических направлениях развития образования в Республике Саха (Якутия)» будут созданы к 2024 году в каждом муниципальном районе и городском округе Республики Саха (Якутия) муниципальный детский технопарк.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845" y="1973655"/>
            <a:ext cx="4318503" cy="45469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08776" y="2362943"/>
            <a:ext cx="3314700" cy="318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координационный центр сети детских технопарков - ГАНОУ РС(Я) «Республиканский ресурсный центр «Юные якутяне» в соответствии с Распоряжением Главы Республики Саха (Якутия) от 10 августа 2016 года «О создании системы детских технопарков в Республике Саха (Якутия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)»:</a:t>
            </a:r>
          </a:p>
          <a:p>
            <a:pPr algn="ctr">
              <a:lnSpc>
                <a:spcPct val="115000"/>
              </a:lnSpc>
            </a:pPr>
            <a:endParaRPr lang="ru-RU" sz="14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специалистов/переподготовка специалистов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Методическое сопровождение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ÐÐ°ÑÑÐ¸Ð½ÐºÐ¸ Ð¿Ð¾ Ð·Ð°Ð¿ÑÐ¾ÑÑ ÐºÐ²Ð°Ð½ÑÐ¾ÑÐ¸ÑÐ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66126" y="591077"/>
            <a:ext cx="1455027" cy="1180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304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39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54314" y="1397194"/>
            <a:ext cx="7278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мобильного технопарка в Республике Саха (Якутия)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12" y="4832440"/>
            <a:ext cx="2112132" cy="1408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0" y="4049412"/>
            <a:ext cx="2346950" cy="15660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2553" y="2071434"/>
            <a:ext cx="43204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Мобильный технопарк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– это образовательное решение в виде передвижного комплекса.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Передвижной комплекс, позволяет жителям самых удалённых уголков республики  прикоснуться к инженерно-техническим реалиям.</a:t>
            </a:r>
          </a:p>
          <a:p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охватить как можно больше молодых умов и повысить престиж инженерных профессий. </a:t>
            </a:r>
          </a:p>
          <a:p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Основная задача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— создание условий обучения по инженерно-техническим направлениям для всех школьников республики, независимо от места проживания.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60218" y="2392863"/>
            <a:ext cx="4331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Направления: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VR/AR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виртуальную реальность;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Аэротехнологиии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современные авиационные технологии;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Геотехнологии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применение геоинформационных инструментов и данных;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4) IT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программирование и всемирные сети;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5) Робототехника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электроника, </a:t>
            </a:r>
            <a:r>
              <a:rPr lang="ru-RU" sz="1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мехатроника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 и программирование;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6) Промышленный дизайн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применение лазерных технологий в различных областях науки и техники;</a:t>
            </a:r>
          </a:p>
          <a:p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7) </a:t>
            </a: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Хайтек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высокотехнологичная лаборатория </a:t>
            </a:r>
            <a:r>
              <a:rPr lang="ru-RU" sz="1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346" y="2919640"/>
            <a:ext cx="28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Запуск проекта:  2020 год </a:t>
            </a:r>
          </a:p>
        </p:txBody>
      </p:sp>
    </p:spTree>
    <p:extLst>
      <p:ext uri="{BB962C8B-B14F-4D97-AF65-F5344CB8AC3E}">
        <p14:creationId xmlns="" xmlns:p14="http://schemas.microsoft.com/office/powerpoint/2010/main" val="384421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840" y="2524810"/>
            <a:ext cx="105460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Создание условий для самоопределения 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всех обучающихся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5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4920" y="2524810"/>
            <a:ext cx="10165080" cy="321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участия в открытых онлайн-уроках, реализуемых с учетом опыта цикла открытых уроков </a:t>
            </a:r>
            <a:r>
              <a:rPr lang="ru-RU" sz="4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66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4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66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направленных на раннюю профориентацию не менее чем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20 %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endParaRPr lang="ru-RU" sz="2400" b="1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числа школьников</a:t>
            </a:r>
            <a:endParaRPr lang="ru-RU" sz="24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5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6"/>
            <a:ext cx="12166518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74480395"/>
              </p:ext>
            </p:extLst>
          </p:nvPr>
        </p:nvGraphicFramePr>
        <p:xfrm>
          <a:off x="977752" y="3095545"/>
          <a:ext cx="8359541" cy="376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9" y="1090733"/>
            <a:ext cx="5445499" cy="914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005" y="2130044"/>
            <a:ext cx="7389044" cy="7881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Участие детей в открытых онлайн-уроках, реализуемых с учетом опыта цикла открытых уроков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ПроеКТОриЯ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направленных на раннюю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профориентацию (тыс</a:t>
            </a: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.)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06786" y="2171349"/>
            <a:ext cx="3676694" cy="4177623"/>
            <a:chOff x="347792" y="1002770"/>
            <a:chExt cx="6131846" cy="12407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47792" y="1002770"/>
              <a:ext cx="5900623" cy="12407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700153" y="1155312"/>
              <a:ext cx="5779485" cy="682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371725" y="2182179"/>
            <a:ext cx="3628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Алгоритм участия в  «</a:t>
            </a:r>
            <a:r>
              <a:rPr lang="ru-RU" dirty="0" err="1">
                <a:solidFill>
                  <a:schemeClr val="bg1"/>
                </a:solidFill>
              </a:rPr>
              <a:t>ПроеКТОриЯ</a:t>
            </a:r>
            <a:r>
              <a:rPr lang="ru-RU" dirty="0" smtClean="0">
                <a:solidFill>
                  <a:schemeClr val="bg1"/>
                </a:solidFill>
              </a:rPr>
              <a:t>»: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Проверить аудиторию на соответствие техническим требованиям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Зарегистрировать образовательную организацию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портале </a:t>
            </a:r>
            <a:r>
              <a:rPr lang="ru-RU" dirty="0" smtClean="0">
                <a:solidFill>
                  <a:srgbClr val="FFFF00"/>
                </a:solidFill>
              </a:rPr>
              <a:t>https</a:t>
            </a:r>
            <a:r>
              <a:rPr lang="ru-RU" dirty="0">
                <a:solidFill>
                  <a:srgbClr val="FFFF00"/>
                </a:solidFill>
              </a:rPr>
              <a:t>://proektoria.online</a:t>
            </a:r>
            <a:r>
              <a:rPr lang="ru-RU" dirty="0" smtClean="0">
                <a:solidFill>
                  <a:srgbClr val="FFFF00"/>
                </a:solidFill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Войти в Личный кабинет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по </a:t>
            </a:r>
            <a:r>
              <a:rPr lang="ru-RU" dirty="0" err="1">
                <a:solidFill>
                  <a:schemeClr val="bg1"/>
                </a:solidFill>
              </a:rPr>
              <a:t>промокоду</a:t>
            </a:r>
            <a:r>
              <a:rPr lang="ru-RU" dirty="0">
                <a:solidFill>
                  <a:schemeClr val="bg1"/>
                </a:solidFill>
              </a:rPr>
              <a:t> активации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37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1581" y="2524810"/>
            <a:ext cx="93497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БИЛЕТ </a:t>
            </a:r>
            <a:r>
              <a:rPr lang="ru-RU" sz="72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БУДУЩЕЕ</a:t>
            </a:r>
            <a:endParaRPr lang="ru-RU" sz="7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0550" y="364540"/>
            <a:ext cx="1498550" cy="14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4739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8630" y="2524810"/>
            <a:ext cx="11052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Выбор профессии - одно из самых важных событий в жизни каждого человека.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Как </a:t>
            </a:r>
            <a:r>
              <a:rPr lang="ru-RU" sz="2400" dirty="0">
                <a:solidFill>
                  <a:srgbClr val="0070C0"/>
                </a:solidFill>
              </a:rPr>
              <a:t>не ошибиться и выбрать дело по душе? 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Как понять, какая специальность подходит ребенку больше всего и в какой профессии он может быть успешен?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вопросы будут решаться в масштабах всей страны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0810" y="316230"/>
            <a:ext cx="1604010" cy="160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55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5771" y="1142262"/>
            <a:ext cx="11018520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рамках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"Билет в будущее" в РФ </a:t>
            </a:r>
            <a:r>
              <a:rPr lang="ru-RU" sz="2000" dirty="0">
                <a:solidFill>
                  <a:srgbClr val="0070C0"/>
                </a:solidFill>
              </a:rPr>
              <a:t>создается национальная </a:t>
            </a:r>
            <a:r>
              <a:rPr lang="ru-RU" sz="2000" dirty="0" smtClean="0">
                <a:solidFill>
                  <a:srgbClr val="0070C0"/>
                </a:solidFill>
              </a:rPr>
              <a:t>система профориентации </a:t>
            </a:r>
            <a:r>
              <a:rPr lang="ru-RU" sz="2000" dirty="0">
                <a:solidFill>
                  <a:srgbClr val="0070C0"/>
                </a:solidFill>
              </a:rPr>
              <a:t>для учащихся 6-11 классов. Проект рассчитан на шесть лет и за это время в нем смогут принять участие около миллиона школьников. Учащиеся на практике попробуют самые разные профессии.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Региональным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оператором проекта «Билет в будущее» </a:t>
            </a:r>
            <a:r>
              <a:rPr lang="ru-RU" sz="2000" dirty="0">
                <a:solidFill>
                  <a:srgbClr val="0070C0"/>
                </a:solidFill>
              </a:rPr>
              <a:t>в Республике Саха (Якутия) является </a:t>
            </a:r>
            <a:r>
              <a:rPr lang="ru-RU" sz="2000" b="1" dirty="0">
                <a:solidFill>
                  <a:srgbClr val="0070C0"/>
                </a:solidFill>
              </a:rPr>
              <a:t>Государственное автономное учреждение Республики Саха (Якутия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Центр развития профессиональных компетенций» 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Подрядчиками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являются ПОО, </a:t>
            </a:r>
            <a:r>
              <a:rPr lang="ru-RU" sz="2000" dirty="0">
                <a:solidFill>
                  <a:srgbClr val="0070C0"/>
                </a:solidFill>
              </a:rPr>
              <a:t>которые предоставляют площадки, сертифицированных </a:t>
            </a:r>
            <a:r>
              <a:rPr lang="ru-RU" sz="2000" dirty="0" smtClean="0">
                <a:solidFill>
                  <a:srgbClr val="0070C0"/>
                </a:solidFill>
              </a:rPr>
              <a:t>наставников  </a:t>
            </a:r>
            <a:r>
              <a:rPr lang="ru-RU" sz="2000" dirty="0">
                <a:solidFill>
                  <a:srgbClr val="0070C0"/>
                </a:solidFill>
              </a:rPr>
              <a:t>для прохождения очных профессиональных проб для участников проекта.</a:t>
            </a: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К </a:t>
            </a:r>
            <a:r>
              <a:rPr lang="ru-RU" sz="2000" dirty="0">
                <a:solidFill>
                  <a:srgbClr val="0070C0"/>
                </a:solidFill>
              </a:rPr>
              <a:t>профессиональным пробам допускаются ученики, прошедшие три этапа онлайн тестирования.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7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1996" y="248817"/>
            <a:ext cx="1442823" cy="14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1910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Задача из Указа Президента Российской Федерации от 7 мая 2018 г. № 204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48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113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ТЕСТИРОВАНИЯ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5820" y="2228851"/>
            <a:ext cx="10957558" cy="3948112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buNone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 ТЫ ВЫБИРАЕШЬ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ПРОФЕССИЮ?</a:t>
            </a:r>
          </a:p>
          <a:p>
            <a:pPr marL="0" indent="0" fontAlgn="t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Развивающий </a:t>
            </a:r>
            <a:r>
              <a:rPr lang="ru-RU" sz="2000" dirty="0">
                <a:solidFill>
                  <a:srgbClr val="0070C0"/>
                </a:solidFill>
              </a:rPr>
              <a:t>опросник, определяющий готовность к выбору </a:t>
            </a:r>
            <a:r>
              <a:rPr lang="ru-RU" sz="2000" dirty="0" smtClean="0">
                <a:solidFill>
                  <a:srgbClr val="0070C0"/>
                </a:solidFill>
              </a:rPr>
              <a:t>профессии </a:t>
            </a:r>
          </a:p>
          <a:p>
            <a:pPr fontAlgn="t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Этап </a:t>
            </a:r>
            <a:r>
              <a:rPr lang="ru-RU" sz="2000" dirty="0">
                <a:solidFill>
                  <a:srgbClr val="0070C0"/>
                </a:solidFill>
              </a:rPr>
              <a:t>проходит в </a:t>
            </a:r>
            <a:r>
              <a:rPr lang="ru-RU" sz="2000" dirty="0" smtClean="0">
                <a:solidFill>
                  <a:srgbClr val="0070C0"/>
                </a:solidFill>
              </a:rPr>
              <a:t>школе</a:t>
            </a:r>
          </a:p>
          <a:p>
            <a:pPr fontAlgn="t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ТЫ? </a:t>
            </a:r>
          </a:p>
          <a:p>
            <a:pPr fontAlgn="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Диагностика </a:t>
            </a:r>
            <a:r>
              <a:rPr lang="ru-RU" sz="2000" dirty="0">
                <a:solidFill>
                  <a:srgbClr val="0070C0"/>
                </a:solidFill>
              </a:rPr>
              <a:t>важных для выбора профессии способностей и навыков (</a:t>
            </a:r>
            <a:r>
              <a:rPr lang="ru-RU" sz="2000" dirty="0" err="1" smtClean="0">
                <a:solidFill>
                  <a:srgbClr val="0070C0"/>
                </a:solidFill>
              </a:rPr>
              <a:t>softskills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</a:p>
          <a:p>
            <a:pPr fontAlgn="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Участник </a:t>
            </a:r>
            <a:r>
              <a:rPr lang="ru-RU" sz="2000" dirty="0">
                <a:solidFill>
                  <a:srgbClr val="0070C0"/>
                </a:solidFill>
              </a:rPr>
              <a:t>проходит тест </a:t>
            </a:r>
            <a:r>
              <a:rPr lang="ru-RU" sz="2000" dirty="0" smtClean="0">
                <a:solidFill>
                  <a:srgbClr val="0070C0"/>
                </a:solidFill>
              </a:rPr>
              <a:t>самостоятельно</a:t>
            </a:r>
          </a:p>
          <a:p>
            <a:pPr fontAlgn="t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ТЕБЕ ИНТЕРЕСНЫ И ЧТО ТЫ О НИХ ЗНАЕШЬ?</a:t>
            </a:r>
          </a:p>
          <a:p>
            <a:pPr fontAlgn="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Диагностика </a:t>
            </a:r>
            <a:r>
              <a:rPr lang="ru-RU" sz="2000" dirty="0">
                <a:solidFill>
                  <a:srgbClr val="0070C0"/>
                </a:solidFill>
              </a:rPr>
              <a:t>осведомленности в различных перспективных направлениях (</a:t>
            </a:r>
            <a:r>
              <a:rPr lang="ru-RU" sz="2000" dirty="0" err="1" smtClean="0">
                <a:solidFill>
                  <a:srgbClr val="0070C0"/>
                </a:solidFill>
              </a:rPr>
              <a:t>hardskills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</a:p>
          <a:p>
            <a:pPr fontAlgn="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Участник </a:t>
            </a:r>
            <a:r>
              <a:rPr lang="ru-RU" sz="2000" dirty="0">
                <a:solidFill>
                  <a:srgbClr val="0070C0"/>
                </a:solidFill>
              </a:rPr>
              <a:t>проходит тест самостоятельно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555" y="328826"/>
            <a:ext cx="1442823" cy="14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039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113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ТЕСТИРОВАНИЯ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040" y="2228851"/>
            <a:ext cx="11483338" cy="3948112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После </a:t>
            </a:r>
            <a:r>
              <a:rPr lang="ru-RU" dirty="0">
                <a:solidFill>
                  <a:srgbClr val="0070C0"/>
                </a:solidFill>
              </a:rPr>
              <a:t>каждого этапа тестирования участники получают обратную связь </a:t>
            </a:r>
            <a:r>
              <a:rPr lang="ru-RU" dirty="0" smtClean="0">
                <a:solidFill>
                  <a:srgbClr val="0070C0"/>
                </a:solidFill>
              </a:rPr>
              <a:t>и персональные </a:t>
            </a:r>
            <a:r>
              <a:rPr lang="ru-RU" dirty="0">
                <a:solidFill>
                  <a:srgbClr val="0070C0"/>
                </a:solidFill>
              </a:rPr>
              <a:t>рекомендации.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pPr marL="0" indent="0" fontAlgn="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При </a:t>
            </a:r>
            <a:r>
              <a:rPr lang="ru-RU" dirty="0">
                <a:solidFill>
                  <a:srgbClr val="0070C0"/>
                </a:solidFill>
              </a:rPr>
              <a:t>условии прохождения не менее двух этапов тестирования выдаются советы по траектории дальнейшего развития и открывается доступ к </a:t>
            </a:r>
            <a:r>
              <a:rPr lang="ru-RU" dirty="0" err="1">
                <a:solidFill>
                  <a:srgbClr val="0070C0"/>
                </a:solidFill>
              </a:rPr>
              <a:t>профпробам</a:t>
            </a:r>
            <a:r>
              <a:rPr lang="ru-RU" dirty="0">
                <a:solidFill>
                  <a:srgbClr val="0070C0"/>
                </a:solidFill>
              </a:rPr>
              <a:t> в регионе участника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555" y="328826"/>
            <a:ext cx="1442823" cy="14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578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11315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ПОТРЕБУЕТСЯ: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60470" y="2228851"/>
            <a:ext cx="8042908" cy="39481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КОМПЬЮТЕРНЫЙ КЛАСС</a:t>
            </a:r>
            <a:endParaRPr lang="ru-RU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Отдельное рабочее место с доступом в интернет потребуется каждому частнику тестирования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УЧИТЕЛЬ</a:t>
            </a:r>
            <a:endParaRPr lang="ru-RU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классе </a:t>
            </a:r>
            <a:r>
              <a:rPr lang="ru-RU" sz="2000" dirty="0" smtClean="0">
                <a:solidFill>
                  <a:srgbClr val="0070C0"/>
                </a:solidFill>
              </a:rPr>
              <a:t>должен быть человек</a:t>
            </a:r>
            <a:r>
              <a:rPr lang="ru-RU" sz="2000" dirty="0">
                <a:solidFill>
                  <a:srgbClr val="0070C0"/>
                </a:solidFill>
              </a:rPr>
              <a:t>, который сможет ответить на вопросы участников о проекте и платформе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ИНСТРУКЦИИ</a:t>
            </a:r>
            <a:endParaRPr lang="ru-RU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Вы можете вывести информацию для всего класса через проектор или распечатать инструкции для каждого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555" y="328826"/>
            <a:ext cx="1442823" cy="14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s://static.tildacdn.com/tild6230-3935-4635-b336-343137346264/icon_puck_2-07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05" y="2148840"/>
            <a:ext cx="191643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atic.tildacdn.com/tild6535-6533-4331-b137-363737343439/icon_puck_2-29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554730"/>
            <a:ext cx="16916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atic.tildacdn.com/tild3034-3561-4562-b437-666562303763/icon_puck_2-01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0" y="5181600"/>
            <a:ext cx="191643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62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555" y="328826"/>
            <a:ext cx="1442823" cy="14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1"/>
                </a:solidFill>
              </a:rPr>
              <a:t>ИНДИКАТОРЫ/</a:t>
            </a:r>
            <a:r>
              <a:rPr lang="ru-RU" sz="4800" b="1" dirty="0" smtClean="0">
                <a:solidFill>
                  <a:srgbClr val="C00000"/>
                </a:solidFill>
              </a:rPr>
              <a:t>показатели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2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3" y="1835537"/>
            <a:ext cx="8673354" cy="45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07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7" y="1607944"/>
            <a:ext cx="8485095" cy="488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5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03" y="1598409"/>
            <a:ext cx="8996082" cy="48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79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" y="1600200"/>
            <a:ext cx="9063318" cy="481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0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БЛАГОДАРЮ  ЗА  ВНИМАНИЕ!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38200" y="1417320"/>
            <a:ext cx="10515600" cy="47596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и показатели проекта: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80 %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7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036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42427" y="1457608"/>
            <a:ext cx="9144000" cy="1076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Меры по увеличению охвата детей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дополнительным образованием в Республике Саха (Якутия)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2903" y="2751992"/>
            <a:ext cx="10071977" cy="319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новых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высокооснащенных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мест для реализации дополнительных общеобразовательных программ;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высококвалифицированных кадров по направленностям;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сетевой формы реализации дополнительных общеобразовательных программ;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дистанционного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поддержка развития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негосударственного сектора по реализации дополнительных общеобразовательных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1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5900" y="1819742"/>
            <a:ext cx="9269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C00000"/>
                </a:solidFill>
                <a:effectLst/>
              </a:rPr>
              <a:t>        </a:t>
            </a:r>
          </a:p>
          <a:p>
            <a:pPr algn="ctr"/>
            <a:endParaRPr lang="ru-RU" sz="2400" b="1" i="0" u="none" strike="noStrike" dirty="0" smtClean="0">
              <a:solidFill>
                <a:srgbClr val="C00000"/>
              </a:solidFill>
              <a:effectLst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Внедрение </a:t>
            </a:r>
            <a:r>
              <a:rPr lang="ru-RU" sz="3200" dirty="0">
                <a:solidFill>
                  <a:srgbClr val="C00000"/>
                </a:solidFill>
              </a:rPr>
              <a:t>муниципальной целевой модели развития системы дополнительного образования детей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7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8677144"/>
              </p:ext>
            </p:extLst>
          </p:nvPr>
        </p:nvGraphicFramePr>
        <p:xfrm>
          <a:off x="601981" y="2057494"/>
          <a:ext cx="10827945" cy="170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Блок-схема: узел 9"/>
          <p:cNvSpPr/>
          <p:nvPr/>
        </p:nvSpPr>
        <p:spPr>
          <a:xfrm>
            <a:off x="9908842" y="2372199"/>
            <a:ext cx="153909" cy="1539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15590" y="2618756"/>
            <a:ext cx="705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2019 год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24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2624711"/>
            <a:ext cx="718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2020 </a:t>
            </a:r>
            <a:r>
              <a:rPr lang="ru-RU" sz="1100" b="1" dirty="0">
                <a:solidFill>
                  <a:srgbClr val="002060"/>
                </a:solidFill>
              </a:rPr>
              <a:t>год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36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3F11C74-D520-40E8-8FF4-337B145FC2E0}"/>
              </a:ext>
            </a:extLst>
          </p:cNvPr>
          <p:cNvGrpSpPr/>
          <p:nvPr/>
        </p:nvGrpSpPr>
        <p:grpSpPr>
          <a:xfrm>
            <a:off x="1097988" y="3033893"/>
            <a:ext cx="5022724" cy="3517085"/>
            <a:chOff x="937301" y="405166"/>
            <a:chExt cx="7494720" cy="6266483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549DD8E9-C9AC-4589-94CF-51FFA17955CB}"/>
                </a:ext>
              </a:extLst>
            </p:cNvPr>
            <p:cNvGrpSpPr/>
            <p:nvPr/>
          </p:nvGrpSpPr>
          <p:grpSpPr>
            <a:xfrm>
              <a:off x="937301" y="405166"/>
              <a:ext cx="7494720" cy="6266483"/>
              <a:chOff x="937301" y="405166"/>
              <a:chExt cx="7494720" cy="6266483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xmlns="" id="{4BE09966-6222-474F-A436-658021E641FB}"/>
                  </a:ext>
                </a:extLst>
              </p:cNvPr>
              <p:cNvGrpSpPr/>
              <p:nvPr/>
            </p:nvGrpSpPr>
            <p:grpSpPr>
              <a:xfrm>
                <a:off x="937301" y="405166"/>
                <a:ext cx="7494720" cy="6266483"/>
                <a:chOff x="937301" y="405166"/>
                <a:chExt cx="7494720" cy="6266483"/>
              </a:xfrm>
            </p:grpSpPr>
            <p:grpSp>
              <p:nvGrpSpPr>
                <p:cNvPr id="28" name="Группа 27">
                  <a:extLst>
                    <a:ext uri="{FF2B5EF4-FFF2-40B4-BE49-F238E27FC236}">
                      <a16:creationId xmlns:a16="http://schemas.microsoft.com/office/drawing/2014/main" xmlns="" id="{751917E3-D315-46DC-89C7-F69B2F04F38C}"/>
                    </a:ext>
                  </a:extLst>
                </p:cNvPr>
                <p:cNvGrpSpPr/>
                <p:nvPr/>
              </p:nvGrpSpPr>
              <p:grpSpPr>
                <a:xfrm>
                  <a:off x="937301" y="820390"/>
                  <a:ext cx="7494720" cy="5851259"/>
                  <a:chOff x="937301" y="820390"/>
                  <a:chExt cx="7494720" cy="5851259"/>
                </a:xfrm>
              </p:grpSpPr>
              <p:grpSp>
                <p:nvGrpSpPr>
                  <p:cNvPr id="30" name="Группа 29">
                    <a:extLst>
                      <a:ext uri="{FF2B5EF4-FFF2-40B4-BE49-F238E27FC236}">
                        <a16:creationId xmlns:a16="http://schemas.microsoft.com/office/drawing/2014/main" xmlns="" id="{645C8340-572D-4A2F-AD9D-6CED22EA2A4B}"/>
                      </a:ext>
                    </a:extLst>
                  </p:cNvPr>
                  <p:cNvGrpSpPr/>
                  <p:nvPr/>
                </p:nvGrpSpPr>
                <p:grpSpPr>
                  <a:xfrm>
                    <a:off x="937301" y="820390"/>
                    <a:ext cx="7272808" cy="5851259"/>
                    <a:chOff x="937301" y="820390"/>
                    <a:chExt cx="7272808" cy="5851259"/>
                  </a:xfrm>
                </p:grpSpPr>
                <p:pic>
                  <p:nvPicPr>
                    <p:cNvPr id="33" name="Picture 2" descr="http://mehmetdogan.eu5.org/img/ilett.jpg">
                      <a:extLst>
                        <a:ext uri="{FF2B5EF4-FFF2-40B4-BE49-F238E27FC236}">
                          <a16:creationId xmlns:a16="http://schemas.microsoft.com/office/drawing/2014/main" xmlns="" id="{9DF38791-B980-4EEA-89A3-485F641D20B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37301" y="820390"/>
                      <a:ext cx="7272808" cy="585125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4" name="Овал 33">
                      <a:extLst>
                        <a:ext uri="{FF2B5EF4-FFF2-40B4-BE49-F238E27FC236}">
                          <a16:creationId xmlns:a16="http://schemas.microsoft.com/office/drawing/2014/main" xmlns="" id="{0A052903-EA66-4C51-9074-E947CAE77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7650" y="2351526"/>
                      <a:ext cx="2718484" cy="235373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>
                      <a:defPPr>
                        <a:defRPr lang="ru-RU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ru-RU" sz="2400" b="1" dirty="0"/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Муниципальные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(опорные) центры</a:t>
                      </a:r>
                    </a:p>
                    <a:p>
                      <a:pPr algn="ctr"/>
                      <a:endParaRPr lang="ru-RU" sz="2000" b="1" dirty="0"/>
                    </a:p>
                  </p:txBody>
                </p:sp>
              </p:grpSp>
              <p:sp>
                <p:nvSpPr>
                  <p:cNvPr id="31" name="Овал 30">
                    <a:extLst>
                      <a:ext uri="{FF2B5EF4-FFF2-40B4-BE49-F238E27FC236}">
                        <a16:creationId xmlns:a16="http://schemas.microsoft.com/office/drawing/2014/main" xmlns="" id="{E4DA6B54-2169-4BA3-8E75-5406DF9630FE}"/>
                      </a:ext>
                    </a:extLst>
                  </p:cNvPr>
                  <p:cNvSpPr/>
                  <p:nvPr/>
                </p:nvSpPr>
                <p:spPr>
                  <a:xfrm>
                    <a:off x="1100109" y="4577395"/>
                    <a:ext cx="2145630" cy="1905853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sz="1200" b="1" dirty="0" smtClean="0"/>
                  </a:p>
                  <a:p>
                    <a:pPr algn="ctr"/>
                    <a:endParaRPr lang="ru-RU" sz="1200" b="1" dirty="0"/>
                  </a:p>
                  <a:p>
                    <a:pPr algn="ctr"/>
                    <a:r>
                      <a:rPr lang="ru-RU" sz="1200" b="1" dirty="0" smtClean="0">
                        <a:solidFill>
                          <a:srgbClr val="002060"/>
                        </a:solidFill>
                      </a:rPr>
                      <a:t>Сфера образования и науки</a:t>
                    </a:r>
                  </a:p>
                  <a:p>
                    <a:pPr algn="ctr"/>
                    <a:endParaRPr lang="ru-RU" sz="1600" b="1" dirty="0"/>
                  </a:p>
                  <a:p>
                    <a:pPr algn="ctr"/>
                    <a:endParaRPr lang="ru-RU" sz="1600" b="1" dirty="0"/>
                  </a:p>
                </p:txBody>
              </p:sp>
              <p:sp>
                <p:nvSpPr>
                  <p:cNvPr id="32" name="Овал 31">
                    <a:extLst>
                      <a:ext uri="{FF2B5EF4-FFF2-40B4-BE49-F238E27FC236}">
                        <a16:creationId xmlns:a16="http://schemas.microsoft.com/office/drawing/2014/main" xmlns="" id="{319C3D47-17CE-4EDF-B1F2-03CBD5BB7B14}"/>
                      </a:ext>
                    </a:extLst>
                  </p:cNvPr>
                  <p:cNvSpPr/>
                  <p:nvPr/>
                </p:nvSpPr>
                <p:spPr>
                  <a:xfrm>
                    <a:off x="6746908" y="1157589"/>
                    <a:ext cx="1685113" cy="1274551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1050" b="1" dirty="0" smtClean="0">
                        <a:solidFill>
                          <a:srgbClr val="002060"/>
                        </a:solidFill>
                      </a:rPr>
                      <a:t>Сфера молодежной политики</a:t>
                    </a:r>
                    <a:endParaRPr lang="ru-RU" sz="105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B8E20E5A-004A-4877-875A-3CE1E37A5365}"/>
                    </a:ext>
                  </a:extLst>
                </p:cNvPr>
                <p:cNvSpPr/>
                <p:nvPr/>
              </p:nvSpPr>
              <p:spPr>
                <a:xfrm>
                  <a:off x="5407809" y="405166"/>
                  <a:ext cx="1604148" cy="1168745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100" b="1" smtClean="0">
                      <a:solidFill>
                        <a:srgbClr val="002060"/>
                      </a:solidFill>
                    </a:rPr>
                    <a:t>Сфера спорта</a:t>
                  </a:r>
                  <a:endParaRPr lang="ru-RU" sz="11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E867ED03-5B0F-45FD-8578-378F045020E5}"/>
                  </a:ext>
                </a:extLst>
              </p:cNvPr>
              <p:cNvSpPr/>
              <p:nvPr/>
            </p:nvSpPr>
            <p:spPr>
              <a:xfrm>
                <a:off x="1162459" y="1157589"/>
                <a:ext cx="2435995" cy="1598852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b="1" dirty="0" smtClean="0">
                    <a:solidFill>
                      <a:srgbClr val="002060"/>
                    </a:solidFill>
                  </a:rPr>
                  <a:t>Негосударственный сектор</a:t>
                </a:r>
                <a:r>
                  <a:rPr lang="en-US" sz="1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000" b="1" dirty="0" smtClean="0">
                    <a:solidFill>
                      <a:srgbClr val="002060"/>
                    </a:solidFill>
                  </a:rPr>
                  <a:t>образования</a:t>
                </a:r>
              </a:p>
              <a:p>
                <a:pPr algn="ctr"/>
                <a:r>
                  <a:rPr lang="ru-RU" sz="1050" b="1" dirty="0" smtClean="0"/>
                  <a:t> </a:t>
                </a:r>
                <a:endParaRPr lang="ru-RU" sz="1050" b="1" dirty="0"/>
              </a:p>
            </p:txBody>
          </p:sp>
        </p:grp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7B6DC9F-544A-42CB-A959-F65F83EA7373}"/>
                </a:ext>
              </a:extLst>
            </p:cNvPr>
            <p:cNvSpPr/>
            <p:nvPr/>
          </p:nvSpPr>
          <p:spPr>
            <a:xfrm>
              <a:off x="3825567" y="831718"/>
              <a:ext cx="1496278" cy="122913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>
                  <a:solidFill>
                    <a:srgbClr val="002060"/>
                  </a:solidFill>
                </a:rPr>
                <a:t>Реальный сектор экономики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760F8E12-253E-49B0-8CCF-E8B9C85B5FDC}"/>
                </a:ext>
              </a:extLst>
            </p:cNvPr>
            <p:cNvSpPr/>
            <p:nvPr/>
          </p:nvSpPr>
          <p:spPr>
            <a:xfrm>
              <a:off x="6034229" y="4705260"/>
              <a:ext cx="1756055" cy="169292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Сфера культуры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8722785" y="4717593"/>
            <a:ext cx="1794520" cy="395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2018 год - 75%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22785" y="5305072"/>
            <a:ext cx="1794520" cy="426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2024 год – 80%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9396" y="537557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17082" y="4780754"/>
            <a:ext cx="138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18698" y="1546321"/>
            <a:ext cx="9250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(опорных) центров в каждом муниципальном районе (городском округе)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96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410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789" y="2397458"/>
            <a:ext cx="4958080" cy="10159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Плановые показатели охвата детей в возрасте от 5 до 18 лет, проживающих в Республике Саха (Якутия), охваченных дополнительным образованием (%)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99692978"/>
              </p:ext>
            </p:extLst>
          </p:nvPr>
        </p:nvGraphicFramePr>
        <p:xfrm>
          <a:off x="844789" y="2642666"/>
          <a:ext cx="4724400" cy="337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42427" y="1554962"/>
            <a:ext cx="9398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Заполнение формы федерального </a:t>
            </a:r>
            <a:r>
              <a:rPr lang="ru-RU" dirty="0">
                <a:solidFill>
                  <a:srgbClr val="C00000"/>
                </a:solidFill>
              </a:rPr>
              <a:t>статистического наблюдения №1-ДОП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Сведения о дополнительном образовании и спортивной подготовке детей»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96100" y="2946350"/>
            <a:ext cx="474491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№ 1-ДОП предоставляют:</a:t>
            </a:r>
          </a:p>
          <a:p>
            <a:pPr algn="ctr">
              <a:lnSpc>
                <a:spcPct val="115000"/>
              </a:lnSpc>
            </a:pPr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лица, осуществляющие образовательную деятельность по дополнительные общеобразовательным программам для детей на основании лицензии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036" cy="6858000"/>
          </a:xfrm>
          <a:prstGeom prst="rect">
            <a:avLst/>
          </a:prstGeom>
        </p:spPr>
      </p:pic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4D311025-6F9B-4F7C-83AE-721C8C8841C0}"/>
              </a:ext>
            </a:extLst>
          </p:cNvPr>
          <p:cNvSpPr txBox="1">
            <a:spLocks/>
          </p:cNvSpPr>
          <p:nvPr/>
        </p:nvSpPr>
        <p:spPr>
          <a:xfrm>
            <a:off x="1011115" y="2309490"/>
            <a:ext cx="10163908" cy="1042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70C0"/>
              </a:buClr>
              <a:buNone/>
            </a:pPr>
            <a:r>
              <a:rPr lang="ru-RU" sz="1400" dirty="0">
                <a:solidFill>
                  <a:srgbClr val="002060"/>
                </a:solidFill>
              </a:rPr>
              <a:t>Персонифицированное финансирование внедряют  муниципальные районы (городские округа) Республики Саха (Якутия) с численностью детей в возрасте от 5 до 18 лет не менее 12 тыс.чел.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 algn="ctr">
              <a:buClr>
                <a:srgbClr val="0070C0"/>
              </a:buCl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Показатели </a:t>
            </a:r>
            <a:r>
              <a:rPr lang="ru-RU" sz="1600" dirty="0">
                <a:solidFill>
                  <a:srgbClr val="FF0000"/>
                </a:solidFill>
              </a:rPr>
              <a:t>на 2019-2024 годы: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 Саха (Якутия)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8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464607" y="1341623"/>
            <a:ext cx="8682273" cy="8542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персонифицированного финансирования дополнительного образования детей в РС(Я)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2019-2024гг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515817"/>
              </p:ext>
            </p:extLst>
          </p:nvPr>
        </p:nvGraphicFramePr>
        <p:xfrm>
          <a:off x="2636520" y="3459481"/>
          <a:ext cx="7247904" cy="2921847"/>
        </p:xfrm>
        <a:graphic>
          <a:graphicData uri="http://schemas.openxmlformats.org/drawingml/2006/table">
            <a:tbl>
              <a:tblPr/>
              <a:tblGrid>
                <a:gridCol w="332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6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b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spc="-7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spc="-7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Число муниципальных образований Республики Саха (Якутия), реализующих персонифицированное финансирование дополнительного образования детей, ед.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1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Процент детей в возрасте от 5 до 18 лет, охваченных дополнительным образованием с использованием персонифицированного финансирования, от общего числа детей в возрасте от 5 до 18 лет, проживающих на территории муниципального образования Республики Саха (Якутия)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baseline="0" dirty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Число муниципальных образований Республики Саха (Якутия), ведущих персонифицированный учет услуг дополнительного образования детей, ед.</a:t>
                      </a:r>
                      <a:endParaRPr lang="ru-RU" sz="2000" spc="-70" baseline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70" dirty="0" smtClean="0">
                          <a:solidFill>
                            <a:srgbClr val="00206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36</a:t>
                      </a:r>
                      <a:endParaRPr lang="ru-RU" sz="2000" spc="-7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634" marR="1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24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7208" y="1819742"/>
            <a:ext cx="81119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C00000"/>
                </a:solidFill>
                <a:effectLst/>
              </a:rPr>
              <a:t>      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Создание новых мест в образовательных организациях различных типов, уровня и ведомственной принадлежности для реализации дополнительных общеразвивающих программ всех направленностей в целях обеспечения 80% охвата детей дополнительным образованием </a:t>
            </a:r>
            <a:endParaRPr lang="ru-RU" sz="2800" b="1" i="0" u="none" strike="noStrike" dirty="0" smtClean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9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1158</Words>
  <Application>Microsoft Office PowerPoint</Application>
  <PresentationFormat>Произвольный</PresentationFormat>
  <Paragraphs>188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Региональный проект  «Успех каждого ребенка» </vt:lpstr>
      <vt:lpstr>Слайд 2</vt:lpstr>
      <vt:lpstr>Слайд 3</vt:lpstr>
      <vt:lpstr> Меры по увеличению охвата детей  дополнительным образованием в Республике Саха (Якутия)</vt:lpstr>
      <vt:lpstr>Слайд 5</vt:lpstr>
      <vt:lpstr>Слайд 6</vt:lpstr>
      <vt:lpstr>Плановые показатели охвата детей в возрасте от 5 до 18 лет, проживающих в Республике Саха (Якутия), охваченных дополнительным образованием (%)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ЭТАПЫ ТЕСТИРОВАНИЯ</vt:lpstr>
      <vt:lpstr>ЭТАПЫ ТЕСТИРОВАНИЯ</vt:lpstr>
      <vt:lpstr>ЧТО ПОТРЕБУЕТСЯ: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ООО</cp:lastModifiedBy>
  <cp:revision>56</cp:revision>
  <dcterms:created xsi:type="dcterms:W3CDTF">2019-01-14T00:51:43Z</dcterms:created>
  <dcterms:modified xsi:type="dcterms:W3CDTF">2020-04-15T01:55:30Z</dcterms:modified>
</cp:coreProperties>
</file>