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2" r:id="rId29"/>
    <p:sldId id="286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751B-10C3-4808-9929-DB1967C5715A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8203CB2C-0BD4-42B1-8CB2-86E00A85858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5630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F69D6-72F9-48F5-B505-99B2A9245CDB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3F10-861A-41FD-BF4C-3D179B28B04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4992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5B17-3770-40E7-9493-2B8BA283A5D9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0B2AB-D442-45B7-983F-6580E94122D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049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27B2-3867-4CA2-9F6B-4F7EE9F76E32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3BD64921-4FE4-495C-B237-23B00508387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52925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395C6-FE59-480C-8557-F4DC1EFE5B42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2A13-3355-41A9-AB60-5504C32B1B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55317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DC4E-D262-484F-9AC8-830CAF2E2C20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E625E-13AA-4BE9-BC14-84C163C190B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14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5E35-5863-46AC-B7B1-88F12C69B8CC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E2958A88-BF2D-4FB9-9AAD-84752602180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6044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E10D-9F72-4B8D-B2B3-2C5FCBD0D867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ABF49-9A39-466E-8F4F-9A6813AA8B0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4998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CAC3-57BA-4566-B93A-13209974C1C5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33583-9BBB-410A-ADBB-E424382729B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108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6C513-02A9-491E-9B65-C405D384270D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B8E7A-F948-4CEB-9DEB-4908793A2B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0949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3101A-6042-4560-9ABE-2A5DEA1668D9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AFD0A-24AA-43B6-9293-FEC87FFBC0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674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AB0D4-59EC-493B-96B0-4DC5528461DB}" type="datetimeFigureOut">
              <a:rPr lang="en-US"/>
              <a:pPr>
                <a:defRPr/>
              </a:pPr>
              <a:t>5/19/2020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  <a:latin typeface="Franklin Gothic Book" panose="020B0503020102020204" pitchFamily="34" charset="0"/>
              </a:defRPr>
            </a:lvl1pPr>
          </a:lstStyle>
          <a:p>
            <a:fld id="{ED570F92-AE0B-441B-BD26-44F0CE174CED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048001"/>
            <a:ext cx="8458200" cy="302778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Проекты 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в школьных курсах истории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2000" b="1" dirty="0" smtClean="0"/>
              <a:t>Антонова Ангелина Владимировна</a:t>
            </a:r>
            <a:r>
              <a:rPr lang="ru-RU" b="1" dirty="0" smtClean="0"/>
              <a:t>, </a:t>
            </a:r>
            <a:r>
              <a:rPr lang="ru-RU" sz="2200" b="1" dirty="0" smtClean="0"/>
              <a:t>учитель истории и </a:t>
            </a:r>
            <a:r>
              <a:rPr lang="ru-RU" sz="2200" b="1" dirty="0" err="1" smtClean="0"/>
              <a:t>обюществознания</a:t>
            </a:r>
            <a:r>
              <a:rPr lang="ru-RU" sz="2200" b="1" dirty="0" smtClean="0"/>
              <a:t>, руководитель НОУ «ЭВРИКА» ССОШ№1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2590800"/>
          </a:xfrm>
        </p:spPr>
        <p:txBody>
          <a:bodyPr>
            <a:normAutofit fontScale="47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7030A0"/>
                </a:solidFill>
              </a:rPr>
              <a:t>Динамично меняющийся мир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7030A0"/>
                </a:solidFill>
              </a:rPr>
              <a:t>Отсутствие единой интерпретации событий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7030A0"/>
                </a:solidFill>
              </a:rPr>
              <a:t>Противоречивость программ в историческом образовании, необходимость  определения места предмета в школе как  основополагающего  в личностном становлении ребенка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7030A0"/>
                </a:solidFill>
              </a:rPr>
              <a:t>Необходимость гражданской и национальной идентификации в новых условиях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7030A0"/>
                </a:solidFill>
              </a:rPr>
              <a:t>Не только экзаменом единым – ЕГЭ - школа живет и жизнь идет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в ПРОГРАММЕ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«История России: 1945 – 2008 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20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095500"/>
                <a:gridCol w="2247900"/>
                <a:gridCol w="2171700"/>
              </a:tblGrid>
              <a:tr h="137180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 ПРОЕКТА </a:t>
                      </a:r>
                    </a:p>
                    <a:p>
                      <a:pPr algn="ctr"/>
                      <a:r>
                        <a:rPr lang="ru-RU" sz="1800" dirty="0" smtClean="0"/>
                        <a:t>ПО ВЕДУЩЕЙ ДЕЯТЕЛЬНОСТИ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ТЕМА ПРОЕКТА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«ПРОДУКТ» ПРОЕКТА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ДРУГИЕ ХАРАКТЕРИСТИКИ ПРОЕКТА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28350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ПРАКТИКО-ОРИЕНТИРОВАН-НЫЙ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«Российская культура в условиях </a:t>
                      </a:r>
                      <a:r>
                        <a:rPr lang="ru-RU" sz="2000" dirty="0" err="1" smtClean="0"/>
                        <a:t>информацион-ного</a:t>
                      </a:r>
                      <a:r>
                        <a:rPr lang="ru-RU" sz="2000" dirty="0" smtClean="0"/>
                        <a:t> общества»</a:t>
                      </a:r>
                      <a:endParaRPr lang="ru-RU" sz="20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Карта-путеводитель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«Культурная жизнь нашего города \ района \ поселка …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(в ближайший месяц \ неделю \ выходные дни)»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Микро-проект,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Рабочие группы по направлениям: кино, театр, выставки, музеи, молодежный досуг, ярмарки и т.п.,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(история и обществознание)</a:t>
                      </a:r>
                      <a:endParaRPr lang="ru-RU" sz="1800" dirty="0"/>
                    </a:p>
                  </a:txBody>
                  <a:tcPr marT="45727" marB="4572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в ПРОГРАММЕ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«История России: 1945 – 2008 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541838"/>
        </p:xfrm>
        <a:graphic>
          <a:graphicData uri="http://schemas.openxmlformats.org/drawingml/2006/table">
            <a:tbl>
              <a:tblPr/>
              <a:tblGrid>
                <a:gridCol w="2171700"/>
                <a:gridCol w="2095500"/>
                <a:gridCol w="2247900"/>
                <a:gridCol w="2171700"/>
              </a:tblGrid>
              <a:tr h="1371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ВИД ПРОЕКТА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ПО ВЕДУЩЕЙ ДЕЯТЕЛЬНОСТИ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ТЕМА ПРОЕКТА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«ПРОДУКТ» ПРОЕКТА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ДРУГИЕ ХАРАКТЕРИСТИКИ ПРОЕКТА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70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Исследова-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тельский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«Общественно-политические и научно-историчес-кие дискуссии о целесообразности участия СССР в гражданской войне в Афганистане в 1979 – 1989 гг.»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Аналитические сообщения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об оценках внешней политики КПСС в 1979 – 1989 гг. в разных кругах  советской и зарубежной общественности,  политиков, историков.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Макро-проект,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Рабочие группы по разным направлениям оценочных суждений или участников «круглого стола»,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Монопредметный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в ПРОГРАММЕ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«История России: 1945 – 2008 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095500"/>
                <a:gridCol w="2247900"/>
                <a:gridCol w="2171700"/>
              </a:tblGrid>
              <a:tr h="15238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 ПРОЕКТА </a:t>
                      </a:r>
                    </a:p>
                    <a:p>
                      <a:pPr algn="ctr"/>
                      <a:r>
                        <a:rPr lang="ru-RU" sz="1800" dirty="0" smtClean="0"/>
                        <a:t>ПО ВЕДУЩЕЙ ДЕЯТЕЛЬНОСТИ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ТЕМА ПРОЕКТА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«ПРОДУКТ» ПРОЕКТА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ДРУГИЕ ХАРАКТЕРИСТИКИ ПРОЕКТА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2705222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Информаци-онный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«Космос как фактор внешней политики СССР и США в 1950 – 1980 е гг.»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Аннотированные списки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литературы 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интернет-ресурсов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космической политике СССР и США в годы «холодной войны»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Мини-проект,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Рабочая группа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(3 - 5 чел.),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Межпредметный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(история, информатика, обществознание)</a:t>
                      </a:r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в ПРОГРАММЕ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«История России: 1945 – 2008 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229100"/>
        </p:xfrm>
        <a:graphic>
          <a:graphicData uri="http://schemas.openxmlformats.org/drawingml/2006/table">
            <a:tbl>
              <a:tblPr/>
              <a:tblGrid>
                <a:gridCol w="2171700"/>
                <a:gridCol w="2095500"/>
                <a:gridCol w="2247900"/>
                <a:gridCol w="2171700"/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ВИД ПРОЕКТА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ПО ВЕДУЩЕЙ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ТЕМА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«ПРОДУКТ»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ДРУГИЕ ХАРАКТЕРИСТИКИ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0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творческий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«Один день из жизни…»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Сочинение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 жизни и деятель-ности героев и антигероев «оттепели»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Микро-проект,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Индивидуальный,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Межпредметный (история, МХК, литература)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в ПРОГРАММЕ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«История России: 1945 – 2008 »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229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095500"/>
                <a:gridCol w="2247900"/>
                <a:gridCol w="2171700"/>
              </a:tblGrid>
              <a:tr h="15238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ВИД ПРОЕКТА </a:t>
                      </a:r>
                    </a:p>
                    <a:p>
                      <a:pPr algn="ctr"/>
                      <a:r>
                        <a:rPr lang="ru-RU" sz="1800" dirty="0" smtClean="0"/>
                        <a:t>ПО ВЕДУЩЕЙ ДЕЯТЕЛЬНОСТИ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ТЕМА ПРОЕКТА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«ПРОДУКТ» ПРОЕКТА</a:t>
                      </a:r>
                      <a:endParaRPr lang="ru-RU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ДРУГИЕ ХАРАКТЕРИСТИКИ ПРОЕКТА</a:t>
                      </a:r>
                      <a:endParaRPr lang="ru-RU" sz="1800" dirty="0"/>
                    </a:p>
                  </a:txBody>
                  <a:tcPr marT="45716" marB="45716"/>
                </a:tc>
              </a:tr>
              <a:tr h="270522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ролевой</a:t>
                      </a:r>
                      <a:endParaRPr lang="ru-RU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«Сегодняшнее заседание президиума ЦК – это победа партии»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(Н.С.Хрущев)</a:t>
                      </a:r>
                      <a:endParaRPr lang="ru-RU" sz="1800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Стилизованное выступление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Н.С.Хрущева на октябрьском (1964 г.) Пленуме ЦК КПСС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Микро-проект,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Индивидуальный,</a:t>
                      </a:r>
                    </a:p>
                    <a:p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Моно-предметный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Проекты как вид заданий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учебнике «История России: 1945 - 2008»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6180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«Думаем, обсуждаем» (с.24 – 25):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* </a:t>
            </a:r>
            <a:r>
              <a:rPr lang="ru-RU" sz="2000" b="1" dirty="0" smtClean="0"/>
              <a:t>план-хронология </a:t>
            </a:r>
            <a:r>
              <a:rPr lang="ru-RU" sz="2000" dirty="0" smtClean="0"/>
              <a:t>«Начало «холодной войны» 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* </a:t>
            </a:r>
            <a:r>
              <a:rPr lang="ru-RU" sz="2000" b="1" dirty="0" smtClean="0"/>
              <a:t>вопросы к дискуссии </a:t>
            </a:r>
            <a:r>
              <a:rPr lang="ru-RU" sz="2000" dirty="0" smtClean="0"/>
              <a:t>«Альтернативы послевоенного развития мирового сообщества» 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* </a:t>
            </a:r>
            <a:r>
              <a:rPr lang="ru-RU" sz="2000" b="1" dirty="0" smtClean="0"/>
              <a:t>рассказ </a:t>
            </a:r>
            <a:r>
              <a:rPr lang="ru-RU" sz="2000" dirty="0" smtClean="0"/>
              <a:t>о влиянии идеологического противостояния на повседневную жизнь советских людей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b="1" dirty="0" smtClean="0"/>
              <a:t>* таблица \ схема \ рисунок </a:t>
            </a:r>
            <a:r>
              <a:rPr lang="ru-RU" sz="2000" dirty="0" smtClean="0"/>
              <a:t>«Раскол мира на два лагеря»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 * </a:t>
            </a:r>
            <a:r>
              <a:rPr lang="ru-RU" sz="2000" b="1" dirty="0" smtClean="0"/>
              <a:t>эссе</a:t>
            </a:r>
            <a:r>
              <a:rPr lang="ru-RU" sz="2000" dirty="0" smtClean="0"/>
              <a:t> «Германия как узел острейших противоречий после Второй мировой войны»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 * </a:t>
            </a:r>
            <a:r>
              <a:rPr lang="ru-RU" sz="2000" b="1" dirty="0" smtClean="0"/>
              <a:t>аргументированное сообщение </a:t>
            </a:r>
            <a:r>
              <a:rPr lang="ru-RU" sz="2000" dirty="0" smtClean="0"/>
              <a:t>о виновниках развязывания «холодной войны»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*  </a:t>
            </a:r>
            <a:r>
              <a:rPr lang="ru-RU" sz="2000" b="1" dirty="0" smtClean="0"/>
              <a:t>тезисы доклада </a:t>
            </a:r>
            <a:r>
              <a:rPr lang="ru-RU" sz="2000" dirty="0" smtClean="0"/>
              <a:t>«Главные уроки послевоенных отношений Восток – Запад в 1945 – 1953 гг.»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Проекты как вид заданий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учебнике «История России: 1945 - 2008»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6180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«Работаем с источниками, выполняем задания»: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sz="2000" dirty="0" smtClean="0"/>
              <a:t>*  </a:t>
            </a:r>
            <a:r>
              <a:rPr lang="ru-RU" dirty="0" smtClean="0"/>
              <a:t>«Составьте </a:t>
            </a:r>
            <a:r>
              <a:rPr lang="ru-RU" b="1" dirty="0" smtClean="0"/>
              <a:t>биографический справочник-энциклопедию </a:t>
            </a:r>
            <a:r>
              <a:rPr lang="ru-RU" dirty="0" smtClean="0"/>
              <a:t>«Участники событий начала «холодной войны»…», </a:t>
            </a:r>
          </a:p>
          <a:p>
            <a:pPr marL="457200" indent="-457200" eaLnBrk="1" hangingPunct="1">
              <a:buFont typeface="Wingdings 2" panose="05020102010507070707" pitchFamily="18" charset="2"/>
              <a:buNone/>
              <a:defRPr/>
            </a:pPr>
            <a:r>
              <a:rPr lang="ru-RU" dirty="0" smtClean="0"/>
              <a:t>* «Подготовьте </a:t>
            </a:r>
            <a:r>
              <a:rPr lang="ru-RU" b="1" dirty="0" smtClean="0"/>
              <a:t>диспут </a:t>
            </a:r>
            <a:r>
              <a:rPr lang="ru-RU" dirty="0" smtClean="0"/>
              <a:t>по теме «Можно ли было избежать «холодной войны»?»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6019800"/>
            <a:ext cx="8610600" cy="273049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/>
              <a:t>«История России: 1945 - 2008»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0988" y="666750"/>
            <a:ext cx="4291012" cy="639763"/>
          </a:xfrm>
          <a:solidFill>
            <a:schemeClr val="accent1">
              <a:alpha val="54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Условия преобразования «обычных» заданий в проекты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600" cy="639763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Ограничительные условия проектной деятельности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629" name="Содержимое 5"/>
          <p:cNvSpPr>
            <a:spLocks noGrp="1"/>
          </p:cNvSpPr>
          <p:nvPr>
            <p:ph sz="quarter" idx="2"/>
          </p:nvPr>
        </p:nvSpPr>
        <p:spPr>
          <a:xfrm>
            <a:off x="280988" y="1316038"/>
            <a:ext cx="4291012" cy="447516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 eaLnBrk="1" hangingPunct="1"/>
            <a:r>
              <a:rPr lang="ru-RU" altLang="ru-RU" b="1" smtClean="0"/>
              <a:t>не ограничиваться пересказом информации учебника;</a:t>
            </a:r>
          </a:p>
          <a:p>
            <a:pPr lvl="1" eaLnBrk="1" hangingPunct="1"/>
            <a:r>
              <a:rPr lang="ru-RU" altLang="ru-RU" b="1" smtClean="0"/>
              <a:t>творчески отнестись к подбору дополнительных источников и форме представления ответа;</a:t>
            </a:r>
          </a:p>
          <a:p>
            <a:pPr lvl="1" eaLnBrk="1" hangingPunct="1"/>
            <a:r>
              <a:rPr lang="ru-RU" altLang="ru-RU" b="1" smtClean="0"/>
              <a:t>сопроводить устный ответ визуальными текстами (картами, иллюстрациями и т.п.), статическими данными, гиперссылками и т.п.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26630" name="Содержимое 7"/>
          <p:cNvSpPr>
            <a:spLocks noGrp="1"/>
          </p:cNvSpPr>
          <p:nvPr>
            <p:ph sz="quarter" idx="4"/>
          </p:nvPr>
        </p:nvSpPr>
        <p:spPr>
          <a:xfrm>
            <a:off x="4648200" y="1316038"/>
            <a:ext cx="4289425" cy="4475162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z="2000" smtClean="0"/>
              <a:t>«проектоподобные» задания предлагать по выбору как индивидуальные домашние задания;</a:t>
            </a:r>
          </a:p>
          <a:p>
            <a:pPr eaLnBrk="1" hangingPunct="1"/>
            <a:r>
              <a:rPr lang="ru-RU" altLang="ru-RU" sz="2000" smtClean="0"/>
              <a:t>не нагружать эти задания «проектными смыслами» и включать их в содержание контрольно-оценочных этапов на комбинированных и повторительно-обобщающих уроках;</a:t>
            </a:r>
          </a:p>
          <a:p>
            <a:pPr eaLnBrk="1" hangingPunct="1"/>
            <a:r>
              <a:rPr lang="ru-RU" altLang="ru-RU" sz="2000" smtClean="0"/>
              <a:t>в тематическом планировании - рубрика «Проекты» .</a:t>
            </a:r>
          </a:p>
          <a:p>
            <a:pPr eaLnBrk="1" hangingPunct="1"/>
            <a:endParaRPr lang="ru-RU" altLang="ru-RU" sz="1400" smtClean="0"/>
          </a:p>
          <a:p>
            <a:pPr eaLnBrk="1" hangingPunct="1"/>
            <a:endParaRPr lang="ru-RU" altLang="ru-RU" sz="1800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Критерии экспертизы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651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sz="2400" b="1" u="sng" smtClean="0"/>
              <a:t>1. Требования к содержанию:</a:t>
            </a:r>
          </a:p>
          <a:p>
            <a:pPr eaLnBrk="1" hangingPunct="1"/>
            <a:r>
              <a:rPr lang="ru-RU" altLang="ru-RU" sz="2800" smtClean="0"/>
              <a:t>Идея проекта, ее актуальность.</a:t>
            </a:r>
          </a:p>
          <a:p>
            <a:pPr eaLnBrk="1" hangingPunct="1"/>
            <a:r>
              <a:rPr lang="ru-RU" altLang="ru-RU" sz="2800" smtClean="0"/>
              <a:t>Содержательность проекта, ее новизна в определении ключевых вопросов, подборе источников.</a:t>
            </a:r>
          </a:p>
          <a:p>
            <a:pPr eaLnBrk="1" hangingPunct="1"/>
            <a:r>
              <a:rPr lang="ru-RU" altLang="ru-RU" sz="2800" smtClean="0"/>
              <a:t>Логика изложения идеи и вопросов темы в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800" smtClean="0"/>
              <a:t>материализованном «продукте» проекта.</a:t>
            </a:r>
          </a:p>
          <a:p>
            <a:pPr eaLnBrk="1" hangingPunct="1"/>
            <a:r>
              <a:rPr lang="ru-RU" altLang="ru-RU" sz="2800" smtClean="0"/>
              <a:t>Грамотное оформление источников, представленных в проекте.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Критерии экспертизы проекта</a:t>
            </a:r>
            <a:endParaRPr lang="ru-RU" dirty="0"/>
          </a:p>
        </p:txBody>
      </p:sp>
      <p:sp>
        <p:nvSpPr>
          <p:cNvPr id="28675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b="1" u="sng" smtClean="0"/>
              <a:t>2. Требования к оформлению: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b="1" u="sng" smtClean="0"/>
          </a:p>
          <a:p>
            <a:pPr eaLnBrk="1" hangingPunct="1"/>
            <a:r>
              <a:rPr lang="ru-RU" altLang="ru-RU" sz="2800" smtClean="0"/>
              <a:t>Соответствие формы и содержания проекта.</a:t>
            </a:r>
          </a:p>
          <a:p>
            <a:pPr eaLnBrk="1" hangingPunct="1"/>
            <a:r>
              <a:rPr lang="ru-RU" altLang="ru-RU" sz="2800" smtClean="0"/>
              <a:t> Дизайн проекта и эстетика оформления проекта.</a:t>
            </a:r>
          </a:p>
          <a:p>
            <a:pPr eaLnBrk="1" hangingPunct="1"/>
            <a:r>
              <a:rPr lang="ru-RU" altLang="ru-RU" sz="2800" smtClean="0"/>
              <a:t>  Навигация проекта, удобство использования его материалов и ресурсов</a:t>
            </a:r>
          </a:p>
          <a:p>
            <a:pPr eaLnBrk="1" hangingPunct="1"/>
            <a:r>
              <a:rPr lang="ru-RU" altLang="ru-RU" sz="2800" smtClean="0"/>
              <a:t> «Паспорт» проекта, отражающий основные этапы работы над проектом, его концепцию, т.п.</a:t>
            </a:r>
            <a:endParaRPr lang="ru-RU" altLang="ru-RU" sz="2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Ученический  проект по истории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–  </a:t>
            </a:r>
            <a:r>
              <a:rPr lang="ru-RU" dirty="0" smtClean="0"/>
              <a:t>это</a:t>
            </a:r>
            <a:r>
              <a:rPr lang="ru-RU" b="1" dirty="0" smtClean="0"/>
              <a:t> </a:t>
            </a:r>
            <a:r>
              <a:rPr lang="ru-RU" dirty="0" smtClean="0"/>
              <a:t>особый вид интеллектуальной деятельности учащихся и результат этой деятельности, отличительными особенностями которых являются: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solidFill>
                  <a:srgbClr val="FF0000"/>
                </a:solidFill>
              </a:rPr>
              <a:t>самостоятельный</a:t>
            </a:r>
            <a:r>
              <a:rPr lang="ru-RU" dirty="0" smtClean="0"/>
              <a:t> поиск учениками необходимой </a:t>
            </a:r>
            <a:r>
              <a:rPr lang="ru-RU" dirty="0" smtClean="0">
                <a:solidFill>
                  <a:srgbClr val="FF0000"/>
                </a:solidFill>
              </a:rPr>
              <a:t>информации</a:t>
            </a:r>
            <a:r>
              <a:rPr lang="ru-RU" dirty="0" smtClean="0"/>
              <a:t> по теме проекта,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ее </a:t>
            </a:r>
            <a:r>
              <a:rPr lang="ru-RU" dirty="0" smtClean="0">
                <a:solidFill>
                  <a:srgbClr val="FF0000"/>
                </a:solidFill>
              </a:rPr>
              <a:t>творческое</a:t>
            </a:r>
            <a:r>
              <a:rPr lang="ru-RU" dirty="0" smtClean="0"/>
              <a:t> преобразование в материализованный </a:t>
            </a:r>
            <a:r>
              <a:rPr lang="ru-RU" dirty="0" smtClean="0">
                <a:solidFill>
                  <a:srgbClr val="FF0000"/>
                </a:solidFill>
              </a:rPr>
              <a:t>продукт</a:t>
            </a:r>
            <a:r>
              <a:rPr lang="ru-RU" dirty="0" smtClean="0"/>
              <a:t> (плакат, реферат, </a:t>
            </a:r>
            <a:r>
              <a:rPr lang="ru-RU" dirty="0" err="1" smtClean="0"/>
              <a:t>веб-сайт</a:t>
            </a:r>
            <a:r>
              <a:rPr lang="ru-RU" dirty="0" smtClean="0"/>
              <a:t> и т.п.),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его </a:t>
            </a:r>
            <a:r>
              <a:rPr lang="ru-RU" dirty="0" smtClean="0">
                <a:solidFill>
                  <a:srgbClr val="FF0000"/>
                </a:solidFill>
              </a:rPr>
              <a:t>презентация и защита.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Критерии экспертизы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699" name="Содержимое 7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46637"/>
          </a:xfrm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b="1" u="sng" smtClean="0"/>
              <a:t>3. Требования к презентации</a:t>
            </a:r>
            <a:r>
              <a:rPr lang="ru-RU" altLang="ru-RU" b="1" smtClean="0"/>
              <a:t>:</a:t>
            </a:r>
          </a:p>
          <a:p>
            <a:pPr eaLnBrk="1" hangingPunct="1"/>
            <a:r>
              <a:rPr lang="ru-RU" altLang="ru-RU" sz="2800" smtClean="0"/>
              <a:t>Логика и содержательность устного сопровождения проекта \ комментирования ключевых идей и особенностей проекта</a:t>
            </a:r>
          </a:p>
          <a:p>
            <a:pPr eaLnBrk="1" hangingPunct="1"/>
            <a:r>
              <a:rPr lang="ru-RU" altLang="ru-RU" sz="2800" smtClean="0"/>
              <a:t>Четкость и содержательность ответов на вопросы экспертов \ зрителей</a:t>
            </a:r>
          </a:p>
          <a:p>
            <a:pPr eaLnBrk="1" hangingPunct="1"/>
            <a:r>
              <a:rPr lang="ru-RU" altLang="ru-RU" sz="2800" smtClean="0"/>
              <a:t>Толерантное отношение к вопросам и оценочным суждениям по поводу качества проекта, его основной идеи и концепции</a:t>
            </a:r>
          </a:p>
          <a:p>
            <a:pPr eaLnBrk="1" hangingPunct="1"/>
            <a:r>
              <a:rPr lang="ru-RU" altLang="ru-RU" sz="2800" smtClean="0"/>
              <a:t>…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Критерии экспертизы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723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b="1" u="sng" smtClean="0"/>
              <a:t>4. Требования к вопросам экспертов</a:t>
            </a:r>
            <a:r>
              <a:rPr lang="ru-RU" altLang="ru-RU" b="1" smtClean="0"/>
              <a:t>:</a:t>
            </a:r>
          </a:p>
          <a:p>
            <a:pPr eaLnBrk="1" hangingPunct="1"/>
            <a:r>
              <a:rPr lang="ru-RU" altLang="ru-RU" sz="2800" smtClean="0"/>
              <a:t>Соответствие вопросов идее и содержанию </a:t>
            </a:r>
            <a:r>
              <a:rPr lang="ru-RU" altLang="ru-RU" sz="2800" i="1" smtClean="0"/>
              <a:t>данного</a:t>
            </a:r>
            <a:r>
              <a:rPr lang="ru-RU" altLang="ru-RU" sz="2800" smtClean="0"/>
              <a:t> проекта</a:t>
            </a:r>
          </a:p>
          <a:p>
            <a:pPr eaLnBrk="1" hangingPunct="1"/>
            <a:r>
              <a:rPr lang="ru-RU" altLang="ru-RU" sz="2800" smtClean="0"/>
              <a:t>Корректность в формулировании вопросов.</a:t>
            </a:r>
          </a:p>
          <a:p>
            <a:pPr eaLnBrk="1" hangingPunct="1"/>
            <a:r>
              <a:rPr lang="ru-RU" altLang="ru-RU" sz="2800" smtClean="0"/>
              <a:t>Проблемный, </a:t>
            </a:r>
            <a:r>
              <a:rPr lang="ru-RU" altLang="ru-RU" sz="2800" i="1" smtClean="0"/>
              <a:t>дивергентный</a:t>
            </a:r>
            <a:r>
              <a:rPr lang="ru-RU" altLang="ru-RU" sz="2800" smtClean="0"/>
              <a:t> (предполагающий иные мнения) характер вопросов, их направленность на стремление понять представленный проект, на его объективную оценку, конструктивную критику…</a:t>
            </a:r>
          </a:p>
          <a:p>
            <a:pPr eaLnBrk="1" hangingPunct="1"/>
            <a:r>
              <a:rPr lang="ru-RU" altLang="ru-RU" sz="2800" smtClean="0"/>
              <a:t>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Рефлексия результатов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Проектной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 </a:t>
            </a:r>
            <a:r>
              <a:rPr lang="ru-RU" altLang="ru-RU" sz="3600" b="1" smtClean="0"/>
              <a:t>Я (мы) узнали, что </a:t>
            </a:r>
            <a:r>
              <a:rPr lang="ru-RU" altLang="ru-RU" sz="3600" i="1" smtClean="0"/>
              <a:t>…..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i="1" smtClean="0"/>
              <a:t>       </a:t>
            </a:r>
            <a:r>
              <a:rPr lang="ru-RU" altLang="ru-RU" sz="2800" i="1" smtClean="0"/>
              <a:t>(предметные результаты проектной деятельности)</a:t>
            </a:r>
            <a:endParaRPr lang="ru-RU" altLang="ru-RU" sz="2800" smtClean="0"/>
          </a:p>
          <a:p>
            <a:pPr eaLnBrk="1" hangingPunct="1"/>
            <a:r>
              <a:rPr lang="ru-RU" altLang="ru-RU" sz="3600" i="1" smtClean="0"/>
              <a:t>   </a:t>
            </a:r>
            <a:r>
              <a:rPr lang="ru-RU" altLang="ru-RU" sz="3600" b="1" smtClean="0"/>
              <a:t>Я (мы) научились </a:t>
            </a:r>
            <a:r>
              <a:rPr lang="ru-RU" altLang="ru-RU" sz="3600" i="1" smtClean="0"/>
              <a:t>….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i="1" smtClean="0"/>
              <a:t>       </a:t>
            </a:r>
            <a:r>
              <a:rPr lang="ru-RU" altLang="ru-RU" sz="2800" i="1" smtClean="0"/>
              <a:t>(метапредметные результаты  ПД)</a:t>
            </a:r>
            <a:endParaRPr lang="ru-RU" altLang="ru-RU" sz="2800" smtClean="0"/>
          </a:p>
          <a:p>
            <a:pPr eaLnBrk="1" hangingPunct="1"/>
            <a:r>
              <a:rPr lang="ru-RU" altLang="ru-RU" sz="3600" i="1" smtClean="0"/>
              <a:t>  </a:t>
            </a:r>
            <a:r>
              <a:rPr lang="ru-RU" altLang="ru-RU" sz="3600" b="1" smtClean="0"/>
              <a:t>Я(мы) поняли, что </a:t>
            </a:r>
            <a:r>
              <a:rPr lang="ru-RU" altLang="ru-RU" sz="3600" i="1" smtClean="0"/>
              <a:t>…..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600" i="1" smtClean="0"/>
              <a:t>       </a:t>
            </a:r>
            <a:r>
              <a:rPr lang="ru-RU" altLang="ru-RU" sz="2800" i="1" smtClean="0"/>
              <a:t>(личностные результаты проектной деятельности).</a:t>
            </a: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Что это дает учителю и ученику?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>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70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1443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Для</a:t>
                      </a:r>
                      <a:r>
                        <a:rPr lang="ru-RU" sz="1800" baseline="0" dirty="0" smtClean="0"/>
                        <a:t> учителя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Для</a:t>
                      </a:r>
                      <a:r>
                        <a:rPr lang="ru-RU" sz="1800" baseline="0" dirty="0" smtClean="0"/>
                        <a:t> ученика</a:t>
                      </a:r>
                      <a:endParaRPr lang="ru-RU" sz="1800" dirty="0"/>
                    </a:p>
                  </a:txBody>
                  <a:tcPr/>
                </a:tc>
              </a:tr>
              <a:tr h="3626052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Новое отношение к своему предмету –передача не знаний и информации, а умений (ремесла).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Целостность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видения проблемы, целостность знания, целостная картина мира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Образ-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ное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знание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Деятельностное</a:t>
                      </a: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обучение, 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Технология педагогической поддержки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понятной и близкой информацией ;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Глубинное понимание и принятие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материала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работать к команде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Личностный взгляд на историю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Личностный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рост </a:t>
                      </a: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смысло-поисковое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значение</a:t>
                      </a:r>
                    </a:p>
                    <a:p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-личностно-развивающее значение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Технология педагогической поддержки при  проектной работе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800" smtClean="0"/>
              <a:t>«важно присутствие не игровых форм , а игрового начала в уроке» (А.Макаренко)</a:t>
            </a:r>
          </a:p>
          <a:p>
            <a:r>
              <a:rPr lang="ru-RU" altLang="ru-RU" sz="1800" smtClean="0"/>
              <a:t>«Сначала человек играет роль, а потом роль начинает руководить человеком» (Леви)</a:t>
            </a:r>
          </a:p>
          <a:p>
            <a:r>
              <a:rPr lang="ru-RU" altLang="ru-RU" sz="1800" smtClean="0"/>
              <a:t>Создание «внутренних копилок в ребенке» - «медленно, но верно и тело, и душа, и ум начинают принадлежать тому некто, кого Вы поселяете в себе самом.»</a:t>
            </a:r>
          </a:p>
          <a:p>
            <a:r>
              <a:rPr lang="ru-RU" altLang="ru-RU" sz="1800" smtClean="0"/>
              <a:t>Чувство вины- это состояние, которое разрушает человека, останавливает рост. Состояние покоя, удовлетворенности и счастья на уроке – необходимое условие достижения знаний.</a:t>
            </a:r>
          </a:p>
          <a:p>
            <a:r>
              <a:rPr lang="ru-RU" altLang="ru-RU" sz="1800" smtClean="0"/>
              <a:t>Только творчество как создание нового в чем-то, мне доступном, позволяет достичь наивысшего уровня развития;</a:t>
            </a:r>
          </a:p>
          <a:p>
            <a:r>
              <a:rPr lang="ru-RU" altLang="ru-RU" sz="1800" smtClean="0"/>
              <a:t>Для нормального развития, саморазвития, необходимо избавляться от отрицательных эмоций и получать положительные;</a:t>
            </a:r>
          </a:p>
          <a:p>
            <a:r>
              <a:rPr lang="ru-RU" altLang="ru-RU" sz="1800" smtClean="0"/>
              <a:t>Главная причина жизненного фиаско, апатии, задержки в развитии – это неуспешность проживания ребенка в школе.</a:t>
            </a:r>
          </a:p>
          <a:p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Новый этап  развития проектной деятельности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ru-RU" smtClean="0">
                <a:solidFill>
                  <a:srgbClr val="C00000"/>
                </a:solidFill>
              </a:rPr>
              <a:t>«Проектные недели» -«Наши мега-проекты»</a:t>
            </a:r>
          </a:p>
          <a:p>
            <a:pPr algn="ctr"/>
            <a:r>
              <a:rPr lang="ru-RU" altLang="ru-RU" smtClean="0">
                <a:solidFill>
                  <a:srgbClr val="C00000"/>
                </a:solidFill>
              </a:rPr>
              <a:t>«Наши муравейники»</a:t>
            </a:r>
          </a:p>
          <a:p>
            <a:pPr algn="ctr"/>
            <a:r>
              <a:rPr lang="ru-RU" altLang="ru-RU" smtClean="0">
                <a:solidFill>
                  <a:srgbClr val="C00000"/>
                </a:solidFill>
              </a:rPr>
              <a:t>Наши ТОПы- «творческие образовательные пространства»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Новый этап - Школьные социальные проекты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79925"/>
          </a:xfrm>
        </p:spPr>
        <p:txBody>
          <a:bodyPr/>
          <a:lstStyle/>
          <a:p>
            <a:r>
              <a:rPr lang="ru-RU" altLang="ru-RU" smtClean="0"/>
              <a:t>Тематика проектов расширяется по логике расширения поля деятельности ШСП:   от простого к сложному, от родной культуры к мировой, от малого социума к мировому пространству, от семейной и «эго»   истории до истории малой Родины. Первоначальной темой становится история родного села, так как история является единственной точкой соприкосновения жизненных интересов представителей разных поколений.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Школьный социальный проект – новый	 этап  в проектной деятельности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7030A0"/>
                </a:solidFill>
              </a:rPr>
              <a:t>Тематика проектов: </a:t>
            </a:r>
          </a:p>
          <a:p>
            <a:r>
              <a:rPr lang="ru-RU" altLang="ru-RU" smtClean="0"/>
              <a:t>•	</a:t>
            </a:r>
            <a:r>
              <a:rPr lang="ru-RU" altLang="ru-RU" sz="2000" smtClean="0">
                <a:solidFill>
                  <a:srgbClr val="00B0F0"/>
                </a:solidFill>
              </a:rPr>
              <a:t>Сунтар: прошлое, настоящее, будущее – книга «Сунтар: прошлое, настоящее, будущее»;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Мое село в годы войны – информационный сайт «Сунтар в годы войны»;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«Моя школа – моя светлая колыбель » - виртуальный музей школы;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Планируется продолжение программы: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История Сунтара в лицах – к 245 юбилею села;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Шоковая педагика или игра в реальности 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Глобальное мышление и новая образовательная среда;</a:t>
            </a:r>
          </a:p>
          <a:p>
            <a:r>
              <a:rPr lang="ru-RU" altLang="ru-RU" sz="2000" smtClean="0">
                <a:solidFill>
                  <a:srgbClr val="00B0F0"/>
                </a:solidFill>
              </a:rPr>
              <a:t>•	Философия олоцхо и повседневная жизнь ХХ1 века.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ШСП как Экспериментальная Программа интеграции общего и дополнительного образования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>
                <a:solidFill>
                  <a:srgbClr val="FF0000"/>
                </a:solidFill>
              </a:rPr>
              <a:t>Интеграция</a:t>
            </a:r>
            <a:r>
              <a:rPr lang="ru-RU" altLang="ru-RU" sz="2800" smtClean="0"/>
              <a:t> – это всегда движение навстречу друг угу, стремление помочь и принять помощь, восполнить недостатки друг друга, обогатиться за счет достоинства другого. Это взаимообусловленный процесс, в результате которого выигрывают обе стороны, а особенно дети</a:t>
            </a:r>
          </a:p>
          <a:p>
            <a:endParaRPr lang="ru-RU" altLang="ru-RU" sz="2400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Результат Проектной деятельности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400" smtClean="0"/>
              <a:t>Создание нового образовательного пространства в школе</a:t>
            </a:r>
          </a:p>
          <a:p>
            <a:r>
              <a:rPr lang="ru-RU" altLang="ru-RU" sz="1400" smtClean="0"/>
              <a:t>1.	Новая информационная среда;</a:t>
            </a:r>
          </a:p>
          <a:p>
            <a:r>
              <a:rPr lang="ru-RU" altLang="ru-RU" sz="1400" smtClean="0"/>
              <a:t>2.	Позитивный профессиональный климат;</a:t>
            </a:r>
          </a:p>
          <a:p>
            <a:r>
              <a:rPr lang="ru-RU" altLang="ru-RU" sz="1400" smtClean="0"/>
              <a:t>3.	Сотрудничество с сообществом, интеграция в социальное и социокультурное пространство своего малого социума и общества в целом;</a:t>
            </a:r>
          </a:p>
          <a:p>
            <a:r>
              <a:rPr lang="ru-RU" altLang="ru-RU" sz="1400" smtClean="0"/>
              <a:t>4.	Опыт демократического взаимодействия:</a:t>
            </a:r>
          </a:p>
          <a:p>
            <a:r>
              <a:rPr lang="ru-RU" altLang="ru-RU" sz="1400" smtClean="0"/>
              <a:t>•	Новая ролевая расстановка в коллективе;</a:t>
            </a:r>
          </a:p>
          <a:p>
            <a:r>
              <a:rPr lang="ru-RU" altLang="ru-RU" sz="1400" smtClean="0"/>
              <a:t>•	Каждый заслуживает уважения;</a:t>
            </a:r>
          </a:p>
          <a:p>
            <a:r>
              <a:rPr lang="ru-RU" altLang="ru-RU" sz="1400" smtClean="0"/>
              <a:t>•	Каждый отвечает за свои действия и несет персональную ответственность за свой фронт деятельности;</a:t>
            </a:r>
          </a:p>
          <a:p>
            <a:r>
              <a:rPr lang="ru-RU" altLang="ru-RU" sz="1400" smtClean="0"/>
              <a:t>•	Новая педагогическая реальность рождает новые ситуации и возможности;</a:t>
            </a:r>
          </a:p>
          <a:p>
            <a:r>
              <a:rPr lang="ru-RU" altLang="ru-RU" sz="1400" smtClean="0"/>
              <a:t>•	Инновационная деятельность всего коллектива;</a:t>
            </a:r>
          </a:p>
          <a:p>
            <a:r>
              <a:rPr lang="ru-RU" altLang="ru-RU" sz="1400" smtClean="0"/>
              <a:t>•	Коллективное творчество;</a:t>
            </a:r>
          </a:p>
          <a:p>
            <a:r>
              <a:rPr lang="ru-RU" altLang="ru-RU" sz="1400" smtClean="0"/>
              <a:t>•	Уважительное отношение ко всем проектам;</a:t>
            </a:r>
          </a:p>
          <a:p>
            <a:r>
              <a:rPr lang="ru-RU" altLang="ru-RU" sz="1400" smtClean="0"/>
              <a:t>•	Независимое творческое отношение поощряется более, чем традиционное конформистское.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     Этапы работы над проектом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  <a:defRPr/>
            </a:pPr>
            <a:r>
              <a:rPr lang="ru-RU" u="sng" dirty="0" smtClean="0">
                <a:solidFill>
                  <a:srgbClr val="7030A0"/>
                </a:solidFill>
              </a:rPr>
              <a:t>5 букв </a:t>
            </a:r>
            <a:r>
              <a:rPr lang="ru-RU" sz="3600" u="sng" dirty="0" smtClean="0">
                <a:solidFill>
                  <a:srgbClr val="7030A0"/>
                </a:solidFill>
              </a:rPr>
              <a:t>«П»:</a:t>
            </a:r>
            <a:endParaRPr lang="ru-RU" sz="3600" u="sng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Проблема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Поиск информации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Проектирование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Продукт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Презентация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Наши продукты проектной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939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Книга «Сунтар, прошлое, настоящее, будущее» - 2006 год</a:t>
            </a:r>
          </a:p>
          <a:p>
            <a:r>
              <a:rPr lang="ru-RU" altLang="ru-RU" smtClean="0"/>
              <a:t>Локальный информационный сайт «Сунтарский район в годы Великой Отечественной войны» - 2005 год</a:t>
            </a:r>
          </a:p>
          <a:p>
            <a:r>
              <a:rPr lang="ru-RU" altLang="ru-RU" smtClean="0"/>
              <a:t>Виртуальный музей «Моя родная школа» - 2007 год</a:t>
            </a:r>
          </a:p>
          <a:p>
            <a:r>
              <a:rPr lang="ru-RU" altLang="ru-RU" smtClean="0"/>
              <a:t>Музей под открытым небом «Сунтарчский район в годы войны»- 2010 год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Этапы работы над проектом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Подготовить части проектного задания в </a:t>
            </a:r>
            <a:r>
              <a:rPr lang="ru-RU" dirty="0" err="1" smtClean="0"/>
              <a:t>микрогруппах</a:t>
            </a:r>
            <a:r>
              <a:rPr lang="ru-RU" dirty="0" smtClean="0"/>
              <a:t> или индивидуально, а потом сообща обсудить </a:t>
            </a:r>
            <a:r>
              <a:rPr lang="ru-RU" b="1" i="1" dirty="0" smtClean="0"/>
              <a:t>концепцию, макет</a:t>
            </a:r>
            <a:r>
              <a:rPr lang="ru-RU" dirty="0" smtClean="0"/>
              <a:t> и процедуру оформления </a:t>
            </a:r>
            <a:r>
              <a:rPr lang="ru-RU" i="1" dirty="0" smtClean="0"/>
              <a:t>проекта как материализованного продукта общей</a:t>
            </a:r>
            <a:r>
              <a:rPr lang="ru-RU" dirty="0" smtClean="0"/>
              <a:t> интеллектуальной деятельности.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5. Подготовить </a:t>
            </a:r>
            <a:r>
              <a:rPr lang="ru-RU" b="1" dirty="0" smtClean="0"/>
              <a:t>сценарий презентации </a:t>
            </a:r>
            <a:r>
              <a:rPr lang="ru-RU" dirty="0" smtClean="0"/>
              <a:t>проекта.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6. Провести </a:t>
            </a:r>
            <a:r>
              <a:rPr lang="ru-RU" b="1" i="1" dirty="0" smtClean="0"/>
              <a:t>защиту проекта </a:t>
            </a:r>
            <a:r>
              <a:rPr lang="ru-RU" dirty="0" smtClean="0"/>
              <a:t>в соответствии с заранее утвержденными и предъявленными участникам критериями (требованиями) качества.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Проектная деятельность –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на базовом уровне развитие умений: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проводить поиск исторической информации в источниках разного типа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критически анализировать источники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анализировать историческую информацию, представленную в разных знаковых системах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формулировать собственную позицию по обсуждаемым вопросам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/>
              <a:t> представлять результаты изучения в разных формах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Проектная деятельность – на  профильном уровне развитие умений: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формировать собственный </a:t>
            </a:r>
            <a:r>
              <a:rPr lang="ru-RU" i="1" dirty="0" smtClean="0"/>
              <a:t>алгоритм решения</a:t>
            </a:r>
            <a:r>
              <a:rPr lang="ru-RU" dirty="0" smtClean="0"/>
              <a:t> историко-познавательных задач, включая </a:t>
            </a:r>
            <a:r>
              <a:rPr lang="ru-RU" i="1" dirty="0" smtClean="0"/>
              <a:t>формулирование проблемы и целей своей работы</a:t>
            </a:r>
            <a:r>
              <a:rPr lang="ru-RU" dirty="0" smtClean="0"/>
              <a:t>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определять </a:t>
            </a:r>
            <a:r>
              <a:rPr lang="ru-RU" i="1" dirty="0" smtClean="0"/>
              <a:t>адекватные историческому предмету способы и методы</a:t>
            </a:r>
            <a:r>
              <a:rPr lang="ru-RU" dirty="0" smtClean="0"/>
              <a:t> решения задач,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</a:t>
            </a:r>
            <a:r>
              <a:rPr lang="ru-RU" i="1" dirty="0" smtClean="0"/>
              <a:t>прогнозировать ожидаемые результаты</a:t>
            </a:r>
            <a:r>
              <a:rPr lang="ru-RU" dirty="0" smtClean="0"/>
              <a:t> и </a:t>
            </a:r>
            <a:r>
              <a:rPr lang="ru-RU" i="1" dirty="0" smtClean="0"/>
              <a:t>сопоставлять их с собственными историческими знаниями</a:t>
            </a:r>
            <a:r>
              <a:rPr lang="ru-RU" dirty="0" smtClean="0"/>
              <a:t>,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учитывать </a:t>
            </a:r>
            <a:r>
              <a:rPr lang="ru-RU" i="1" dirty="0" smtClean="0"/>
              <a:t>различные мнения и интегрировать идеи</a:t>
            </a:r>
            <a:r>
              <a:rPr lang="ru-RU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организовывать работу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Рейтинг позитивных изменений, обусловленных проектной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                                          деятельностью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углубление и расширение социального кругозора,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приобретение навыков общения и анализа информации,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понимание личной ответственности за качественное выполнение порученного дела,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приобретение навыков поиска и анализа необходимой информации,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 ускоренное формирование гражданской позиции,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 приобретение навыков самореализации…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по истории: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ведущей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Практико-ориентированные: </a:t>
            </a:r>
            <a:r>
              <a:rPr lang="ru-RU" altLang="ru-RU" sz="2400" i="1" smtClean="0"/>
              <a:t>«Семейный архив» (реестр документов и фотографий), информационные тетради, тетради-справочники, самодельные книги</a:t>
            </a:r>
          </a:p>
          <a:p>
            <a:pPr eaLnBrk="1" hangingPunct="1"/>
            <a:r>
              <a:rPr lang="ru-RU" altLang="ru-RU" b="1" smtClean="0"/>
              <a:t>Исследовательские: </a:t>
            </a:r>
            <a:r>
              <a:rPr lang="ru-RU" altLang="ru-RU" i="1" smtClean="0"/>
              <a:t>эго-история, история семьи, рода, предприятия,  периода, темы.</a:t>
            </a:r>
            <a:endParaRPr lang="ru-RU" altLang="ru-RU" sz="2400" i="1" smtClean="0"/>
          </a:p>
          <a:p>
            <a:pPr eaLnBrk="1" hangingPunct="1"/>
            <a:r>
              <a:rPr lang="ru-RU" altLang="ru-RU" b="1" smtClean="0"/>
              <a:t>Информационные: </a:t>
            </a:r>
            <a:endParaRPr lang="ru-RU" altLang="ru-RU" sz="2400" i="1" smtClean="0"/>
          </a:p>
          <a:p>
            <a:pPr eaLnBrk="1" hangingPunct="1"/>
            <a:r>
              <a:rPr lang="ru-RU" altLang="ru-RU" b="1" smtClean="0"/>
              <a:t>Образно-художественные: нарисовать тему, образ, символ.</a:t>
            </a:r>
            <a:r>
              <a:rPr lang="ru-RU" altLang="ru-RU" sz="2400" i="1" smtClean="0"/>
              <a:t>  </a:t>
            </a:r>
            <a:endParaRPr lang="ru-RU" altLang="ru-RU" b="1" smtClean="0"/>
          </a:p>
          <a:p>
            <a:pPr eaLnBrk="1" hangingPunct="1"/>
            <a:r>
              <a:rPr lang="ru-RU" altLang="ru-RU" b="1" smtClean="0"/>
              <a:t>Ролевые: </a:t>
            </a:r>
            <a:r>
              <a:rPr lang="ru-RU" altLang="ru-RU" sz="2800" i="1" smtClean="0"/>
              <a:t>«Один день из жизни…» (этюд-зарисовка)</a:t>
            </a:r>
            <a:endParaRPr lang="ru-RU" altLang="ru-RU" smtClean="0"/>
          </a:p>
          <a:p>
            <a:pPr eaLnBrk="1" hangingPunct="1"/>
            <a:endParaRPr lang="ru-RU" alt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Виды проектов по истории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 количеству участников</a:t>
            </a:r>
          </a:p>
          <a:p>
            <a:pPr eaLnBrk="1" hangingPunct="1"/>
            <a:r>
              <a:rPr lang="ru-RU" altLang="ru-RU" smtClean="0"/>
              <a:t>по продолжительности подготовки</a:t>
            </a:r>
          </a:p>
          <a:p>
            <a:pPr eaLnBrk="1" hangingPunct="1"/>
            <a:r>
              <a:rPr lang="ru-RU" altLang="ru-RU" smtClean="0"/>
              <a:t>по территории, охваченной проектной деятельностью,</a:t>
            </a:r>
          </a:p>
          <a:p>
            <a:pPr eaLnBrk="1" hangingPunct="1"/>
            <a:r>
              <a:rPr lang="ru-RU" altLang="ru-RU" smtClean="0"/>
              <a:t>Монопредметные \ «моноисторические» – межпредметные («Дебаты, круглые столы») – метапредметные («Уроки толерантности»)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307</TotalTime>
  <Words>1647</Words>
  <Application>Microsoft Office PowerPoint</Application>
  <PresentationFormat>Экран (4:3)</PresentationFormat>
  <Paragraphs>233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Franklin Gothic Medium</vt:lpstr>
      <vt:lpstr>Franklin Gothic Book</vt:lpstr>
      <vt:lpstr>Wingdings 2</vt:lpstr>
      <vt:lpstr>Calibri</vt:lpstr>
      <vt:lpstr>Wingdings</vt:lpstr>
      <vt:lpstr>Times New Roman</vt:lpstr>
      <vt:lpstr>Трек</vt:lpstr>
      <vt:lpstr>Проекты  в школьных курсах истории   Антонова Ангелина Владимировна, учитель истории и обюществознания, руководитель НОУ «ЭВРИКА» ССОШ№1</vt:lpstr>
      <vt:lpstr>Ученический  проект по истории </vt:lpstr>
      <vt:lpstr>     Этапы работы над проектом</vt:lpstr>
      <vt:lpstr>Этапы работы над проектом</vt:lpstr>
      <vt:lpstr>Проектная деятельность –         на базовом уровне развитие умений:</vt:lpstr>
      <vt:lpstr>Проектная деятельность – на  профильном уровне развитие умений:</vt:lpstr>
      <vt:lpstr>Рейтинг позитивных изменений, обусловленных проектной                                                     деятельностью</vt:lpstr>
      <vt:lpstr>Виды проектов по истории:                                                                     по ведущей деятельности</vt:lpstr>
      <vt:lpstr>Виды проектов по истории</vt:lpstr>
      <vt:lpstr>Виды проектов в ПРОГРАММЕ                       «История России: 1945 – 2008 »</vt:lpstr>
      <vt:lpstr>Виды проектов в ПРОГРАММЕ                       «История России: 1945 – 2008 »</vt:lpstr>
      <vt:lpstr>Виды проектов в ПРОГРАММЕ                       «История России: 1945 – 2008 »</vt:lpstr>
      <vt:lpstr>Виды проектов в ПРОГРАММЕ                       «История России: 1945 – 2008 »</vt:lpstr>
      <vt:lpstr>Виды проектов в ПРОГРАММЕ                       «История России: 1945 – 2008 »</vt:lpstr>
      <vt:lpstr>Проекты как вид заданий  в учебнике «История России: 1945 - 2008»</vt:lpstr>
      <vt:lpstr>Проекты как вид заданий  в учебнике «История России: 1945 - 2008»</vt:lpstr>
      <vt:lpstr>«История России: 1945 - 2008»</vt:lpstr>
      <vt:lpstr>Критерии экспертизы проекта</vt:lpstr>
      <vt:lpstr>Критерии экспертизы проекта</vt:lpstr>
      <vt:lpstr>Критерии экспертизы проекта</vt:lpstr>
      <vt:lpstr>Критерии экспертизы проекта</vt:lpstr>
      <vt:lpstr>Рефлексия результатов                             Проектной деятельности</vt:lpstr>
      <vt:lpstr>  Что это дает учителю и ученику?      </vt:lpstr>
      <vt:lpstr>Технология педагогической поддержки при  проектной работе</vt:lpstr>
      <vt:lpstr>Новый этап  развития проектной деятельности </vt:lpstr>
      <vt:lpstr> Новый этап - Школьные социальные проекты  </vt:lpstr>
      <vt:lpstr>Школьный социальный проект – новый  этап  в проектной деятельности </vt:lpstr>
      <vt:lpstr>ШСП как Экспериментальная Программа интеграции общего и дополнительного образования</vt:lpstr>
      <vt:lpstr>Результат Проектной деятельности </vt:lpstr>
      <vt:lpstr> Наши продукты проектной деятельности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  в школьных курсах истории   и на предметных олимпиадах</dc:title>
  <dc:creator>Директор</dc:creator>
  <cp:lastModifiedBy>Виктор Николаевич</cp:lastModifiedBy>
  <cp:revision>35</cp:revision>
  <dcterms:modified xsi:type="dcterms:W3CDTF">2020-05-19T08:43:21Z</dcterms:modified>
</cp:coreProperties>
</file>