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6054~1\AppData\Local\Temp\FineReader10\media\image1.jpe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Уполномоченный по правам участников образовательного процесса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460677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602677"/>
                <a:gridCol w="1371600"/>
              </a:tblGrid>
              <a:tr h="1807260">
                <a:tc>
                  <a:txBody>
                    <a:bodyPr/>
                    <a:lstStyle/>
                    <a:p>
                      <a:pPr marL="88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Название мероприяти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Цели задачи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Примечание</a:t>
                      </a:r>
                    </a:p>
                  </a:txBody>
                  <a:tcPr marL="6350" marR="6350" marT="0" marB="0"/>
                </a:tc>
              </a:tr>
              <a:tr h="1649124">
                <a:tc>
                  <a:txBody>
                    <a:bodyPr/>
                    <a:lstStyle/>
                    <a:p>
                      <a:pPr marL="889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План </a:t>
            </a:r>
            <a:r>
              <a:rPr lang="ru-RU" sz="2000" dirty="0" smtClean="0"/>
              <a:t>работы</a:t>
            </a:r>
            <a:br>
              <a:rPr lang="ru-RU" sz="2000" dirty="0" smtClean="0"/>
            </a:br>
            <a:r>
              <a:rPr lang="ru-RU" sz="2000" dirty="0" smtClean="0"/>
              <a:t>Уполномоченного по правам участников образовательного процесса</a:t>
            </a:r>
            <a:br>
              <a:rPr lang="ru-RU" sz="2000" dirty="0" smtClean="0"/>
            </a:br>
            <a:r>
              <a:rPr lang="ru-RU" sz="2000" dirty="0" smtClean="0"/>
              <a:t>(рекомендуемая форма)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05343" cy="182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182960"/>
                <a:gridCol w="850183"/>
              </a:tblGrid>
              <a:tr h="1083766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3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Дата</a:t>
                      </a:r>
                    </a:p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обращени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Ф.И.О.</a:t>
                      </a:r>
                    </a:p>
                    <a:p>
                      <a:pPr marL="76200" indent="-21590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заявителя (категория)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Адрес места</a:t>
                      </a:r>
                    </a:p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жительства</a:t>
                      </a:r>
                    </a:p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(класс)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Причина обращения (нарушенно право)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Принятые меры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Куда</a:t>
                      </a:r>
                    </a:p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направлена</a:t>
                      </a:r>
                    </a:p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информация</a:t>
                      </a:r>
                    </a:p>
                    <a:p>
                      <a:pPr marL="76200" indent="-2159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содействие)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Результат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Журнал учета обращений (рекомендуемая форма)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8423394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66"/>
                <a:gridCol w="1016970"/>
                <a:gridCol w="1016970"/>
                <a:gridCol w="1016970"/>
                <a:gridCol w="1016970"/>
                <a:gridCol w="1016970"/>
                <a:gridCol w="1016970"/>
                <a:gridCol w="1087438"/>
                <a:gridCol w="1016970"/>
              </a:tblGrid>
              <a:tr h="1224136">
                <a:tc>
                  <a:txBody>
                    <a:bodyPr/>
                    <a:lstStyle/>
                    <a:p>
                      <a:pPr marL="25400" indent="-901700"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901700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Times New Roman"/>
                          <a:ea typeface="Times New Roman"/>
                        </a:rPr>
                        <a:t>Название </a:t>
                      </a:r>
                      <a:r>
                        <a:rPr lang="ru-RU" sz="1150" dirty="0" err="1" smtClean="0">
                          <a:latin typeface="Times New Roman"/>
                          <a:ea typeface="Times New Roman"/>
                        </a:rPr>
                        <a:t>мепрориятия</a:t>
                      </a:r>
                      <a:r>
                        <a:rPr lang="ru-RU" sz="115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 dirty="0" err="1" smtClean="0">
                          <a:latin typeface="Times New Roman"/>
                          <a:ea typeface="Times New Roman"/>
                        </a:rPr>
                        <a:t>Цели,задачи</a:t>
                      </a: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>
                          <a:latin typeface="Times New Roman"/>
                          <a:ea typeface="Times New Roman"/>
                        </a:rPr>
                        <a:t>Вид мероприятия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Дата </a:t>
                      </a:r>
                      <a:r>
                        <a:rPr lang="ru-RU" sz="1150" dirty="0" smtClean="0">
                          <a:latin typeface="Times New Roman"/>
                          <a:ea typeface="Times New Roman"/>
                        </a:rPr>
                        <a:t>проведения</a:t>
                      </a: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Times New Roman"/>
                          <a:ea typeface="Times New Roman"/>
                        </a:rPr>
                        <a:t>Место проведения</a:t>
                      </a: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Times New Roman"/>
                          <a:ea typeface="Times New Roman"/>
                        </a:rPr>
                        <a:t>Категория участников</a:t>
                      </a: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>
                          <a:latin typeface="Times New Roman"/>
                          <a:ea typeface="Times New Roman"/>
                        </a:rPr>
                        <a:t>Приглашенные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150" baseline="0" dirty="0" smtClean="0">
                          <a:latin typeface="Times New Roman"/>
                          <a:ea typeface="Times New Roman"/>
                        </a:rPr>
                        <a:t> участников</a:t>
                      </a: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901700">
                        <a:spcAft>
                          <a:spcPts val="0"/>
                        </a:spcAft>
                      </a:pP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>
                        <a:spcAft>
                          <a:spcPts val="0"/>
                        </a:spcAft>
                      </a:pPr>
                      <a:endParaRPr lang="ru-RU" sz="11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Журнал учета мероприятий по правовому просвещению</a:t>
            </a:r>
            <a:br>
              <a:rPr lang="ru-RU" sz="3200" dirty="0" smtClean="0"/>
            </a:br>
            <a:r>
              <a:rPr lang="ru-RU" sz="3200" dirty="0" smtClean="0"/>
              <a:t>(рекомендуемая форма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Дата </a:t>
            </a:r>
            <a:r>
              <a:rPr lang="ru-RU" dirty="0" smtClean="0"/>
              <a:t>поступления: ДД. ММ. ГГ.</a:t>
            </a:r>
            <a:r>
              <a:rPr lang="ru-RU" dirty="0" smtClean="0"/>
              <a:t>		Входящий </a:t>
            </a:r>
            <a:r>
              <a:rPr lang="ru-RU" dirty="0" smtClean="0"/>
              <a:t>номер: №АБВ123</a:t>
            </a:r>
          </a:p>
          <a:p>
            <a:pPr algn="just">
              <a:buNone/>
            </a:pPr>
            <a:r>
              <a:rPr lang="ru-RU" dirty="0" smtClean="0"/>
              <a:t>Заявитель (Фамилия</a:t>
            </a:r>
            <a:r>
              <a:rPr lang="ru-RU" dirty="0" smtClean="0"/>
              <a:t>, Имя, класс)</a:t>
            </a:r>
          </a:p>
          <a:p>
            <a:pPr algn="just">
              <a:buNone/>
            </a:pPr>
            <a:r>
              <a:rPr lang="ru-RU" dirty="0" smtClean="0"/>
              <a:t>Краткое содержание обращения: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Информация о ходе </a:t>
            </a:r>
            <a:r>
              <a:rPr lang="ru-RU" b="1" dirty="0" smtClean="0"/>
              <a:t>рассмотрения</a:t>
            </a: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u="sng" dirty="0" smtClean="0"/>
              <a:t>Результат </a:t>
            </a:r>
            <a:r>
              <a:rPr lang="ru-RU" u="sng" dirty="0" smtClean="0"/>
              <a:t>рассмотрения </a:t>
            </a:r>
            <a:r>
              <a:rPr lang="ru-RU" dirty="0" smtClean="0"/>
              <a:t>(дана </a:t>
            </a:r>
            <a:r>
              <a:rPr lang="ru-RU" dirty="0" smtClean="0"/>
              <a:t>юридическая помощь, право восстановлено, отказано, нарушение не выявлено)</a:t>
            </a:r>
          </a:p>
          <a:p>
            <a:pPr algn="just">
              <a:buNone/>
            </a:pPr>
            <a:r>
              <a:rPr lang="ru-RU" dirty="0" smtClean="0"/>
              <a:t>Исполнитель		( </a:t>
            </a:r>
            <a:r>
              <a:rPr lang="ru-RU" dirty="0" smtClean="0"/>
              <a:t>__________________)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    Подпись</a:t>
            </a:r>
            <a:r>
              <a:rPr lang="ru-RU" dirty="0" smtClean="0"/>
              <a:t>	</a:t>
            </a:r>
            <a:r>
              <a:rPr lang="ru-RU" dirty="0" smtClean="0"/>
              <a:t>              ФИО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Особые </a:t>
            </a:r>
            <a:r>
              <a:rPr lang="ru-RU" dirty="0" smtClean="0"/>
              <a:t>отметки: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Снято с </a:t>
            </a:r>
            <a:r>
              <a:rPr lang="ru-RU" dirty="0" smtClean="0"/>
              <a:t>контроля: ДД. ММ. ГГ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Карточка письменного обращения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780928"/>
          <a:ext cx="748883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pPr marL="76200" indent="-901700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п\п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Дата направление запроса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Куда направлен запрос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9017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Дата получения ответа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700" dirty="0" smtClean="0"/>
              <a:t>Дата поступления: ДД. ММ. ГГ.		Входящий номер: №АБВ123</a:t>
            </a:r>
          </a:p>
          <a:p>
            <a:pPr algn="just">
              <a:buNone/>
            </a:pPr>
            <a:r>
              <a:rPr lang="ru-RU" dirty="0" smtClean="0"/>
              <a:t>Заявитель (Фамилия, Имя, класс)</a:t>
            </a:r>
          </a:p>
          <a:p>
            <a:pPr algn="just">
              <a:buNone/>
            </a:pPr>
            <a:r>
              <a:rPr lang="ru-RU" dirty="0" smtClean="0"/>
              <a:t>Краткое содержание обращения:</a:t>
            </a:r>
          </a:p>
          <a:p>
            <a:pPr algn="just">
              <a:buNone/>
            </a:pPr>
            <a:r>
              <a:rPr lang="ru-RU" dirty="0" smtClean="0"/>
              <a:t>Р</a:t>
            </a:r>
            <a:r>
              <a:rPr lang="ru-RU" u="sng" dirty="0" smtClean="0"/>
              <a:t>езультат </a:t>
            </a:r>
            <a:r>
              <a:rPr lang="ru-RU" u="sng" dirty="0" smtClean="0"/>
              <a:t>рассмотрения </a:t>
            </a:r>
            <a:r>
              <a:rPr lang="ru-RU" dirty="0" smtClean="0"/>
              <a:t>(дана юридическая помощь, право восстановлено, отказано, нарушение не выявлено)</a:t>
            </a:r>
          </a:p>
          <a:p>
            <a:pPr algn="just">
              <a:buNone/>
            </a:pPr>
            <a:r>
              <a:rPr lang="ru-RU" dirty="0" smtClean="0"/>
              <a:t>Исполнитель		( __________________)</a:t>
            </a:r>
          </a:p>
          <a:p>
            <a:pPr algn="just">
              <a:buNone/>
            </a:pPr>
            <a:r>
              <a:rPr lang="ru-RU" dirty="0" smtClean="0"/>
              <a:t>                       </a:t>
            </a:r>
            <a:r>
              <a:rPr lang="ru-RU" sz="1700" dirty="0" smtClean="0"/>
              <a:t>Подпись	       </a:t>
            </a:r>
            <a:r>
              <a:rPr lang="ru-RU" sz="1700" dirty="0" smtClean="0"/>
              <a:t>            </a:t>
            </a:r>
            <a:r>
              <a:rPr lang="ru-RU" sz="1700" dirty="0" smtClean="0"/>
              <a:t>ФИО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Карточка устного обращения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 соответствии с Положением об Уполномоченном по правам участников образовательного процесса каждый школьный Уполномоченный должен подготовить аналитический доклад о своей деятельности и выступить в конце учебного года перед Советом школы (Управляющим советом - органом самоуправления) и педагогическим советом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Отчетность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1. Количество </a:t>
            </a:r>
            <a:r>
              <a:rPr lang="ru-RU" dirty="0" smtClean="0"/>
              <a:t>обращений, соотношение </a:t>
            </a:r>
            <a:r>
              <a:rPr lang="ru-RU" dirty="0" smtClean="0"/>
              <a:t>заявителей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составления аналитического отчета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2564904"/>
          <a:ext cx="8125906" cy="357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145"/>
                <a:gridCol w="1086476"/>
                <a:gridCol w="1134085"/>
                <a:gridCol w="1101800"/>
                <a:gridCol w="1101800"/>
                <a:gridCol w="1101800"/>
                <a:gridCol w="1101800"/>
              </a:tblGrid>
              <a:tr h="1364362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Учебный год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Учащиеся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332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33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2020-2021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53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53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5"/>
          <a:ext cx="8229600" cy="42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44109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Тематика обращений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Содержание обращений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Кол - во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51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% от всех обращений</a:t>
                      </a:r>
                    </a:p>
                  </a:txBody>
                  <a:tcPr marL="6350" marR="6350" marT="0" marB="0" anchor="ctr"/>
                </a:tc>
              </a:tr>
              <a:tr h="644109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Правовые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консультации.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</a:tr>
              <a:tr h="661756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Взаимодействие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«учитель - ученик».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</a:tr>
              <a:tr h="661756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Взаимодействие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«ученик -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ученик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».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</a:tr>
              <a:tr h="992634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51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Семьи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, находящиеся в трудной жизненной ситуации.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</a:tr>
              <a:tr h="644109">
                <a:tc>
                  <a:txBody>
                    <a:bodyPr/>
                    <a:lstStyle/>
                    <a:p>
                      <a:pPr marL="76200" indent="-215900" algn="ctr">
                        <a:lnSpc>
                          <a:spcPts val="14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Разное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Тематика и анализ обращений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Работа по обращениям (взаимодействие с администрацией, выступления на планерках и педсоветах и т.д.)</a:t>
            </a:r>
          </a:p>
          <a:p>
            <a:pPr lvl="0"/>
            <a:r>
              <a:rPr lang="ru-RU" dirty="0" smtClean="0"/>
              <a:t>Профилактика нарушений прав участников образовательного процесс (акции, мониторинг, опросы). Краткий анализ.</a:t>
            </a:r>
          </a:p>
          <a:p>
            <a:pPr lvl="0"/>
            <a:r>
              <a:rPr lang="ru-RU" dirty="0" smtClean="0"/>
              <a:t>Правовое просвещение (мероприятия, «круглый стол» для родителей, деловая игра о правах ребенка и т.д.)</a:t>
            </a:r>
          </a:p>
          <a:p>
            <a:pPr lvl="0"/>
            <a:r>
              <a:rPr lang="ru-RU" dirty="0" smtClean="0"/>
              <a:t>Основные направления работы на следующий учебный год, исходя из обращений участников образовательного процесса.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Аналитика общая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ru-RU" sz="4000" dirty="0" smtClean="0"/>
              <a:t>Общие </a:t>
            </a:r>
            <a:r>
              <a:rPr lang="ru-RU" sz="4000" dirty="0" smtClean="0"/>
              <a:t>тенденции: положительные сдвиги, сложности в </a:t>
            </a:r>
            <a:r>
              <a:rPr lang="ru-RU" sz="4000" dirty="0" smtClean="0"/>
              <a:t>работе</a:t>
            </a:r>
          </a:p>
          <a:p>
            <a:pPr algn="ctr"/>
            <a:r>
              <a:rPr lang="ru-RU" sz="4000" dirty="0" smtClean="0"/>
              <a:t>Предложения </a:t>
            </a:r>
            <a:r>
              <a:rPr lang="ru-RU" sz="4000" dirty="0" smtClean="0"/>
              <a:t>по усовершенствованию </a:t>
            </a:r>
            <a:r>
              <a:rPr lang="ru-RU" sz="4000" dirty="0" smtClean="0"/>
              <a:t>деятельности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Заключение анализа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2900" dirty="0" smtClean="0"/>
              <a:t>Конвенцией ООН о правах </a:t>
            </a:r>
            <a:r>
              <a:rPr lang="ru-RU" sz="2900" dirty="0" smtClean="0"/>
              <a:t>ребенка </a:t>
            </a:r>
          </a:p>
          <a:p>
            <a:pPr algn="just"/>
            <a:r>
              <a:rPr lang="ru-RU" sz="2900" dirty="0" smtClean="0"/>
              <a:t>Конституцией Российской Федерации </a:t>
            </a:r>
          </a:p>
          <a:p>
            <a:pPr algn="just"/>
            <a:r>
              <a:rPr lang="ru-RU" sz="2900" dirty="0" smtClean="0"/>
              <a:t>Федеральным </a:t>
            </a:r>
            <a:r>
              <a:rPr lang="ru-RU" sz="2900" dirty="0" smtClean="0"/>
              <a:t>законом «Об основных гарантиях прав ребенка в Российской Федерации» от 24 июля 1998г. №124-ФЗ, </a:t>
            </a:r>
            <a:endParaRPr lang="ru-RU" sz="2900" dirty="0" smtClean="0"/>
          </a:p>
          <a:p>
            <a:pPr algn="just"/>
            <a:r>
              <a:rPr lang="ru-RU" sz="2900" dirty="0" smtClean="0"/>
              <a:t>Гражданский </a:t>
            </a:r>
            <a:r>
              <a:rPr lang="ru-RU" sz="2900" dirty="0" smtClean="0"/>
              <a:t>Кодекс РФ от 30 ноября 1994 г. № </a:t>
            </a:r>
            <a:r>
              <a:rPr lang="ru-RU" sz="2900" dirty="0" smtClean="0"/>
              <a:t>51-ФЗ</a:t>
            </a:r>
          </a:p>
          <a:p>
            <a:pPr algn="just"/>
            <a:r>
              <a:rPr lang="ru-RU" sz="2900" dirty="0" smtClean="0"/>
              <a:t>Трудовой </a:t>
            </a:r>
            <a:r>
              <a:rPr lang="ru-RU" sz="2900" dirty="0" smtClean="0"/>
              <a:t>Кодекс РФ от 30 декабря 2001 г. № </a:t>
            </a:r>
            <a:r>
              <a:rPr lang="ru-RU" sz="2900" dirty="0" smtClean="0"/>
              <a:t>197-ФЗ</a:t>
            </a:r>
          </a:p>
          <a:p>
            <a:pPr algn="just"/>
            <a:r>
              <a:rPr lang="ru-RU" sz="2900" dirty="0" smtClean="0"/>
              <a:t>Уголовный кодекс РФ от 13 июня 1996 г. № 63-ФЗ</a:t>
            </a:r>
          </a:p>
          <a:p>
            <a:pPr algn="just"/>
            <a:r>
              <a:rPr lang="ru-RU" sz="2900" dirty="0" smtClean="0"/>
              <a:t>Жилищный </a:t>
            </a:r>
            <a:r>
              <a:rPr lang="ru-RU" sz="2900" dirty="0" smtClean="0"/>
              <a:t>Кодекс РФ от 29 декабря 2004 г. № </a:t>
            </a:r>
            <a:r>
              <a:rPr lang="ru-RU" sz="2900" dirty="0" smtClean="0"/>
              <a:t>188-ФЗ</a:t>
            </a:r>
          </a:p>
          <a:p>
            <a:pPr algn="just"/>
            <a:r>
              <a:rPr lang="ru-RU" sz="2900" dirty="0" smtClean="0"/>
              <a:t>Семейный </a:t>
            </a:r>
            <a:r>
              <a:rPr lang="ru-RU" sz="2900" dirty="0" smtClean="0"/>
              <a:t>кодекс РФ от 29 декабря 1995 г. N </a:t>
            </a:r>
            <a:r>
              <a:rPr lang="ru-RU" sz="2900" dirty="0" smtClean="0"/>
              <a:t>223-ФЗ</a:t>
            </a:r>
          </a:p>
          <a:p>
            <a:pPr algn="just"/>
            <a:r>
              <a:rPr lang="ru-RU" sz="2900" dirty="0" smtClean="0"/>
              <a:t>Федеральный </a:t>
            </a:r>
            <a:r>
              <a:rPr lang="ru-RU" sz="2900" dirty="0" smtClean="0"/>
              <a:t>закон от 29.12.2012 N </a:t>
            </a:r>
            <a:r>
              <a:rPr lang="ru-RU" sz="2900" dirty="0" smtClean="0"/>
              <a:t>273-ФЗ (ред</a:t>
            </a:r>
            <a:r>
              <a:rPr lang="ru-RU" sz="2900" dirty="0" smtClean="0"/>
              <a:t>. от 07.05.2013) "Об образовании в Российской </a:t>
            </a:r>
            <a:r>
              <a:rPr lang="ru-RU" sz="2900" dirty="0" smtClean="0"/>
              <a:t>Федерации«</a:t>
            </a:r>
          </a:p>
          <a:p>
            <a:pPr algn="just"/>
            <a:r>
              <a:rPr lang="ru-RU" sz="2900" dirty="0" smtClean="0"/>
              <a:t>Федеральный </a:t>
            </a:r>
            <a:r>
              <a:rPr lang="ru-RU" sz="2900" dirty="0" smtClean="0"/>
              <a:t>закон от 24 июля 1998 г. № 124-ФЗ «Об основных гарантиях прав ребенка в Российской Федерации</a:t>
            </a:r>
            <a:r>
              <a:rPr lang="ru-RU" sz="2900" dirty="0" smtClean="0"/>
              <a:t>».</a:t>
            </a:r>
          </a:p>
          <a:p>
            <a:pPr algn="just"/>
            <a:r>
              <a:rPr lang="ru-RU" sz="2900" dirty="0" smtClean="0"/>
              <a:t>Федеральный </a:t>
            </a:r>
            <a:r>
              <a:rPr lang="ru-RU" sz="2900" dirty="0" smtClean="0"/>
              <a:t>закон от 2 мая 2006 г. № 59-ФЗ «О порядке рассмотрения обращений граждан Российской Федерации</a:t>
            </a:r>
            <a:r>
              <a:rPr lang="ru-RU" sz="2900" dirty="0" smtClean="0"/>
              <a:t>».</a:t>
            </a:r>
          </a:p>
          <a:p>
            <a:pPr algn="just"/>
            <a:r>
              <a:rPr lang="ru-RU" sz="2900" dirty="0" smtClean="0"/>
              <a:t>Федеральный </a:t>
            </a:r>
            <a:r>
              <a:rPr lang="ru-RU" sz="2900" dirty="0" smtClean="0"/>
              <a:t>закон от 24 июня 1999 г. № 120-ФЗ «Об основах системы профилактики безнадзорности и правонарушений несовершеннолетних</a:t>
            </a:r>
            <a:r>
              <a:rPr lang="ru-RU" sz="2900" dirty="0" smtClean="0"/>
              <a:t>».</a:t>
            </a:r>
          </a:p>
          <a:p>
            <a:pPr algn="just"/>
            <a:r>
              <a:rPr lang="ru-RU" sz="2900" dirty="0" smtClean="0"/>
              <a:t>Федеральный </a:t>
            </a:r>
            <a:r>
              <a:rPr lang="ru-RU" sz="2900" dirty="0" smtClean="0"/>
              <a:t>закон от 21 декабря 1996 г. № 159-Ф3 «О дополнительных гарантиях по социальной поддержке детей-сирот и детей, оставшихся без попечения родителей</a:t>
            </a:r>
            <a:r>
              <a:rPr lang="ru-RU" sz="2900" dirty="0" smtClean="0"/>
              <a:t>».</a:t>
            </a:r>
          </a:p>
          <a:p>
            <a:pPr algn="just"/>
            <a:r>
              <a:rPr lang="ru-RU" sz="2900" dirty="0" smtClean="0"/>
              <a:t>Федеральный </a:t>
            </a:r>
            <a:r>
              <a:rPr lang="ru-RU" sz="2900" dirty="0" smtClean="0"/>
              <a:t>закон от 19 мая 1995 г. № 81-ФЗ «О государственных пособиях гражданам, имеющим детей</a:t>
            </a:r>
            <a:r>
              <a:rPr lang="ru-RU" sz="2900" dirty="0" smtClean="0"/>
              <a:t>».</a:t>
            </a:r>
          </a:p>
          <a:p>
            <a:pPr algn="just"/>
            <a:r>
              <a:rPr lang="ru-RU" sz="2900" dirty="0" smtClean="0"/>
              <a:t>Типовое </a:t>
            </a:r>
            <a:r>
              <a:rPr lang="ru-RU" sz="2900" dirty="0" smtClean="0"/>
              <a:t>положение об общеобразовательном учреждении, утвержденное постановлением Правительства РФ от 19 марта 2001 г. №196.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своей деятельности руководствуемся: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Предупреждение правонарушений и преступлений, безнадзорности, беспризорности и антиобщественных действий среди несовершеннолетних, выявление и устранение причин и условий, им способствующих, обеспечение защиты прав и законных интересов несовершеннолетних является одним из приоритетных направлений деятельности Уполномоченного. Цель его деятельности в этой области состоит в повышении осведомленности всех участников образовательного процесса о правах и свободах, гарантированных Конвенцией о правах ребенка, Конституцией Российской Федерации. Только осознав свои права и свободы, дети и взрослые могут научиться ответственно и с достоинством требовать от должностных лиц их соблюдения. Начинать правовое просвещение следует с детских лет. Для этого необходимо, прежде всего, разработать доступные детям и подросткам различных возрастов методические материалы по проблематике прав и свобод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Правовое просвещение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Уполномоченный по </a:t>
            </a:r>
            <a:r>
              <a:rPr lang="ru-RU" dirty="0" smtClean="0"/>
              <a:t>правам </a:t>
            </a:r>
            <a:r>
              <a:rPr lang="ru-RU" dirty="0" smtClean="0"/>
              <a:t>участников образовательного процесса (далее — Уполномоченный) вводится в структуру органов общественного управления в целях усиления гарантий защиты прав, свобод и законных интересов участников образовательного процесса в образовательном учреждении, а также восстановления их нарушенных прав.</a:t>
            </a:r>
          </a:p>
          <a:p>
            <a:pPr algn="just"/>
            <a:r>
              <a:rPr lang="ru-RU" dirty="0" smtClean="0"/>
              <a:t>Деятельность Уполномоченного осуществляется на общественных началах.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Кандидат на должность Уполномоченного:</a:t>
            </a:r>
          </a:p>
          <a:p>
            <a:pPr algn="just"/>
            <a:r>
              <a:rPr lang="ru-RU" dirty="0" smtClean="0"/>
              <a:t>Уполномоченным может быть педагогический работник: учитель, воспитатель, педагог- психолог, социальный педагог, </a:t>
            </a:r>
            <a:r>
              <a:rPr lang="ru-RU" dirty="0" smtClean="0"/>
              <a:t>родитель </a:t>
            </a:r>
            <a:r>
              <a:rPr lang="ru-RU" dirty="0" smtClean="0"/>
              <a:t>(законный представитель несовершеннолетнего), как участник образовательного </a:t>
            </a:r>
            <a:r>
              <a:rPr lang="ru-RU" dirty="0" smtClean="0"/>
              <a:t>процесса.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Участник </a:t>
            </a:r>
            <a:r>
              <a:rPr lang="ru-RU" dirty="0" smtClean="0">
                <a:solidFill>
                  <a:srgbClr val="FF0000"/>
                </a:solidFill>
              </a:rPr>
              <a:t>образовательного процесса, занимающий в Учреждении административную должность, не может быть избран </a:t>
            </a:r>
            <a:r>
              <a:rPr lang="ru-RU" dirty="0" smtClean="0">
                <a:solidFill>
                  <a:srgbClr val="FF0000"/>
                </a:solidFill>
              </a:rPr>
              <a:t>Уполномоченным!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может быть?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всемерное </a:t>
            </a:r>
            <a:r>
              <a:rPr lang="ru-RU" dirty="0" smtClean="0"/>
              <a:t>содействие восстановлению нарушенных прав участников образовательного процесса;</a:t>
            </a:r>
          </a:p>
          <a:p>
            <a:r>
              <a:rPr lang="ru-RU" dirty="0" smtClean="0"/>
              <a:t>оказание </a:t>
            </a:r>
            <a:r>
              <a:rPr lang="ru-RU" dirty="0" smtClean="0"/>
              <a:t>помощи законным представителям в регулировании детско-родительских взаимоотношений в конфликтных ситуациях, формирование у участников образовательного процесса навыков самостоятельной жизни;</a:t>
            </a:r>
          </a:p>
          <a:p>
            <a:r>
              <a:rPr lang="ru-RU" dirty="0" smtClean="0"/>
              <a:t>обеспечение </a:t>
            </a:r>
            <a:r>
              <a:rPr lang="ru-RU" dirty="0" smtClean="0"/>
              <a:t>взаимодействия семей, учителей, законных представителей и участников образовательного процесса по вопросам защиты их прав;</a:t>
            </a:r>
          </a:p>
          <a:p>
            <a:r>
              <a:rPr lang="ru-RU" dirty="0" smtClean="0"/>
              <a:t>содействие </a:t>
            </a:r>
            <a:r>
              <a:rPr lang="ru-RU" dirty="0" smtClean="0"/>
              <a:t>правовому просвещению участников образовательного процесса.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цели и задачи </a:t>
            </a:r>
            <a:r>
              <a:rPr lang="ru-RU" dirty="0" smtClean="0"/>
              <a:t>Уполномоченного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посещать уроки, родительские собрания, заседания органов самоуправления, ученического самоуправления, педагогические советы и совещания при руководителе образовательного учреждения;</a:t>
            </a:r>
          </a:p>
          <a:p>
            <a:r>
              <a:rPr lang="ru-RU" dirty="0" smtClean="0"/>
              <a:t>- получать объяснения по спорным вопросам от всех участников образовательного процесса;</a:t>
            </a:r>
          </a:p>
          <a:p>
            <a:r>
              <a:rPr lang="ru-RU" dirty="0" smtClean="0"/>
              <a:t>- проводить самостоятельно или совместно с органами самоуправления Учреждения, администрацией Учреждения проверку факта нарушения прав, свобод и интересов ребенка;</a:t>
            </a:r>
          </a:p>
          <a:p>
            <a:r>
              <a:rPr lang="ru-RU" dirty="0" smtClean="0"/>
              <a:t>- заниматься решением проблем по собственной инициативе при выявлении факта грубых нарушений прав ребенка;</a:t>
            </a:r>
          </a:p>
          <a:p>
            <a:r>
              <a:rPr lang="ru-RU" dirty="0" smtClean="0"/>
              <a:t>- выбирать себе помощников из числа участников образовательного процесса.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Права </a:t>
            </a:r>
            <a:r>
              <a:rPr lang="ru-RU" dirty="0" smtClean="0"/>
              <a:t>Уполномоченного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принять меры по устранению выявленного факта нарушения прав и законных интересов ребенка;</a:t>
            </a:r>
          </a:p>
          <a:p>
            <a:r>
              <a:rPr lang="ru-RU" dirty="0" smtClean="0"/>
              <a:t>- при необходимости обращаться к администрации Учреждения с ходатайством о проведении дисциплинарного расследования по фактам выявленных нарушений;</a:t>
            </a:r>
          </a:p>
          <a:p>
            <a:r>
              <a:rPr lang="ru-RU" dirty="0" smtClean="0"/>
              <a:t>- в случае конфликтной ситуации содействовать ее разрешению, в том числе путем проведения переговоров с участниками конфликта;</a:t>
            </a:r>
          </a:p>
          <a:p>
            <a:r>
              <a:rPr lang="ru-RU" dirty="0" smtClean="0"/>
              <a:t>- передать обращение (жалобу) органу или должностному лицу, компетентному разрешить ее по существу, если на то есть согласие заявителя;</a:t>
            </a:r>
          </a:p>
          <a:p>
            <a:r>
              <a:rPr lang="ru-RU" dirty="0" smtClean="0"/>
              <a:t>- направлять свои мнения, оценки и предложения по результатам изучения и обобщения информации о нарушении прав, свобод и законных интересов ребенка органам самоуправления и администрации Учреждения;</a:t>
            </a:r>
          </a:p>
          <a:p>
            <a:r>
              <a:rPr lang="ru-RU" dirty="0" smtClean="0"/>
              <a:t>- не разглашать ставшие ему известными в процессе выяснения сведения без согласия заявителя.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Обязанности Уполномоченного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связанные с несогласием с выставленными оценками;</a:t>
            </a:r>
          </a:p>
          <a:p>
            <a:r>
              <a:rPr lang="ru-RU" dirty="0" smtClean="0"/>
              <a:t>- на решения, связанные с оплатой труда и поощрением работников образовательного учреждения;</a:t>
            </a:r>
          </a:p>
          <a:p>
            <a:r>
              <a:rPr lang="ru-RU" dirty="0" smtClean="0"/>
              <a:t>-  на применение дисциплинарных взысканий;</a:t>
            </a:r>
          </a:p>
          <a:p>
            <a:r>
              <a:rPr lang="ru-RU" dirty="0" smtClean="0"/>
              <a:t>- на организацию учебного процесса (распределение учебной нагрузки среди учителей, распределение кабинетов и классного руководства, несогласие с рабочим расписанием уроков и  других вопросов, относящихся к компетенции должностных лиц);</a:t>
            </a:r>
          </a:p>
          <a:p>
            <a:r>
              <a:rPr lang="ru-RU" dirty="0" smtClean="0"/>
              <a:t>- на действия и решения муниципальных и государственных органов образования.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рассматриваются жалобы: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Порядок действий</a:t>
            </a:r>
            <a:endParaRPr lang="ru-RU" dirty="0"/>
          </a:p>
        </p:txBody>
      </p:sp>
      <p:pic>
        <p:nvPicPr>
          <p:cNvPr id="4" name="Содержимое 3" descr="C:\Users\6054~1\AppData\Local\Temp\FineReader10\media\image1.jpeg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11560" y="1778159"/>
            <a:ext cx="7848872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1088</Words>
  <Application>Microsoft Office PowerPoint</Application>
  <PresentationFormat>Экран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Уполномоченный по правам участников образовательного процесса</vt:lpstr>
      <vt:lpstr>В своей деятельности руководствуемся:</vt:lpstr>
      <vt:lpstr>Слайд 3</vt:lpstr>
      <vt:lpstr>Кто может быть?</vt:lpstr>
      <vt:lpstr>Основные цели и задачи Уполномоченного</vt:lpstr>
      <vt:lpstr>Права Уполномоченного</vt:lpstr>
      <vt:lpstr>Обязанности Уполномоченного</vt:lpstr>
      <vt:lpstr>Не рассматриваются жалобы:</vt:lpstr>
      <vt:lpstr>Порядок действий</vt:lpstr>
      <vt:lpstr>  План работы Уполномоченного по правам участников образовательного процесса (рекомендуемая форма) </vt:lpstr>
      <vt:lpstr>Журнал учета обращений (рекомендуемая форма)</vt:lpstr>
      <vt:lpstr>Журнал учета мероприятий по правовому просвещению (рекомендуемая форма)</vt:lpstr>
      <vt:lpstr>Карточка письменного обращения</vt:lpstr>
      <vt:lpstr>Карточка устного обращения</vt:lpstr>
      <vt:lpstr>Отчетность </vt:lpstr>
      <vt:lpstr>Алгоритм составления аналитического отчета</vt:lpstr>
      <vt:lpstr>2. Тематика и анализ обращений</vt:lpstr>
      <vt:lpstr>Аналитика общая</vt:lpstr>
      <vt:lpstr>Заключение анализа </vt:lpstr>
      <vt:lpstr>Правовое просвещение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Уполномоченный по правам участников образовательного процесса</dc:title>
  <dc:creator>Андрей Николаевич</dc:creator>
  <cp:lastModifiedBy>Андрей Николаевич</cp:lastModifiedBy>
  <cp:revision>4</cp:revision>
  <dcterms:created xsi:type="dcterms:W3CDTF">2020-11-17T07:16:20Z</dcterms:created>
  <dcterms:modified xsi:type="dcterms:W3CDTF">2020-11-17T07:52:45Z</dcterms:modified>
</cp:coreProperties>
</file>