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7" r:id="rId12"/>
    <p:sldId id="268" r:id="rId13"/>
    <p:sldId id="270" r:id="rId14"/>
    <p:sldId id="271" r:id="rId15"/>
  </p:sldIdLst>
  <p:sldSz cx="9144000" cy="6858000" type="screen4x3"/>
  <p:notesSz cx="6797675" cy="99250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image" Target="../media/image2.jpeg"/><Relationship Id="rId4" Type="http://schemas.openxmlformats.org/officeDocument/2006/relationships/image" Target="../media/image5.jpeg"/></Relationships>
</file>

<file path=ppt/diagrams/_rels/data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image" Target="../media/image6.jpe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image" Target="../media/image2.jpeg"/><Relationship Id="rId4" Type="http://schemas.openxmlformats.org/officeDocument/2006/relationships/image" Target="../media/image5.jpeg"/></Relationships>
</file>

<file path=ppt/diagrams/_rels/drawing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image" Target="../media/image6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D8490BA-78A0-4CFB-99AC-CD7FEEC0EC14}" type="doc">
      <dgm:prSet loTypeId="urn:microsoft.com/office/officeart/2005/8/layout/vList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C2DAFE7-AF66-4F13-BA47-51C45EC597A9}">
      <dgm:prSet phldrT="[Текст]" custT="1"/>
      <dgm:spPr/>
      <dgm:t>
        <a:bodyPr/>
        <a:lstStyle/>
        <a:p>
          <a:r>
            <a:rPr lang="sah-RU" sz="1800" dirty="0" smtClean="0"/>
            <a:t>Транспортное</a:t>
          </a:r>
          <a:endParaRPr lang="ru-RU" sz="1800" dirty="0"/>
        </a:p>
      </dgm:t>
    </dgm:pt>
    <dgm:pt modelId="{E0EF1998-8E51-451F-9748-92538B9B6D3B}" type="parTrans" cxnId="{2BCEFD9C-39F9-42AC-8AB1-1CA1D95D81D4}">
      <dgm:prSet/>
      <dgm:spPr/>
      <dgm:t>
        <a:bodyPr/>
        <a:lstStyle/>
        <a:p>
          <a:endParaRPr lang="ru-RU"/>
        </a:p>
      </dgm:t>
    </dgm:pt>
    <dgm:pt modelId="{1BE860B0-1A08-49F9-BF7B-85A1E4E65343}" type="sibTrans" cxnId="{2BCEFD9C-39F9-42AC-8AB1-1CA1D95D81D4}">
      <dgm:prSet/>
      <dgm:spPr/>
      <dgm:t>
        <a:bodyPr/>
        <a:lstStyle/>
        <a:p>
          <a:endParaRPr lang="ru-RU"/>
        </a:p>
      </dgm:t>
    </dgm:pt>
    <dgm:pt modelId="{AAB66CFF-252E-4C57-980B-B05F080E2CA3}">
      <dgm:prSet phldrT="[Текст]" custT="1"/>
      <dgm:spPr/>
      <dgm:t>
        <a:bodyPr/>
        <a:lstStyle/>
        <a:p>
          <a:r>
            <a:rPr lang="sah-RU" sz="1200" dirty="0" smtClean="0"/>
            <a:t>17</a:t>
          </a:r>
          <a:endParaRPr lang="ru-RU" sz="1200" dirty="0"/>
        </a:p>
      </dgm:t>
    </dgm:pt>
    <dgm:pt modelId="{563AB4C8-F897-4538-A110-6E76C0CD309A}" type="parTrans" cxnId="{29047F1E-FEF3-4292-A05A-08D23F6B5972}">
      <dgm:prSet/>
      <dgm:spPr/>
      <dgm:t>
        <a:bodyPr/>
        <a:lstStyle/>
        <a:p>
          <a:endParaRPr lang="ru-RU"/>
        </a:p>
      </dgm:t>
    </dgm:pt>
    <dgm:pt modelId="{928218D9-7E77-4B4C-B7A5-58B48533C2E0}" type="sibTrans" cxnId="{29047F1E-FEF3-4292-A05A-08D23F6B5972}">
      <dgm:prSet/>
      <dgm:spPr/>
      <dgm:t>
        <a:bodyPr/>
        <a:lstStyle/>
        <a:p>
          <a:endParaRPr lang="ru-RU"/>
        </a:p>
      </dgm:t>
    </dgm:pt>
    <dgm:pt modelId="{50BAED48-2742-4C59-B91F-50F12A824784}">
      <dgm:prSet phldrT="[Текст]" phldr="1" custT="1"/>
      <dgm:spPr/>
      <dgm:t>
        <a:bodyPr/>
        <a:lstStyle/>
        <a:p>
          <a:endParaRPr lang="ru-RU" sz="1100" dirty="0"/>
        </a:p>
      </dgm:t>
    </dgm:pt>
    <dgm:pt modelId="{597CA869-67E1-4C8F-89D9-D804D9B39683}" type="parTrans" cxnId="{5116020E-FC58-4667-9DC7-A0660A3B6C15}">
      <dgm:prSet/>
      <dgm:spPr/>
      <dgm:t>
        <a:bodyPr/>
        <a:lstStyle/>
        <a:p>
          <a:endParaRPr lang="ru-RU"/>
        </a:p>
      </dgm:t>
    </dgm:pt>
    <dgm:pt modelId="{4F3FE790-C417-43DF-B873-604ED68EB53D}" type="sibTrans" cxnId="{5116020E-FC58-4667-9DC7-A0660A3B6C15}">
      <dgm:prSet/>
      <dgm:spPr/>
      <dgm:t>
        <a:bodyPr/>
        <a:lstStyle/>
        <a:p>
          <a:endParaRPr lang="ru-RU"/>
        </a:p>
      </dgm:t>
    </dgm:pt>
    <dgm:pt modelId="{62CBDAD7-C59C-44A9-B20F-CFE2C7C0E8B0}">
      <dgm:prSet phldrT="[Текст]" custT="1"/>
      <dgm:spPr/>
      <dgm:t>
        <a:bodyPr/>
        <a:lstStyle/>
        <a:p>
          <a:r>
            <a:rPr lang="sah-RU" sz="1800" dirty="0" smtClean="0"/>
            <a:t>Педагогическое</a:t>
          </a:r>
          <a:endParaRPr lang="ru-RU" sz="1800" dirty="0"/>
        </a:p>
      </dgm:t>
    </dgm:pt>
    <dgm:pt modelId="{7470CA82-316B-47BB-8786-84BA7A0D6E65}" type="parTrans" cxnId="{631D036F-6D3E-4522-AD30-DAB899B7F72F}">
      <dgm:prSet/>
      <dgm:spPr/>
      <dgm:t>
        <a:bodyPr/>
        <a:lstStyle/>
        <a:p>
          <a:endParaRPr lang="ru-RU"/>
        </a:p>
      </dgm:t>
    </dgm:pt>
    <dgm:pt modelId="{97E1D3B8-CDC4-4ACA-8A99-496CF765E7C2}" type="sibTrans" cxnId="{631D036F-6D3E-4522-AD30-DAB899B7F72F}">
      <dgm:prSet/>
      <dgm:spPr/>
      <dgm:t>
        <a:bodyPr/>
        <a:lstStyle/>
        <a:p>
          <a:endParaRPr lang="ru-RU"/>
        </a:p>
      </dgm:t>
    </dgm:pt>
    <dgm:pt modelId="{2DFB9E40-7A09-4D54-9438-CE50355B2FEE}">
      <dgm:prSet phldrT="[Текст]" custT="1"/>
      <dgm:spPr/>
      <dgm:t>
        <a:bodyPr/>
        <a:lstStyle/>
        <a:p>
          <a:r>
            <a:rPr lang="sah-RU" sz="1600" dirty="0" smtClean="0"/>
            <a:t>26</a:t>
          </a:r>
          <a:endParaRPr lang="ru-RU" sz="1600" dirty="0"/>
        </a:p>
      </dgm:t>
    </dgm:pt>
    <dgm:pt modelId="{CB5FD60A-84E3-409C-AE72-AB379F33287B}" type="parTrans" cxnId="{40E56901-246D-4D41-A99D-E5D74F54B94C}">
      <dgm:prSet/>
      <dgm:spPr/>
      <dgm:t>
        <a:bodyPr/>
        <a:lstStyle/>
        <a:p>
          <a:endParaRPr lang="ru-RU"/>
        </a:p>
      </dgm:t>
    </dgm:pt>
    <dgm:pt modelId="{BEF8B0EA-62BE-40CE-AD90-C593FBA5D1C0}" type="sibTrans" cxnId="{40E56901-246D-4D41-A99D-E5D74F54B94C}">
      <dgm:prSet/>
      <dgm:spPr/>
      <dgm:t>
        <a:bodyPr/>
        <a:lstStyle/>
        <a:p>
          <a:endParaRPr lang="ru-RU"/>
        </a:p>
      </dgm:t>
    </dgm:pt>
    <dgm:pt modelId="{A33197D6-4923-46C7-B54E-866730037685}">
      <dgm:prSet phldrT="[Текст]" custT="1"/>
      <dgm:spPr/>
      <dgm:t>
        <a:bodyPr/>
        <a:lstStyle/>
        <a:p>
          <a:r>
            <a:rPr lang="sah-RU" sz="1800" dirty="0" smtClean="0"/>
            <a:t>Медицина и фармация</a:t>
          </a:r>
          <a:endParaRPr lang="ru-RU" sz="1800" dirty="0"/>
        </a:p>
      </dgm:t>
    </dgm:pt>
    <dgm:pt modelId="{71211E46-9909-4F6F-96BD-494A4D9191C8}" type="parTrans" cxnId="{70C25F49-62AF-4A25-9E63-0B45C6230154}">
      <dgm:prSet/>
      <dgm:spPr/>
      <dgm:t>
        <a:bodyPr/>
        <a:lstStyle/>
        <a:p>
          <a:endParaRPr lang="ru-RU"/>
        </a:p>
      </dgm:t>
    </dgm:pt>
    <dgm:pt modelId="{6CBAEB22-FEF5-4419-9F20-756008D0A38B}" type="sibTrans" cxnId="{70C25F49-62AF-4A25-9E63-0B45C6230154}">
      <dgm:prSet/>
      <dgm:spPr/>
      <dgm:t>
        <a:bodyPr/>
        <a:lstStyle/>
        <a:p>
          <a:endParaRPr lang="ru-RU"/>
        </a:p>
      </dgm:t>
    </dgm:pt>
    <dgm:pt modelId="{8843652D-4553-49A9-B35A-951999A70C93}">
      <dgm:prSet phldrT="[Текст]" custT="1"/>
      <dgm:spPr/>
      <dgm:t>
        <a:bodyPr/>
        <a:lstStyle/>
        <a:p>
          <a:r>
            <a:rPr lang="sah-RU" sz="1400" dirty="0" smtClean="0"/>
            <a:t>23</a:t>
          </a:r>
          <a:endParaRPr lang="ru-RU" sz="1400" dirty="0"/>
        </a:p>
      </dgm:t>
    </dgm:pt>
    <dgm:pt modelId="{639087C8-1260-45B4-84F6-C8F9F4DBAD5F}" type="parTrans" cxnId="{BE04F8F5-0CD2-4BB1-9886-3BEBFB3FAD63}">
      <dgm:prSet/>
      <dgm:spPr/>
      <dgm:t>
        <a:bodyPr/>
        <a:lstStyle/>
        <a:p>
          <a:endParaRPr lang="ru-RU"/>
        </a:p>
      </dgm:t>
    </dgm:pt>
    <dgm:pt modelId="{FEA40493-368C-46C1-B54B-6D2B7CF980CD}" type="sibTrans" cxnId="{BE04F8F5-0CD2-4BB1-9886-3BEBFB3FAD63}">
      <dgm:prSet/>
      <dgm:spPr/>
      <dgm:t>
        <a:bodyPr/>
        <a:lstStyle/>
        <a:p>
          <a:endParaRPr lang="ru-RU"/>
        </a:p>
      </dgm:t>
    </dgm:pt>
    <dgm:pt modelId="{4880151B-4AC0-4E35-A006-0FF3EE1690ED}">
      <dgm:prSet custT="1"/>
      <dgm:spPr/>
      <dgm:t>
        <a:bodyPr/>
        <a:lstStyle/>
        <a:p>
          <a:r>
            <a:rPr lang="sah-RU" sz="1400" dirty="0" smtClean="0"/>
            <a:t>Информационные технологии и связь</a:t>
          </a:r>
        </a:p>
        <a:p>
          <a:r>
            <a:rPr lang="sah-RU" sz="1400" dirty="0" smtClean="0"/>
            <a:t> 20</a:t>
          </a:r>
          <a:endParaRPr lang="ru-RU" sz="1400" dirty="0"/>
        </a:p>
      </dgm:t>
    </dgm:pt>
    <dgm:pt modelId="{D511A3A7-7189-41C0-A207-B24B3701412B}" type="parTrans" cxnId="{52106A61-0656-4E98-9F03-A65AF359F18C}">
      <dgm:prSet/>
      <dgm:spPr/>
      <dgm:t>
        <a:bodyPr/>
        <a:lstStyle/>
        <a:p>
          <a:endParaRPr lang="ru-RU"/>
        </a:p>
      </dgm:t>
    </dgm:pt>
    <dgm:pt modelId="{F9ED4788-B22E-42E9-92DE-DDF46F316109}" type="sibTrans" cxnId="{52106A61-0656-4E98-9F03-A65AF359F18C}">
      <dgm:prSet/>
      <dgm:spPr/>
      <dgm:t>
        <a:bodyPr/>
        <a:lstStyle/>
        <a:p>
          <a:endParaRPr lang="ru-RU"/>
        </a:p>
      </dgm:t>
    </dgm:pt>
    <dgm:pt modelId="{620654E9-2D9D-42BF-A7B2-87E0CC16D821}" type="pres">
      <dgm:prSet presAssocID="{FD8490BA-78A0-4CFB-99AC-CD7FEEC0EC14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CD923A9-CBD1-4AE6-A9B9-B7CA61E17848}" type="pres">
      <dgm:prSet presAssocID="{EC2DAFE7-AF66-4F13-BA47-51C45EC597A9}" presName="comp" presStyleCnt="0"/>
      <dgm:spPr/>
    </dgm:pt>
    <dgm:pt modelId="{048CCA08-54BF-4A8F-992B-91CB8482F8A1}" type="pres">
      <dgm:prSet presAssocID="{EC2DAFE7-AF66-4F13-BA47-51C45EC597A9}" presName="box" presStyleLbl="node1" presStyleIdx="0" presStyleCnt="4"/>
      <dgm:spPr/>
      <dgm:t>
        <a:bodyPr/>
        <a:lstStyle/>
        <a:p>
          <a:endParaRPr lang="ru-RU"/>
        </a:p>
      </dgm:t>
    </dgm:pt>
    <dgm:pt modelId="{30666F2C-A26F-4F36-B4D8-4E5247C9F3BF}" type="pres">
      <dgm:prSet presAssocID="{EC2DAFE7-AF66-4F13-BA47-51C45EC597A9}" presName="img" presStyleLbl="fgImgPlace1" presStyleIdx="0" presStyleCnt="4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49000" r="-49000"/>
          </a:stretch>
        </a:blipFill>
      </dgm:spPr>
      <dgm:t>
        <a:bodyPr/>
        <a:lstStyle/>
        <a:p>
          <a:endParaRPr lang="ru-RU"/>
        </a:p>
      </dgm:t>
    </dgm:pt>
    <dgm:pt modelId="{57F4E3D8-2445-4C80-87D1-1EE7D8435172}" type="pres">
      <dgm:prSet presAssocID="{EC2DAFE7-AF66-4F13-BA47-51C45EC597A9}" presName="text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70DA76D-08E3-408A-8C84-56207209A760}" type="pres">
      <dgm:prSet presAssocID="{1BE860B0-1A08-49F9-BF7B-85A1E4E65343}" presName="spacer" presStyleCnt="0"/>
      <dgm:spPr/>
    </dgm:pt>
    <dgm:pt modelId="{7231ADCB-BDF2-4E49-812C-239AB17E1672}" type="pres">
      <dgm:prSet presAssocID="{62CBDAD7-C59C-44A9-B20F-CFE2C7C0E8B0}" presName="comp" presStyleCnt="0"/>
      <dgm:spPr/>
    </dgm:pt>
    <dgm:pt modelId="{29784295-634F-45B2-8F1C-86440DFABF00}" type="pres">
      <dgm:prSet presAssocID="{62CBDAD7-C59C-44A9-B20F-CFE2C7C0E8B0}" presName="box" presStyleLbl="node1" presStyleIdx="1" presStyleCnt="4"/>
      <dgm:spPr/>
      <dgm:t>
        <a:bodyPr/>
        <a:lstStyle/>
        <a:p>
          <a:endParaRPr lang="ru-RU"/>
        </a:p>
      </dgm:t>
    </dgm:pt>
    <dgm:pt modelId="{CF3334F7-379E-42D2-923F-5F90B3CE53C5}" type="pres">
      <dgm:prSet presAssocID="{62CBDAD7-C59C-44A9-B20F-CFE2C7C0E8B0}" presName="img" presStyleLbl="fgImgPlace1" presStyleIdx="1" presStyleCnt="4" custLinFactNeighborX="1220" custLinFactNeighborY="7943"/>
      <dgm:spPr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8000" b="-8000"/>
          </a:stretch>
        </a:blipFill>
      </dgm:spPr>
      <dgm:t>
        <a:bodyPr/>
        <a:lstStyle/>
        <a:p>
          <a:endParaRPr lang="ru-RU"/>
        </a:p>
      </dgm:t>
    </dgm:pt>
    <dgm:pt modelId="{E543C490-CBC5-4BB2-9666-C3B0E237A347}" type="pres">
      <dgm:prSet presAssocID="{62CBDAD7-C59C-44A9-B20F-CFE2C7C0E8B0}" presName="text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44125F9-D9DF-4C2B-8D1E-7063AAE5F277}" type="pres">
      <dgm:prSet presAssocID="{97E1D3B8-CDC4-4ACA-8A99-496CF765E7C2}" presName="spacer" presStyleCnt="0"/>
      <dgm:spPr/>
    </dgm:pt>
    <dgm:pt modelId="{E1696653-353C-494D-839B-9AC09CBACBEA}" type="pres">
      <dgm:prSet presAssocID="{A33197D6-4923-46C7-B54E-866730037685}" presName="comp" presStyleCnt="0"/>
      <dgm:spPr/>
    </dgm:pt>
    <dgm:pt modelId="{4B0AA084-4A9B-41A1-AFEC-AA45E145F32C}" type="pres">
      <dgm:prSet presAssocID="{A33197D6-4923-46C7-B54E-866730037685}" presName="box" presStyleLbl="node1" presStyleIdx="2" presStyleCnt="4"/>
      <dgm:spPr/>
      <dgm:t>
        <a:bodyPr/>
        <a:lstStyle/>
        <a:p>
          <a:endParaRPr lang="ru-RU"/>
        </a:p>
      </dgm:t>
    </dgm:pt>
    <dgm:pt modelId="{1BB57C8B-B9D8-47A9-8424-AFDCF4BAF46D}" type="pres">
      <dgm:prSet presAssocID="{A33197D6-4923-46C7-B54E-866730037685}" presName="img" presStyleLbl="fgImgPlace1" presStyleIdx="2" presStyleCnt="4" custScaleX="109819" custScaleY="100663"/>
      <dgm:spPr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49000" b="-49000"/>
          </a:stretch>
        </a:blipFill>
      </dgm:spPr>
      <dgm:t>
        <a:bodyPr/>
        <a:lstStyle/>
        <a:p>
          <a:endParaRPr lang="ru-RU"/>
        </a:p>
      </dgm:t>
    </dgm:pt>
    <dgm:pt modelId="{4DB98B6C-4599-4EF9-8C33-022E8EEC4F5E}" type="pres">
      <dgm:prSet presAssocID="{A33197D6-4923-46C7-B54E-866730037685}" presName="text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8CAC148-0D59-45AF-B325-A2449B44D894}" type="pres">
      <dgm:prSet presAssocID="{6CBAEB22-FEF5-4419-9F20-756008D0A38B}" presName="spacer" presStyleCnt="0"/>
      <dgm:spPr/>
    </dgm:pt>
    <dgm:pt modelId="{4EA7757F-780E-46E9-8A22-D8584E892580}" type="pres">
      <dgm:prSet presAssocID="{4880151B-4AC0-4E35-A006-0FF3EE1690ED}" presName="comp" presStyleCnt="0"/>
      <dgm:spPr/>
    </dgm:pt>
    <dgm:pt modelId="{B85971E0-BE39-4099-938F-19155DEC1D8C}" type="pres">
      <dgm:prSet presAssocID="{4880151B-4AC0-4E35-A006-0FF3EE1690ED}" presName="box" presStyleLbl="node1" presStyleIdx="3" presStyleCnt="4"/>
      <dgm:spPr/>
      <dgm:t>
        <a:bodyPr/>
        <a:lstStyle/>
        <a:p>
          <a:endParaRPr lang="ru-RU"/>
        </a:p>
      </dgm:t>
    </dgm:pt>
    <dgm:pt modelId="{914BD3F0-7C95-4573-9F63-37E216FEB06F}" type="pres">
      <dgm:prSet presAssocID="{4880151B-4AC0-4E35-A006-0FF3EE1690ED}" presName="img" presStyleLbl="fgImgPlace1" presStyleIdx="3" presStyleCnt="4"/>
      <dgm:spPr>
        <a:blipFill>
          <a:blip xmlns:r="http://schemas.openxmlformats.org/officeDocument/2006/relationships"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000" b="-1000"/>
          </a:stretch>
        </a:blipFill>
      </dgm:spPr>
      <dgm:t>
        <a:bodyPr/>
        <a:lstStyle/>
        <a:p>
          <a:endParaRPr lang="ru-RU"/>
        </a:p>
      </dgm:t>
    </dgm:pt>
    <dgm:pt modelId="{933CC716-657C-4BD0-B78F-3B440639F217}" type="pres">
      <dgm:prSet presAssocID="{4880151B-4AC0-4E35-A006-0FF3EE1690ED}" presName="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9047F1E-FEF3-4292-A05A-08D23F6B5972}" srcId="{EC2DAFE7-AF66-4F13-BA47-51C45EC597A9}" destId="{AAB66CFF-252E-4C57-980B-B05F080E2CA3}" srcOrd="0" destOrd="0" parTransId="{563AB4C8-F897-4538-A110-6E76C0CD309A}" sibTransId="{928218D9-7E77-4B4C-B7A5-58B48533C2E0}"/>
    <dgm:cxn modelId="{BE04F8F5-0CD2-4BB1-9886-3BEBFB3FAD63}" srcId="{A33197D6-4923-46C7-B54E-866730037685}" destId="{8843652D-4553-49A9-B35A-951999A70C93}" srcOrd="0" destOrd="0" parTransId="{639087C8-1260-45B4-84F6-C8F9F4DBAD5F}" sibTransId="{FEA40493-368C-46C1-B54B-6D2B7CF980CD}"/>
    <dgm:cxn modelId="{B5BA78BF-905E-4EAB-AEBF-5B1B60BF9E51}" type="presOf" srcId="{50BAED48-2742-4C59-B91F-50F12A824784}" destId="{048CCA08-54BF-4A8F-992B-91CB8482F8A1}" srcOrd="0" destOrd="2" presId="urn:microsoft.com/office/officeart/2005/8/layout/vList4"/>
    <dgm:cxn modelId="{5F981C08-17F9-48D9-85C4-2C822130A5E5}" type="presOf" srcId="{62CBDAD7-C59C-44A9-B20F-CFE2C7C0E8B0}" destId="{E543C490-CBC5-4BB2-9666-C3B0E237A347}" srcOrd="1" destOrd="0" presId="urn:microsoft.com/office/officeart/2005/8/layout/vList4"/>
    <dgm:cxn modelId="{C957E453-9A66-4790-8627-8B517D33C2B8}" type="presOf" srcId="{4880151B-4AC0-4E35-A006-0FF3EE1690ED}" destId="{B85971E0-BE39-4099-938F-19155DEC1D8C}" srcOrd="0" destOrd="0" presId="urn:microsoft.com/office/officeart/2005/8/layout/vList4"/>
    <dgm:cxn modelId="{679CEC6D-5559-4BA7-8E96-EA6E1385DD99}" type="presOf" srcId="{A33197D6-4923-46C7-B54E-866730037685}" destId="{4DB98B6C-4599-4EF9-8C33-022E8EEC4F5E}" srcOrd="1" destOrd="0" presId="urn:microsoft.com/office/officeart/2005/8/layout/vList4"/>
    <dgm:cxn modelId="{52106A61-0656-4E98-9F03-A65AF359F18C}" srcId="{FD8490BA-78A0-4CFB-99AC-CD7FEEC0EC14}" destId="{4880151B-4AC0-4E35-A006-0FF3EE1690ED}" srcOrd="3" destOrd="0" parTransId="{D511A3A7-7189-41C0-A207-B24B3701412B}" sibTransId="{F9ED4788-B22E-42E9-92DE-DDF46F316109}"/>
    <dgm:cxn modelId="{204FCB81-475D-4FF0-9AD9-50DBF09547C3}" type="presOf" srcId="{AAB66CFF-252E-4C57-980B-B05F080E2CA3}" destId="{57F4E3D8-2445-4C80-87D1-1EE7D8435172}" srcOrd="1" destOrd="1" presId="urn:microsoft.com/office/officeart/2005/8/layout/vList4"/>
    <dgm:cxn modelId="{2BCEFD9C-39F9-42AC-8AB1-1CA1D95D81D4}" srcId="{FD8490BA-78A0-4CFB-99AC-CD7FEEC0EC14}" destId="{EC2DAFE7-AF66-4F13-BA47-51C45EC597A9}" srcOrd="0" destOrd="0" parTransId="{E0EF1998-8E51-451F-9748-92538B9B6D3B}" sibTransId="{1BE860B0-1A08-49F9-BF7B-85A1E4E65343}"/>
    <dgm:cxn modelId="{70C25F49-62AF-4A25-9E63-0B45C6230154}" srcId="{FD8490BA-78A0-4CFB-99AC-CD7FEEC0EC14}" destId="{A33197D6-4923-46C7-B54E-866730037685}" srcOrd="2" destOrd="0" parTransId="{71211E46-9909-4F6F-96BD-494A4D9191C8}" sibTransId="{6CBAEB22-FEF5-4419-9F20-756008D0A38B}"/>
    <dgm:cxn modelId="{CDDA4B55-DF5F-4999-87F4-EAF65B0BECA0}" type="presOf" srcId="{AAB66CFF-252E-4C57-980B-B05F080E2CA3}" destId="{048CCA08-54BF-4A8F-992B-91CB8482F8A1}" srcOrd="0" destOrd="1" presId="urn:microsoft.com/office/officeart/2005/8/layout/vList4"/>
    <dgm:cxn modelId="{70A500CE-8FDF-4940-A342-99516799C738}" type="presOf" srcId="{8843652D-4553-49A9-B35A-951999A70C93}" destId="{4B0AA084-4A9B-41A1-AFEC-AA45E145F32C}" srcOrd="0" destOrd="1" presId="urn:microsoft.com/office/officeart/2005/8/layout/vList4"/>
    <dgm:cxn modelId="{631D036F-6D3E-4522-AD30-DAB899B7F72F}" srcId="{FD8490BA-78A0-4CFB-99AC-CD7FEEC0EC14}" destId="{62CBDAD7-C59C-44A9-B20F-CFE2C7C0E8B0}" srcOrd="1" destOrd="0" parTransId="{7470CA82-316B-47BB-8786-84BA7A0D6E65}" sibTransId="{97E1D3B8-CDC4-4ACA-8A99-496CF765E7C2}"/>
    <dgm:cxn modelId="{5116020E-FC58-4667-9DC7-A0660A3B6C15}" srcId="{EC2DAFE7-AF66-4F13-BA47-51C45EC597A9}" destId="{50BAED48-2742-4C59-B91F-50F12A824784}" srcOrd="1" destOrd="0" parTransId="{597CA869-67E1-4C8F-89D9-D804D9B39683}" sibTransId="{4F3FE790-C417-43DF-B873-604ED68EB53D}"/>
    <dgm:cxn modelId="{1DFC7795-5078-4C52-A789-42AACE302C7A}" type="presOf" srcId="{2DFB9E40-7A09-4D54-9438-CE50355B2FEE}" destId="{29784295-634F-45B2-8F1C-86440DFABF00}" srcOrd="0" destOrd="1" presId="urn:microsoft.com/office/officeart/2005/8/layout/vList4"/>
    <dgm:cxn modelId="{12FC23D3-8482-4EDB-A2E8-F6A3F44F13BD}" type="presOf" srcId="{4880151B-4AC0-4E35-A006-0FF3EE1690ED}" destId="{933CC716-657C-4BD0-B78F-3B440639F217}" srcOrd="1" destOrd="0" presId="urn:microsoft.com/office/officeart/2005/8/layout/vList4"/>
    <dgm:cxn modelId="{2E320CB6-9881-4C1B-8FCF-0411E6BC9D17}" type="presOf" srcId="{8843652D-4553-49A9-B35A-951999A70C93}" destId="{4DB98B6C-4599-4EF9-8C33-022E8EEC4F5E}" srcOrd="1" destOrd="1" presId="urn:microsoft.com/office/officeart/2005/8/layout/vList4"/>
    <dgm:cxn modelId="{40E56901-246D-4D41-A99D-E5D74F54B94C}" srcId="{62CBDAD7-C59C-44A9-B20F-CFE2C7C0E8B0}" destId="{2DFB9E40-7A09-4D54-9438-CE50355B2FEE}" srcOrd="0" destOrd="0" parTransId="{CB5FD60A-84E3-409C-AE72-AB379F33287B}" sibTransId="{BEF8B0EA-62BE-40CE-AD90-C593FBA5D1C0}"/>
    <dgm:cxn modelId="{63E32B50-3665-4F91-8254-85A702C7583D}" type="presOf" srcId="{62CBDAD7-C59C-44A9-B20F-CFE2C7C0E8B0}" destId="{29784295-634F-45B2-8F1C-86440DFABF00}" srcOrd="0" destOrd="0" presId="urn:microsoft.com/office/officeart/2005/8/layout/vList4"/>
    <dgm:cxn modelId="{23C3F905-BF0F-4545-8087-AF9975B1FA5E}" type="presOf" srcId="{50BAED48-2742-4C59-B91F-50F12A824784}" destId="{57F4E3D8-2445-4C80-87D1-1EE7D8435172}" srcOrd="1" destOrd="2" presId="urn:microsoft.com/office/officeart/2005/8/layout/vList4"/>
    <dgm:cxn modelId="{2936EB2B-59AB-43D1-8894-631FB9A69BC4}" type="presOf" srcId="{EC2DAFE7-AF66-4F13-BA47-51C45EC597A9}" destId="{048CCA08-54BF-4A8F-992B-91CB8482F8A1}" srcOrd="0" destOrd="0" presId="urn:microsoft.com/office/officeart/2005/8/layout/vList4"/>
    <dgm:cxn modelId="{4F884F30-5CE9-48C8-B514-E20D78B9AAB8}" type="presOf" srcId="{EC2DAFE7-AF66-4F13-BA47-51C45EC597A9}" destId="{57F4E3D8-2445-4C80-87D1-1EE7D8435172}" srcOrd="1" destOrd="0" presId="urn:microsoft.com/office/officeart/2005/8/layout/vList4"/>
    <dgm:cxn modelId="{E9D90983-0B48-48A8-8856-F333A7808A33}" type="presOf" srcId="{A33197D6-4923-46C7-B54E-866730037685}" destId="{4B0AA084-4A9B-41A1-AFEC-AA45E145F32C}" srcOrd="0" destOrd="0" presId="urn:microsoft.com/office/officeart/2005/8/layout/vList4"/>
    <dgm:cxn modelId="{ACFD0456-6D41-4BCC-BA49-53A6683C812A}" type="presOf" srcId="{2DFB9E40-7A09-4D54-9438-CE50355B2FEE}" destId="{E543C490-CBC5-4BB2-9666-C3B0E237A347}" srcOrd="1" destOrd="1" presId="urn:microsoft.com/office/officeart/2005/8/layout/vList4"/>
    <dgm:cxn modelId="{1FAEE406-E644-41D2-A2F1-6A88B33A6B73}" type="presOf" srcId="{FD8490BA-78A0-4CFB-99AC-CD7FEEC0EC14}" destId="{620654E9-2D9D-42BF-A7B2-87E0CC16D821}" srcOrd="0" destOrd="0" presId="urn:microsoft.com/office/officeart/2005/8/layout/vList4"/>
    <dgm:cxn modelId="{626AB251-4897-48C0-8494-0B27F5222801}" type="presParOf" srcId="{620654E9-2D9D-42BF-A7B2-87E0CC16D821}" destId="{FCD923A9-CBD1-4AE6-A9B9-B7CA61E17848}" srcOrd="0" destOrd="0" presId="urn:microsoft.com/office/officeart/2005/8/layout/vList4"/>
    <dgm:cxn modelId="{498C4693-DD6D-458D-8858-A8A41B731B56}" type="presParOf" srcId="{FCD923A9-CBD1-4AE6-A9B9-B7CA61E17848}" destId="{048CCA08-54BF-4A8F-992B-91CB8482F8A1}" srcOrd="0" destOrd="0" presId="urn:microsoft.com/office/officeart/2005/8/layout/vList4"/>
    <dgm:cxn modelId="{18B63A46-C1E2-40CD-A580-689D24BAC2E9}" type="presParOf" srcId="{FCD923A9-CBD1-4AE6-A9B9-B7CA61E17848}" destId="{30666F2C-A26F-4F36-B4D8-4E5247C9F3BF}" srcOrd="1" destOrd="0" presId="urn:microsoft.com/office/officeart/2005/8/layout/vList4"/>
    <dgm:cxn modelId="{195ACA32-30D6-4AFC-A880-8992021272B1}" type="presParOf" srcId="{FCD923A9-CBD1-4AE6-A9B9-B7CA61E17848}" destId="{57F4E3D8-2445-4C80-87D1-1EE7D8435172}" srcOrd="2" destOrd="0" presId="urn:microsoft.com/office/officeart/2005/8/layout/vList4"/>
    <dgm:cxn modelId="{D698F2D0-812A-4D9C-A36A-AD2AF2D1CAC5}" type="presParOf" srcId="{620654E9-2D9D-42BF-A7B2-87E0CC16D821}" destId="{C70DA76D-08E3-408A-8C84-56207209A760}" srcOrd="1" destOrd="0" presId="urn:microsoft.com/office/officeart/2005/8/layout/vList4"/>
    <dgm:cxn modelId="{B3834067-3213-46C2-9037-F08A36E0FC46}" type="presParOf" srcId="{620654E9-2D9D-42BF-A7B2-87E0CC16D821}" destId="{7231ADCB-BDF2-4E49-812C-239AB17E1672}" srcOrd="2" destOrd="0" presId="urn:microsoft.com/office/officeart/2005/8/layout/vList4"/>
    <dgm:cxn modelId="{8078B994-E7A2-465C-ADD0-9FEB655C75A1}" type="presParOf" srcId="{7231ADCB-BDF2-4E49-812C-239AB17E1672}" destId="{29784295-634F-45B2-8F1C-86440DFABF00}" srcOrd="0" destOrd="0" presId="urn:microsoft.com/office/officeart/2005/8/layout/vList4"/>
    <dgm:cxn modelId="{EFAFD5AF-5043-4608-9042-137BBE65FC1B}" type="presParOf" srcId="{7231ADCB-BDF2-4E49-812C-239AB17E1672}" destId="{CF3334F7-379E-42D2-923F-5F90B3CE53C5}" srcOrd="1" destOrd="0" presId="urn:microsoft.com/office/officeart/2005/8/layout/vList4"/>
    <dgm:cxn modelId="{9AE6952F-DC92-4211-893F-1FA96E82DF16}" type="presParOf" srcId="{7231ADCB-BDF2-4E49-812C-239AB17E1672}" destId="{E543C490-CBC5-4BB2-9666-C3B0E237A347}" srcOrd="2" destOrd="0" presId="urn:microsoft.com/office/officeart/2005/8/layout/vList4"/>
    <dgm:cxn modelId="{FC532A4C-F33C-4519-97F3-70B532E3AFEB}" type="presParOf" srcId="{620654E9-2D9D-42BF-A7B2-87E0CC16D821}" destId="{B44125F9-D9DF-4C2B-8D1E-7063AAE5F277}" srcOrd="3" destOrd="0" presId="urn:microsoft.com/office/officeart/2005/8/layout/vList4"/>
    <dgm:cxn modelId="{D0714E0E-1A2C-4EE6-B851-7A9C1DB97123}" type="presParOf" srcId="{620654E9-2D9D-42BF-A7B2-87E0CC16D821}" destId="{E1696653-353C-494D-839B-9AC09CBACBEA}" srcOrd="4" destOrd="0" presId="urn:microsoft.com/office/officeart/2005/8/layout/vList4"/>
    <dgm:cxn modelId="{8571D124-50FD-4B18-98B5-172536C9CA9E}" type="presParOf" srcId="{E1696653-353C-494D-839B-9AC09CBACBEA}" destId="{4B0AA084-4A9B-41A1-AFEC-AA45E145F32C}" srcOrd="0" destOrd="0" presId="urn:microsoft.com/office/officeart/2005/8/layout/vList4"/>
    <dgm:cxn modelId="{FE65048D-D4EB-4142-928E-D24EFDF6D200}" type="presParOf" srcId="{E1696653-353C-494D-839B-9AC09CBACBEA}" destId="{1BB57C8B-B9D8-47A9-8424-AFDCF4BAF46D}" srcOrd="1" destOrd="0" presId="urn:microsoft.com/office/officeart/2005/8/layout/vList4"/>
    <dgm:cxn modelId="{059B4CD8-FCDC-4D42-A965-EBCB8CCAD0EA}" type="presParOf" srcId="{E1696653-353C-494D-839B-9AC09CBACBEA}" destId="{4DB98B6C-4599-4EF9-8C33-022E8EEC4F5E}" srcOrd="2" destOrd="0" presId="urn:microsoft.com/office/officeart/2005/8/layout/vList4"/>
    <dgm:cxn modelId="{3C8DA1D7-7F08-4B85-B54E-07504FBC9A1E}" type="presParOf" srcId="{620654E9-2D9D-42BF-A7B2-87E0CC16D821}" destId="{08CAC148-0D59-45AF-B325-A2449B44D894}" srcOrd="5" destOrd="0" presId="urn:microsoft.com/office/officeart/2005/8/layout/vList4"/>
    <dgm:cxn modelId="{7CAC8C38-C650-4023-B04F-7BCF6B0C82B7}" type="presParOf" srcId="{620654E9-2D9D-42BF-A7B2-87E0CC16D821}" destId="{4EA7757F-780E-46E9-8A22-D8584E892580}" srcOrd="6" destOrd="0" presId="urn:microsoft.com/office/officeart/2005/8/layout/vList4"/>
    <dgm:cxn modelId="{77F0F0CF-195C-49E5-9690-CB1779844B38}" type="presParOf" srcId="{4EA7757F-780E-46E9-8A22-D8584E892580}" destId="{B85971E0-BE39-4099-938F-19155DEC1D8C}" srcOrd="0" destOrd="0" presId="urn:microsoft.com/office/officeart/2005/8/layout/vList4"/>
    <dgm:cxn modelId="{76D4A516-B04D-48FE-8576-8C84FEC1E443}" type="presParOf" srcId="{4EA7757F-780E-46E9-8A22-D8584E892580}" destId="{914BD3F0-7C95-4573-9F63-37E216FEB06F}" srcOrd="1" destOrd="0" presId="urn:microsoft.com/office/officeart/2005/8/layout/vList4"/>
    <dgm:cxn modelId="{4804A482-3056-4EC0-AB96-9C1F0389E709}" type="presParOf" srcId="{4EA7757F-780E-46E9-8A22-D8584E892580}" destId="{933CC716-657C-4BD0-B78F-3B440639F217}" srcOrd="2" destOrd="0" presId="urn:microsoft.com/office/officeart/2005/8/layout/vList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D4DFFF4-1DFC-4F44-8EB5-675A6BEE83AE}" type="doc">
      <dgm:prSet loTypeId="urn:microsoft.com/office/officeart/2005/8/layout/vList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465AF1B-1CC3-443E-8636-10A3EFC3EC5B}">
      <dgm:prSet phldrT="[Текст]"/>
      <dgm:spPr/>
      <dgm:t>
        <a:bodyPr/>
        <a:lstStyle/>
        <a:p>
          <a:r>
            <a:rPr lang="sah-RU" dirty="0" smtClean="0"/>
            <a:t>Медицина и фармация</a:t>
          </a:r>
          <a:endParaRPr lang="ru-RU" dirty="0"/>
        </a:p>
      </dgm:t>
    </dgm:pt>
    <dgm:pt modelId="{82C25C30-02B0-4784-A66F-51E4D546390A}" type="parTrans" cxnId="{C33D4A54-B67A-4E00-BE1B-3A3DED332370}">
      <dgm:prSet/>
      <dgm:spPr/>
      <dgm:t>
        <a:bodyPr/>
        <a:lstStyle/>
        <a:p>
          <a:endParaRPr lang="ru-RU"/>
        </a:p>
      </dgm:t>
    </dgm:pt>
    <dgm:pt modelId="{A3EC9E4E-FE5E-4B27-B274-DD3DDA565C3F}" type="sibTrans" cxnId="{C33D4A54-B67A-4E00-BE1B-3A3DED332370}">
      <dgm:prSet/>
      <dgm:spPr/>
      <dgm:t>
        <a:bodyPr/>
        <a:lstStyle/>
        <a:p>
          <a:endParaRPr lang="ru-RU"/>
        </a:p>
      </dgm:t>
    </dgm:pt>
    <dgm:pt modelId="{377E6F3B-A6BE-40C1-B2ED-3D238202E2A2}">
      <dgm:prSet phldrT="[Текст]"/>
      <dgm:spPr/>
      <dgm:t>
        <a:bodyPr/>
        <a:lstStyle/>
        <a:p>
          <a:r>
            <a:rPr lang="sah-RU" dirty="0" smtClean="0"/>
            <a:t>13</a:t>
          </a:r>
          <a:endParaRPr lang="ru-RU" dirty="0"/>
        </a:p>
      </dgm:t>
    </dgm:pt>
    <dgm:pt modelId="{1EF0363A-9554-485F-A22E-C2629E77152A}" type="parTrans" cxnId="{59EB3398-AE49-404B-A93B-59B4706D48D4}">
      <dgm:prSet/>
      <dgm:spPr/>
      <dgm:t>
        <a:bodyPr/>
        <a:lstStyle/>
        <a:p>
          <a:endParaRPr lang="ru-RU"/>
        </a:p>
      </dgm:t>
    </dgm:pt>
    <dgm:pt modelId="{30D53A37-6C81-4871-9ABE-D690252B6A2D}" type="sibTrans" cxnId="{59EB3398-AE49-404B-A93B-59B4706D48D4}">
      <dgm:prSet/>
      <dgm:spPr/>
      <dgm:t>
        <a:bodyPr/>
        <a:lstStyle/>
        <a:p>
          <a:endParaRPr lang="ru-RU"/>
        </a:p>
      </dgm:t>
    </dgm:pt>
    <dgm:pt modelId="{3EEEABD2-AD5A-4BB2-8FAA-20E57AF648F2}">
      <dgm:prSet phldrT="[Текст]"/>
      <dgm:spPr/>
      <dgm:t>
        <a:bodyPr/>
        <a:lstStyle/>
        <a:p>
          <a:r>
            <a:rPr lang="sah-RU" dirty="0" smtClean="0"/>
            <a:t>Горное и нефтегазовое дело</a:t>
          </a:r>
          <a:endParaRPr lang="ru-RU" dirty="0"/>
        </a:p>
      </dgm:t>
    </dgm:pt>
    <dgm:pt modelId="{BE75368E-16A4-4E79-993E-782E2491B5C9}" type="parTrans" cxnId="{6E6A7207-8894-4CF2-AA34-4FD1AAD74259}">
      <dgm:prSet/>
      <dgm:spPr/>
      <dgm:t>
        <a:bodyPr/>
        <a:lstStyle/>
        <a:p>
          <a:endParaRPr lang="ru-RU"/>
        </a:p>
      </dgm:t>
    </dgm:pt>
    <dgm:pt modelId="{7E186CE6-4678-48B2-A6B7-FE5E86D4AC4E}" type="sibTrans" cxnId="{6E6A7207-8894-4CF2-AA34-4FD1AAD74259}">
      <dgm:prSet/>
      <dgm:spPr/>
      <dgm:t>
        <a:bodyPr/>
        <a:lstStyle/>
        <a:p>
          <a:endParaRPr lang="ru-RU"/>
        </a:p>
      </dgm:t>
    </dgm:pt>
    <dgm:pt modelId="{649E23BE-20BB-4B5A-9E68-702F6783C54B}">
      <dgm:prSet phldrT="[Текст]"/>
      <dgm:spPr/>
      <dgm:t>
        <a:bodyPr/>
        <a:lstStyle/>
        <a:p>
          <a:r>
            <a:rPr lang="sah-RU" dirty="0" smtClean="0"/>
            <a:t>8</a:t>
          </a:r>
          <a:endParaRPr lang="ru-RU" dirty="0"/>
        </a:p>
      </dgm:t>
    </dgm:pt>
    <dgm:pt modelId="{9AB9309A-230F-4C58-9765-89AE4440986D}" type="parTrans" cxnId="{286427B2-5E56-4EFE-BD57-80511B9B9260}">
      <dgm:prSet/>
      <dgm:spPr/>
      <dgm:t>
        <a:bodyPr/>
        <a:lstStyle/>
        <a:p>
          <a:endParaRPr lang="ru-RU"/>
        </a:p>
      </dgm:t>
    </dgm:pt>
    <dgm:pt modelId="{E760EE8A-80D0-494E-91E9-C55D515ED143}" type="sibTrans" cxnId="{286427B2-5E56-4EFE-BD57-80511B9B9260}">
      <dgm:prSet/>
      <dgm:spPr/>
      <dgm:t>
        <a:bodyPr/>
        <a:lstStyle/>
        <a:p>
          <a:endParaRPr lang="ru-RU"/>
        </a:p>
      </dgm:t>
    </dgm:pt>
    <dgm:pt modelId="{220D6C50-FDBF-4108-9B77-2A60EBB2E14E}" type="pres">
      <dgm:prSet presAssocID="{6D4DFFF4-1DFC-4F44-8EB5-675A6BEE83AE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8960E25-1FA7-4486-BD69-DF4F46E87517}" type="pres">
      <dgm:prSet presAssocID="{D465AF1B-1CC3-443E-8636-10A3EFC3EC5B}" presName="comp" presStyleCnt="0"/>
      <dgm:spPr/>
    </dgm:pt>
    <dgm:pt modelId="{B65D04BF-70DF-4062-8217-F9043FCEB0DE}" type="pres">
      <dgm:prSet presAssocID="{D465AF1B-1CC3-443E-8636-10A3EFC3EC5B}" presName="box" presStyleLbl="node1" presStyleIdx="0" presStyleCnt="2" custLinFactNeighborX="1857" custLinFactNeighborY="-56079"/>
      <dgm:spPr/>
      <dgm:t>
        <a:bodyPr/>
        <a:lstStyle/>
        <a:p>
          <a:endParaRPr lang="ru-RU"/>
        </a:p>
      </dgm:t>
    </dgm:pt>
    <dgm:pt modelId="{056E3EAD-5C43-4A52-A71B-0DBF9900D1B8}" type="pres">
      <dgm:prSet presAssocID="{D465AF1B-1CC3-443E-8636-10A3EFC3EC5B}" presName="img" presStyleLbl="fgImgPlace1" presStyleIdx="0" presStyleCnt="2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51000" r="-51000"/>
          </a:stretch>
        </a:blipFill>
      </dgm:spPr>
      <dgm:t>
        <a:bodyPr/>
        <a:lstStyle/>
        <a:p>
          <a:endParaRPr lang="ru-RU"/>
        </a:p>
      </dgm:t>
    </dgm:pt>
    <dgm:pt modelId="{7635322A-F79A-4A45-8BDC-AB95A56A7597}" type="pres">
      <dgm:prSet presAssocID="{D465AF1B-1CC3-443E-8636-10A3EFC3EC5B}" presName="text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0622746-64E8-4906-80D2-5C0F916B9F3B}" type="pres">
      <dgm:prSet presAssocID="{A3EC9E4E-FE5E-4B27-B274-DD3DDA565C3F}" presName="spacer" presStyleCnt="0"/>
      <dgm:spPr/>
    </dgm:pt>
    <dgm:pt modelId="{41908D4B-8692-4EF1-9AD0-C2D09BD4D120}" type="pres">
      <dgm:prSet presAssocID="{3EEEABD2-AD5A-4BB2-8FAA-20E57AF648F2}" presName="comp" presStyleCnt="0"/>
      <dgm:spPr/>
    </dgm:pt>
    <dgm:pt modelId="{C283D8EE-CC52-4A53-9561-A11AA44FA6B6}" type="pres">
      <dgm:prSet presAssocID="{3EEEABD2-AD5A-4BB2-8FAA-20E57AF648F2}" presName="box" presStyleLbl="node1" presStyleIdx="1" presStyleCnt="2"/>
      <dgm:spPr/>
      <dgm:t>
        <a:bodyPr/>
        <a:lstStyle/>
        <a:p>
          <a:endParaRPr lang="ru-RU"/>
        </a:p>
      </dgm:t>
    </dgm:pt>
    <dgm:pt modelId="{D15C1F7F-2FC7-4804-961E-E2BAAA3186CD}" type="pres">
      <dgm:prSet presAssocID="{3EEEABD2-AD5A-4BB2-8FAA-20E57AF648F2}" presName="img" presStyleLbl="fgImgPlace1" presStyleIdx="1" presStyleCnt="2"/>
      <dgm:spPr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51000" r="-51000"/>
          </a:stretch>
        </a:blipFill>
      </dgm:spPr>
      <dgm:t>
        <a:bodyPr/>
        <a:lstStyle/>
        <a:p>
          <a:endParaRPr lang="ru-RU"/>
        </a:p>
      </dgm:t>
    </dgm:pt>
    <dgm:pt modelId="{63BEAE23-62F1-473B-B51A-DB259F688732}" type="pres">
      <dgm:prSet presAssocID="{3EEEABD2-AD5A-4BB2-8FAA-20E57AF648F2}" presName="text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D32F3D1-5891-4A83-B9D2-CEC52F949C88}" type="presOf" srcId="{D465AF1B-1CC3-443E-8636-10A3EFC3EC5B}" destId="{7635322A-F79A-4A45-8BDC-AB95A56A7597}" srcOrd="1" destOrd="0" presId="urn:microsoft.com/office/officeart/2005/8/layout/vList4"/>
    <dgm:cxn modelId="{286427B2-5E56-4EFE-BD57-80511B9B9260}" srcId="{3EEEABD2-AD5A-4BB2-8FAA-20E57AF648F2}" destId="{649E23BE-20BB-4B5A-9E68-702F6783C54B}" srcOrd="0" destOrd="0" parTransId="{9AB9309A-230F-4C58-9765-89AE4440986D}" sibTransId="{E760EE8A-80D0-494E-91E9-C55D515ED143}"/>
    <dgm:cxn modelId="{6E6A7207-8894-4CF2-AA34-4FD1AAD74259}" srcId="{6D4DFFF4-1DFC-4F44-8EB5-675A6BEE83AE}" destId="{3EEEABD2-AD5A-4BB2-8FAA-20E57AF648F2}" srcOrd="1" destOrd="0" parTransId="{BE75368E-16A4-4E79-993E-782E2491B5C9}" sibTransId="{7E186CE6-4678-48B2-A6B7-FE5E86D4AC4E}"/>
    <dgm:cxn modelId="{2966AD42-3C0C-4695-9E9B-436E1E5A8E77}" type="presOf" srcId="{377E6F3B-A6BE-40C1-B2ED-3D238202E2A2}" destId="{7635322A-F79A-4A45-8BDC-AB95A56A7597}" srcOrd="1" destOrd="1" presId="urn:microsoft.com/office/officeart/2005/8/layout/vList4"/>
    <dgm:cxn modelId="{13BF6D35-F939-493C-B9B1-4E2F132D7178}" type="presOf" srcId="{649E23BE-20BB-4B5A-9E68-702F6783C54B}" destId="{63BEAE23-62F1-473B-B51A-DB259F688732}" srcOrd="1" destOrd="1" presId="urn:microsoft.com/office/officeart/2005/8/layout/vList4"/>
    <dgm:cxn modelId="{59EB3398-AE49-404B-A93B-59B4706D48D4}" srcId="{D465AF1B-1CC3-443E-8636-10A3EFC3EC5B}" destId="{377E6F3B-A6BE-40C1-B2ED-3D238202E2A2}" srcOrd="0" destOrd="0" parTransId="{1EF0363A-9554-485F-A22E-C2629E77152A}" sibTransId="{30D53A37-6C81-4871-9ABE-D690252B6A2D}"/>
    <dgm:cxn modelId="{DE9E69D5-591B-4871-B6B1-1E3B16AFA998}" type="presOf" srcId="{3EEEABD2-AD5A-4BB2-8FAA-20E57AF648F2}" destId="{C283D8EE-CC52-4A53-9561-A11AA44FA6B6}" srcOrd="0" destOrd="0" presId="urn:microsoft.com/office/officeart/2005/8/layout/vList4"/>
    <dgm:cxn modelId="{C2337133-56A1-4C9F-8FAC-312A4F5C975E}" type="presOf" srcId="{3EEEABD2-AD5A-4BB2-8FAA-20E57AF648F2}" destId="{63BEAE23-62F1-473B-B51A-DB259F688732}" srcOrd="1" destOrd="0" presId="urn:microsoft.com/office/officeart/2005/8/layout/vList4"/>
    <dgm:cxn modelId="{517F6771-CF2A-49A8-944A-B85D2046C602}" type="presOf" srcId="{D465AF1B-1CC3-443E-8636-10A3EFC3EC5B}" destId="{B65D04BF-70DF-4062-8217-F9043FCEB0DE}" srcOrd="0" destOrd="0" presId="urn:microsoft.com/office/officeart/2005/8/layout/vList4"/>
    <dgm:cxn modelId="{5D726ECA-A976-49C2-9F04-863D975F504C}" type="presOf" srcId="{377E6F3B-A6BE-40C1-B2ED-3D238202E2A2}" destId="{B65D04BF-70DF-4062-8217-F9043FCEB0DE}" srcOrd="0" destOrd="1" presId="urn:microsoft.com/office/officeart/2005/8/layout/vList4"/>
    <dgm:cxn modelId="{C33D4A54-B67A-4E00-BE1B-3A3DED332370}" srcId="{6D4DFFF4-1DFC-4F44-8EB5-675A6BEE83AE}" destId="{D465AF1B-1CC3-443E-8636-10A3EFC3EC5B}" srcOrd="0" destOrd="0" parTransId="{82C25C30-02B0-4784-A66F-51E4D546390A}" sibTransId="{A3EC9E4E-FE5E-4B27-B274-DD3DDA565C3F}"/>
    <dgm:cxn modelId="{28B7FF08-B939-4E0D-908E-F86149A7B07E}" type="presOf" srcId="{649E23BE-20BB-4B5A-9E68-702F6783C54B}" destId="{C283D8EE-CC52-4A53-9561-A11AA44FA6B6}" srcOrd="0" destOrd="1" presId="urn:microsoft.com/office/officeart/2005/8/layout/vList4"/>
    <dgm:cxn modelId="{A7FBA841-9799-4818-828C-07EE737E4603}" type="presOf" srcId="{6D4DFFF4-1DFC-4F44-8EB5-675A6BEE83AE}" destId="{220D6C50-FDBF-4108-9B77-2A60EBB2E14E}" srcOrd="0" destOrd="0" presId="urn:microsoft.com/office/officeart/2005/8/layout/vList4"/>
    <dgm:cxn modelId="{A641103A-80E6-46A5-A797-236FDAF25001}" type="presParOf" srcId="{220D6C50-FDBF-4108-9B77-2A60EBB2E14E}" destId="{A8960E25-1FA7-4486-BD69-DF4F46E87517}" srcOrd="0" destOrd="0" presId="urn:microsoft.com/office/officeart/2005/8/layout/vList4"/>
    <dgm:cxn modelId="{231CAA45-313C-4AF8-BBA0-CCC0696A860E}" type="presParOf" srcId="{A8960E25-1FA7-4486-BD69-DF4F46E87517}" destId="{B65D04BF-70DF-4062-8217-F9043FCEB0DE}" srcOrd="0" destOrd="0" presId="urn:microsoft.com/office/officeart/2005/8/layout/vList4"/>
    <dgm:cxn modelId="{C2BA566B-510D-4F9E-A526-1F3D71ADAD86}" type="presParOf" srcId="{A8960E25-1FA7-4486-BD69-DF4F46E87517}" destId="{056E3EAD-5C43-4A52-A71B-0DBF9900D1B8}" srcOrd="1" destOrd="0" presId="urn:microsoft.com/office/officeart/2005/8/layout/vList4"/>
    <dgm:cxn modelId="{D7A0167C-7331-4788-A8AF-9FFA77359C3C}" type="presParOf" srcId="{A8960E25-1FA7-4486-BD69-DF4F46E87517}" destId="{7635322A-F79A-4A45-8BDC-AB95A56A7597}" srcOrd="2" destOrd="0" presId="urn:microsoft.com/office/officeart/2005/8/layout/vList4"/>
    <dgm:cxn modelId="{4D1364BC-C27E-4E58-8B06-91C26448E62C}" type="presParOf" srcId="{220D6C50-FDBF-4108-9B77-2A60EBB2E14E}" destId="{90622746-64E8-4906-80D2-5C0F916B9F3B}" srcOrd="1" destOrd="0" presId="urn:microsoft.com/office/officeart/2005/8/layout/vList4"/>
    <dgm:cxn modelId="{6A838527-1091-443F-86B4-2BF103B9D47C}" type="presParOf" srcId="{220D6C50-FDBF-4108-9B77-2A60EBB2E14E}" destId="{41908D4B-8692-4EF1-9AD0-C2D09BD4D120}" srcOrd="2" destOrd="0" presId="urn:microsoft.com/office/officeart/2005/8/layout/vList4"/>
    <dgm:cxn modelId="{CF7CA010-AF77-4958-A8C9-1DCB2EDEAC63}" type="presParOf" srcId="{41908D4B-8692-4EF1-9AD0-C2D09BD4D120}" destId="{C283D8EE-CC52-4A53-9561-A11AA44FA6B6}" srcOrd="0" destOrd="0" presId="urn:microsoft.com/office/officeart/2005/8/layout/vList4"/>
    <dgm:cxn modelId="{19E1224D-6C58-45CD-BCEC-4DB5BE545AE7}" type="presParOf" srcId="{41908D4B-8692-4EF1-9AD0-C2D09BD4D120}" destId="{D15C1F7F-2FC7-4804-961E-E2BAAA3186CD}" srcOrd="1" destOrd="0" presId="urn:microsoft.com/office/officeart/2005/8/layout/vList4"/>
    <dgm:cxn modelId="{86873D45-FD82-42C4-AFCE-B319F4E209E0}" type="presParOf" srcId="{41908D4B-8692-4EF1-9AD0-C2D09BD4D120}" destId="{63BEAE23-62F1-473B-B51A-DB259F688732}" srcOrd="2" destOrd="0" presId="urn:microsoft.com/office/officeart/2005/8/layout/vList4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48CCA08-54BF-4A8F-992B-91CB8482F8A1}">
      <dsp:nvSpPr>
        <dsp:cNvPr id="0" name=""/>
        <dsp:cNvSpPr/>
      </dsp:nvSpPr>
      <dsp:spPr>
        <a:xfrm>
          <a:off x="0" y="0"/>
          <a:ext cx="3819525" cy="62687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ah-RU" sz="1800" kern="1200" dirty="0" smtClean="0"/>
            <a:t>Транспортное</a:t>
          </a:r>
          <a:endParaRPr lang="ru-RU" sz="18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ah-RU" sz="1200" kern="1200" dirty="0" smtClean="0"/>
            <a:t>17</a:t>
          </a:r>
          <a:endParaRPr lang="ru-RU" sz="12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100" kern="1200" dirty="0"/>
        </a:p>
      </dsp:txBody>
      <dsp:txXfrm>
        <a:off x="826592" y="0"/>
        <a:ext cx="2992932" cy="626879"/>
      </dsp:txXfrm>
    </dsp:sp>
    <dsp:sp modelId="{30666F2C-A26F-4F36-B4D8-4E5247C9F3BF}">
      <dsp:nvSpPr>
        <dsp:cNvPr id="0" name=""/>
        <dsp:cNvSpPr/>
      </dsp:nvSpPr>
      <dsp:spPr>
        <a:xfrm>
          <a:off x="62687" y="62687"/>
          <a:ext cx="763905" cy="501503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49000" r="-49000"/>
          </a:stretch>
        </a:blip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9784295-634F-45B2-8F1C-86440DFABF00}">
      <dsp:nvSpPr>
        <dsp:cNvPr id="0" name=""/>
        <dsp:cNvSpPr/>
      </dsp:nvSpPr>
      <dsp:spPr>
        <a:xfrm>
          <a:off x="0" y="689567"/>
          <a:ext cx="3819525" cy="62687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ah-RU" sz="1800" kern="1200" dirty="0" smtClean="0"/>
            <a:t>Педагогическое</a:t>
          </a:r>
          <a:endParaRPr lang="ru-RU" sz="18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ah-RU" sz="1600" kern="1200" dirty="0" smtClean="0"/>
            <a:t>26</a:t>
          </a:r>
          <a:endParaRPr lang="ru-RU" sz="1600" kern="1200" dirty="0"/>
        </a:p>
      </dsp:txBody>
      <dsp:txXfrm>
        <a:off x="826592" y="689567"/>
        <a:ext cx="2992932" cy="626879"/>
      </dsp:txXfrm>
    </dsp:sp>
    <dsp:sp modelId="{CF3334F7-379E-42D2-923F-5F90B3CE53C5}">
      <dsp:nvSpPr>
        <dsp:cNvPr id="0" name=""/>
        <dsp:cNvSpPr/>
      </dsp:nvSpPr>
      <dsp:spPr>
        <a:xfrm>
          <a:off x="72007" y="792090"/>
          <a:ext cx="763905" cy="501503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8000" b="-8000"/>
          </a:stretch>
        </a:blip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B0AA084-4A9B-41A1-AFEC-AA45E145F32C}">
      <dsp:nvSpPr>
        <dsp:cNvPr id="0" name=""/>
        <dsp:cNvSpPr/>
      </dsp:nvSpPr>
      <dsp:spPr>
        <a:xfrm>
          <a:off x="0" y="1379135"/>
          <a:ext cx="3819525" cy="62687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ah-RU" sz="1800" kern="1200" dirty="0" smtClean="0"/>
            <a:t>Медицина и фармация</a:t>
          </a:r>
          <a:endParaRPr lang="ru-RU" sz="18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ah-RU" sz="1400" kern="1200" dirty="0" smtClean="0"/>
            <a:t>23</a:t>
          </a:r>
          <a:endParaRPr lang="ru-RU" sz="1400" kern="1200" dirty="0"/>
        </a:p>
      </dsp:txBody>
      <dsp:txXfrm>
        <a:off x="826592" y="1379135"/>
        <a:ext cx="2992932" cy="626879"/>
      </dsp:txXfrm>
    </dsp:sp>
    <dsp:sp modelId="{1BB57C8B-B9D8-47A9-8424-AFDCF4BAF46D}">
      <dsp:nvSpPr>
        <dsp:cNvPr id="0" name=""/>
        <dsp:cNvSpPr/>
      </dsp:nvSpPr>
      <dsp:spPr>
        <a:xfrm>
          <a:off x="25184" y="1440160"/>
          <a:ext cx="838912" cy="504828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49000" b="-49000"/>
          </a:stretch>
        </a:blip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85971E0-BE39-4099-938F-19155DEC1D8C}">
      <dsp:nvSpPr>
        <dsp:cNvPr id="0" name=""/>
        <dsp:cNvSpPr/>
      </dsp:nvSpPr>
      <dsp:spPr>
        <a:xfrm>
          <a:off x="0" y="2068702"/>
          <a:ext cx="3819525" cy="62687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ah-RU" sz="1400" kern="1200" dirty="0" smtClean="0"/>
            <a:t>Информационные технологии и связь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ah-RU" sz="1400" kern="1200" dirty="0" smtClean="0"/>
            <a:t> 20</a:t>
          </a:r>
          <a:endParaRPr lang="ru-RU" sz="1400" kern="1200" dirty="0"/>
        </a:p>
      </dsp:txBody>
      <dsp:txXfrm>
        <a:off x="826592" y="2068702"/>
        <a:ext cx="2992932" cy="626879"/>
      </dsp:txXfrm>
    </dsp:sp>
    <dsp:sp modelId="{914BD3F0-7C95-4573-9F63-37E216FEB06F}">
      <dsp:nvSpPr>
        <dsp:cNvPr id="0" name=""/>
        <dsp:cNvSpPr/>
      </dsp:nvSpPr>
      <dsp:spPr>
        <a:xfrm>
          <a:off x="62687" y="2131390"/>
          <a:ext cx="763905" cy="501503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000" b="-1000"/>
          </a:stretch>
        </a:blip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65D04BF-70DF-4062-8217-F9043FCEB0DE}">
      <dsp:nvSpPr>
        <dsp:cNvPr id="0" name=""/>
        <dsp:cNvSpPr/>
      </dsp:nvSpPr>
      <dsp:spPr>
        <a:xfrm>
          <a:off x="0" y="0"/>
          <a:ext cx="3822700" cy="128404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ah-RU" sz="2400" kern="1200" dirty="0" smtClean="0"/>
            <a:t>Медицина и фармация</a:t>
          </a:r>
          <a:endParaRPr lang="ru-RU" sz="24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ah-RU" sz="1900" kern="1200" dirty="0" smtClean="0"/>
            <a:t>13</a:t>
          </a:r>
          <a:endParaRPr lang="ru-RU" sz="1900" kern="1200" dirty="0"/>
        </a:p>
      </dsp:txBody>
      <dsp:txXfrm>
        <a:off x="892944" y="0"/>
        <a:ext cx="2929755" cy="1284049"/>
      </dsp:txXfrm>
    </dsp:sp>
    <dsp:sp modelId="{056E3EAD-5C43-4A52-A71B-0DBF9900D1B8}">
      <dsp:nvSpPr>
        <dsp:cNvPr id="0" name=""/>
        <dsp:cNvSpPr/>
      </dsp:nvSpPr>
      <dsp:spPr>
        <a:xfrm>
          <a:off x="128404" y="128404"/>
          <a:ext cx="764540" cy="1027239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51000" r="-51000"/>
          </a:stretch>
        </a:blip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283D8EE-CC52-4A53-9561-A11AA44FA6B6}">
      <dsp:nvSpPr>
        <dsp:cNvPr id="0" name=""/>
        <dsp:cNvSpPr/>
      </dsp:nvSpPr>
      <dsp:spPr>
        <a:xfrm>
          <a:off x="0" y="1412454"/>
          <a:ext cx="3822700" cy="128404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ah-RU" sz="2400" kern="1200" dirty="0" smtClean="0"/>
            <a:t>Горное и нефтегазовое дело</a:t>
          </a:r>
          <a:endParaRPr lang="ru-RU" sz="24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ah-RU" sz="1900" kern="1200" dirty="0" smtClean="0"/>
            <a:t>8</a:t>
          </a:r>
          <a:endParaRPr lang="ru-RU" sz="1900" kern="1200" dirty="0"/>
        </a:p>
      </dsp:txBody>
      <dsp:txXfrm>
        <a:off x="892944" y="1412454"/>
        <a:ext cx="2929755" cy="1284049"/>
      </dsp:txXfrm>
    </dsp:sp>
    <dsp:sp modelId="{D15C1F7F-2FC7-4804-961E-E2BAAA3186CD}">
      <dsp:nvSpPr>
        <dsp:cNvPr id="0" name=""/>
        <dsp:cNvSpPr/>
      </dsp:nvSpPr>
      <dsp:spPr>
        <a:xfrm>
          <a:off x="128404" y="1540859"/>
          <a:ext cx="764540" cy="1027239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51000" r="-51000"/>
          </a:stretch>
        </a:blip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  <dgm:cat type="picture" pri="26000"/>
    <dgm:cat type="pictureconvert" pri="2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  <dgm:cat type="picture" pri="26000"/>
    <dgm:cat type="pictureconvert" pri="2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052B2-1CED-4BBB-A4B3-3CFA18DAED96}" type="datetimeFigureOut">
              <a:rPr lang="ru-RU" smtClean="0"/>
              <a:t>16.09.2021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0AB9E-FC9B-4B74-B9C2-87D5855CA57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052B2-1CED-4BBB-A4B3-3CFA18DAED96}" type="datetimeFigureOut">
              <a:rPr lang="ru-RU" smtClean="0"/>
              <a:t>16.09.2021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0AB9E-FC9B-4B74-B9C2-87D5855CA57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052B2-1CED-4BBB-A4B3-3CFA18DAED96}" type="datetimeFigureOut">
              <a:rPr lang="ru-RU" smtClean="0"/>
              <a:t>16.09.2021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0AB9E-FC9B-4B74-B9C2-87D5855CA57F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052B2-1CED-4BBB-A4B3-3CFA18DAED96}" type="datetimeFigureOut">
              <a:rPr lang="ru-RU" smtClean="0"/>
              <a:t>16.09.2021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0AB9E-FC9B-4B74-B9C2-87D5855CA57F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052B2-1CED-4BBB-A4B3-3CFA18DAED96}" type="datetimeFigureOut">
              <a:rPr lang="ru-RU" smtClean="0"/>
              <a:t>16.09.2021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0AB9E-FC9B-4B74-B9C2-87D5855CA57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052B2-1CED-4BBB-A4B3-3CFA18DAED96}" type="datetimeFigureOut">
              <a:rPr lang="ru-RU" smtClean="0"/>
              <a:t>16.09.2021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0AB9E-FC9B-4B74-B9C2-87D5855CA57F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052B2-1CED-4BBB-A4B3-3CFA18DAED96}" type="datetimeFigureOut">
              <a:rPr lang="ru-RU" smtClean="0"/>
              <a:t>16.09.2021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0AB9E-FC9B-4B74-B9C2-87D5855CA57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052B2-1CED-4BBB-A4B3-3CFA18DAED96}" type="datetimeFigureOut">
              <a:rPr lang="ru-RU" smtClean="0"/>
              <a:t>16.09.2021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0AB9E-FC9B-4B74-B9C2-87D5855CA57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052B2-1CED-4BBB-A4B3-3CFA18DAED96}" type="datetimeFigureOut">
              <a:rPr lang="ru-RU" smtClean="0"/>
              <a:t>16.09.2021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0AB9E-FC9B-4B74-B9C2-87D5855CA57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052B2-1CED-4BBB-A4B3-3CFA18DAED96}" type="datetimeFigureOut">
              <a:rPr lang="ru-RU" smtClean="0"/>
              <a:t>16.09.2021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0AB9E-FC9B-4B74-B9C2-87D5855CA57F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052B2-1CED-4BBB-A4B3-3CFA18DAED96}" type="datetimeFigureOut">
              <a:rPr lang="ru-RU" smtClean="0"/>
              <a:t>16.09.2021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0AB9E-FC9B-4B74-B9C2-87D5855CA57F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207052B2-1CED-4BBB-A4B3-3CFA18DAED96}" type="datetimeFigureOut">
              <a:rPr lang="ru-RU" smtClean="0"/>
              <a:t>16.09.2021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5910AB9E-FC9B-4B74-B9C2-87D5855CA57F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sah-RU" sz="3200" dirty="0" smtClean="0"/>
              <a:t>Анализ </a:t>
            </a:r>
            <a:r>
              <a:rPr lang="sah-RU" sz="3200" dirty="0" smtClean="0"/>
              <a:t> </a:t>
            </a:r>
            <a:r>
              <a:rPr lang="sah-RU" sz="3200" dirty="0" smtClean="0"/>
              <a:t>поступления в СПО и ВУЗ-ы РФ, РС (Я) выпускников </a:t>
            </a:r>
            <a:r>
              <a:rPr lang="sah-RU" sz="3200" dirty="0" smtClean="0"/>
              <a:t>образовательных организаций</a:t>
            </a:r>
            <a:r>
              <a:rPr lang="sah-RU" sz="3200" dirty="0" smtClean="0"/>
              <a:t> </a:t>
            </a:r>
            <a:r>
              <a:rPr lang="sah-RU" sz="3200" dirty="0" smtClean="0"/>
              <a:t/>
            </a:r>
            <a:br>
              <a:rPr lang="sah-RU" sz="3200" dirty="0" smtClean="0"/>
            </a:br>
            <a:r>
              <a:rPr lang="sah-RU" sz="3200" dirty="0" smtClean="0"/>
              <a:t>МР “Сунтарский улус (район)”</a:t>
            </a:r>
            <a:endParaRPr lang="ru-RU" sz="3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716016" y="4221088"/>
            <a:ext cx="3488432" cy="1584176"/>
          </a:xfrm>
        </p:spPr>
        <p:txBody>
          <a:bodyPr>
            <a:normAutofit/>
          </a:bodyPr>
          <a:lstStyle/>
          <a:p>
            <a:r>
              <a:rPr lang="sah-RU" dirty="0" smtClean="0"/>
              <a:t>Яковлева Н.П., заведующая </a:t>
            </a:r>
            <a:r>
              <a:rPr lang="sah-RU" dirty="0" smtClean="0"/>
              <a:t>отделом воспитания  и дополнительного образования МКУ “МОУО”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22169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71531640"/>
              </p:ext>
            </p:extLst>
          </p:nvPr>
        </p:nvGraphicFramePr>
        <p:xfrm>
          <a:off x="755576" y="2636912"/>
          <a:ext cx="7632848" cy="34563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74617"/>
                <a:gridCol w="1962218"/>
                <a:gridCol w="3196013"/>
              </a:tblGrid>
              <a:tr h="711608">
                <a:tc>
                  <a:txBody>
                    <a:bodyPr/>
                    <a:lstStyle/>
                    <a:p>
                      <a:pPr algn="ctr"/>
                      <a:r>
                        <a:rPr lang="sah-RU" dirty="0" smtClean="0"/>
                        <a:t>Годы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ah-RU" dirty="0" smtClean="0"/>
                        <a:t>Количество целевиков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ah-RU" dirty="0" smtClean="0"/>
                        <a:t>Выпускники из ОУ</a:t>
                      </a:r>
                      <a:endParaRPr lang="ru-RU" dirty="0"/>
                    </a:p>
                  </a:txBody>
                  <a:tcPr/>
                </a:tc>
              </a:tr>
              <a:tr h="914925">
                <a:tc>
                  <a:txBody>
                    <a:bodyPr/>
                    <a:lstStyle/>
                    <a:p>
                      <a:r>
                        <a:rPr lang="sah-RU" sz="1600" dirty="0" smtClean="0"/>
                        <a:t>2018-2019 у.г.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ah-RU" sz="1600" dirty="0" smtClean="0"/>
                        <a:t>9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ah-RU" sz="1600" dirty="0" smtClean="0"/>
                        <a:t>ССОШ№1-1,Аллагинская СОШ-2, СПТЛ-и -2, БСОШ-1, Крестяхская СОШ -2, Кюндяинская СОШ-1</a:t>
                      </a:r>
                      <a:endParaRPr lang="ru-RU" sz="1600" dirty="0"/>
                    </a:p>
                  </a:txBody>
                  <a:tcPr/>
                </a:tc>
              </a:tr>
              <a:tr h="914925">
                <a:tc>
                  <a:txBody>
                    <a:bodyPr/>
                    <a:lstStyle/>
                    <a:p>
                      <a:r>
                        <a:rPr lang="sah-RU" sz="1600" dirty="0" smtClean="0"/>
                        <a:t>2019-2020 у.г.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ah-RU" sz="1600" dirty="0" smtClean="0"/>
                        <a:t>5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ah-RU" sz="1600" dirty="0" smtClean="0"/>
                        <a:t>Аллагинская</a:t>
                      </a:r>
                      <a:r>
                        <a:rPr lang="sah-RU" sz="1600" baseline="0" dirty="0" smtClean="0"/>
                        <a:t> СОШ-1,СПТЛ-и-1, Кюндяинская СОШ-1,Кутанинская СОШ-1, ВЛ-и-1</a:t>
                      </a:r>
                      <a:endParaRPr lang="ru-RU" sz="1600" dirty="0"/>
                    </a:p>
                  </a:txBody>
                  <a:tcPr/>
                </a:tc>
              </a:tr>
              <a:tr h="914925">
                <a:tc>
                  <a:txBody>
                    <a:bodyPr/>
                    <a:lstStyle/>
                    <a:p>
                      <a:r>
                        <a:rPr lang="sah-RU" sz="1600" dirty="0" smtClean="0"/>
                        <a:t>2020-2021</a:t>
                      </a:r>
                      <a:r>
                        <a:rPr lang="sah-RU" sz="1600" baseline="0" dirty="0" smtClean="0"/>
                        <a:t> у.г.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ah-RU" sz="1600" dirty="0" smtClean="0"/>
                        <a:t>13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ah-RU" sz="1600" dirty="0" smtClean="0"/>
                        <a:t>ССОШ№1-3, СПТЛ-и-3,БСОШ-1,</a:t>
                      </a:r>
                      <a:r>
                        <a:rPr lang="sah-RU" sz="1600" baseline="0" dirty="0" smtClean="0"/>
                        <a:t> М-К СОШ-1, Кюндяинская СОШ-1, Кемпендяйская СОШ -1</a:t>
                      </a:r>
                      <a:endParaRPr lang="ru-RU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ah-RU" sz="3200" dirty="0" smtClean="0"/>
              <a:t>Поступление абитуриентов по целевому направлению за 3 года составляет: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771358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33984428"/>
              </p:ext>
            </p:extLst>
          </p:nvPr>
        </p:nvGraphicFramePr>
        <p:xfrm>
          <a:off x="539552" y="1556793"/>
          <a:ext cx="7992888" cy="487821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08868"/>
                <a:gridCol w="2231720"/>
                <a:gridCol w="2552300"/>
              </a:tblGrid>
              <a:tr h="219297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 dirty="0">
                          <a:effectLst/>
                        </a:rPr>
                        <a:t> 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377" marR="8377" marT="8377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СПО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77" marR="8377" marT="83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ВУЗ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77" marR="8377" marT="8377" marB="0" anchor="ctr"/>
                </a:tc>
              </a:tr>
              <a:tr h="219297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 dirty="0">
                          <a:effectLst/>
                        </a:rPr>
                        <a:t>Транспортное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377" marR="8377" marT="8377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17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77" marR="8377" marT="83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4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77" marR="8377" marT="8377" marB="0" anchor="ctr"/>
                </a:tc>
              </a:tr>
              <a:tr h="219297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 dirty="0" err="1">
                          <a:effectLst/>
                        </a:rPr>
                        <a:t>Стрительство</a:t>
                      </a:r>
                      <a:r>
                        <a:rPr lang="ru-RU" sz="1200" u="none" strike="noStrike" dirty="0">
                          <a:effectLst/>
                        </a:rPr>
                        <a:t> и архитектура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377" marR="8377" marT="8377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1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77" marR="8377" marT="83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1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77" marR="8377" marT="8377" marB="0" anchor="ctr"/>
                </a:tc>
              </a:tr>
              <a:tr h="219297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 dirty="0">
                          <a:effectLst/>
                        </a:rPr>
                        <a:t>Агротехнологическое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377" marR="8377" marT="8377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10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77" marR="8377" marT="83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1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77" marR="8377" marT="8377" marB="0" anchor="ctr"/>
                </a:tc>
              </a:tr>
              <a:tr h="219297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 dirty="0">
                          <a:effectLst/>
                        </a:rPr>
                        <a:t>Педагогическое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377" marR="8377" marT="8377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26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77" marR="8377" marT="83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9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77" marR="8377" marT="8377" marB="0" anchor="ctr"/>
                </a:tc>
              </a:tr>
              <a:tr h="219297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 dirty="0">
                          <a:effectLst/>
                        </a:rPr>
                        <a:t>Медицина и фармация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377" marR="8377" marT="8377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23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77" marR="8377" marT="83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13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77" marR="8377" marT="8377" marB="0" anchor="ctr"/>
                </a:tc>
              </a:tr>
              <a:tr h="219297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 dirty="0">
                          <a:effectLst/>
                        </a:rPr>
                        <a:t>Культура и искусство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377" marR="8377" marT="8377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2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77" marR="8377" marT="83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0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77" marR="8377" marT="8377" marB="0" anchor="ctr"/>
                </a:tc>
              </a:tr>
              <a:tr h="219297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 dirty="0">
                          <a:effectLst/>
                        </a:rPr>
                        <a:t>Юриспруденция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377" marR="8377" marT="8377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17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77" marR="8377" marT="83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5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77" marR="8377" marT="8377" marB="0" anchor="ctr"/>
                </a:tc>
              </a:tr>
              <a:tr h="219297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 dirty="0">
                          <a:effectLst/>
                        </a:rPr>
                        <a:t>Экономика и менеджмент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377" marR="8377" marT="8377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5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77" marR="8377" marT="83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5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77" marR="8377" marT="8377" marB="0" anchor="ctr"/>
                </a:tc>
              </a:tr>
              <a:tr h="219297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 dirty="0">
                          <a:effectLst/>
                        </a:rPr>
                        <a:t>Информационные технологии и связь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377" marR="8377" marT="8377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20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77" marR="8377" marT="83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7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77" marR="8377" marT="8377" marB="0" anchor="ctr"/>
                </a:tc>
              </a:tr>
              <a:tr h="219297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>
                          <a:effectLst/>
                        </a:rPr>
                        <a:t>ЖКХ и энергетика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377" marR="8377" marT="8377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10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77" marR="8377" marT="83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0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77" marR="8377" marT="8377" marB="0" anchor="ctr"/>
                </a:tc>
              </a:tr>
              <a:tr h="219297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>
                          <a:effectLst/>
                        </a:rPr>
                        <a:t>Журналистика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377" marR="8377" marT="8377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77" marR="8377" marT="83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0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77" marR="8377" marT="8377" marB="0" anchor="ctr"/>
                </a:tc>
              </a:tr>
              <a:tr h="219297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>
                          <a:effectLst/>
                        </a:rPr>
                        <a:t>Оборона, МВД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377" marR="8377" marT="8377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2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77" marR="8377" marT="83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2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77" marR="8377" marT="8377" marB="0" anchor="ctr"/>
                </a:tc>
              </a:tr>
              <a:tr h="219297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>
                          <a:effectLst/>
                        </a:rPr>
                        <a:t>Сервис и туризм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377" marR="8377" marT="8377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77" marR="8377" marT="83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3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77" marR="8377" marT="8377" marB="0" anchor="ctr"/>
                </a:tc>
              </a:tr>
              <a:tr h="219297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>
                          <a:effectLst/>
                        </a:rPr>
                        <a:t>горное и нефтегазовое дело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377" marR="8377" marT="8377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4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77" marR="8377" marT="83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77" marR="8377" marT="8377" marB="0" anchor="ctr"/>
                </a:tc>
              </a:tr>
              <a:tr h="219297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>
                          <a:effectLst/>
                        </a:rPr>
                        <a:t>филологическое 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377" marR="8377" marT="8377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77" marR="8377" marT="83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6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77" marR="8377" marT="8377" marB="0" anchor="ctr"/>
                </a:tc>
              </a:tr>
              <a:tr h="219297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>
                          <a:effectLst/>
                        </a:rPr>
                        <a:t>дизайн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377" marR="8377" marT="8377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77" marR="8377" marT="83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1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77" marR="8377" marT="8377" marB="0" anchor="ctr"/>
                </a:tc>
              </a:tr>
              <a:tr h="219297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>
                          <a:effectLst/>
                        </a:rPr>
                        <a:t>ювелирное дело 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377" marR="8377" marT="8377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77" marR="8377" marT="83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0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77" marR="8377" marT="8377" marB="0" anchor="ctr"/>
                </a:tc>
              </a:tr>
              <a:tr h="219297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>
                          <a:effectLst/>
                        </a:rPr>
                        <a:t>метеорология 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377" marR="8377" marT="8377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77" marR="8377" marT="83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1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77" marR="8377" marT="8377" marB="0" anchor="ctr"/>
                </a:tc>
              </a:tr>
              <a:tr h="219297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 dirty="0">
                          <a:effectLst/>
                        </a:rPr>
                        <a:t>промышленность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377" marR="8377" marT="8377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77" marR="8377" marT="83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4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77" marR="8377" marT="8377" marB="0" anchor="ctr"/>
                </a:tc>
              </a:tr>
              <a:tr h="219297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 dirty="0">
                          <a:effectLst/>
                        </a:rPr>
                        <a:t>авиация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377" marR="8377" marT="8377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1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77" marR="8377" marT="83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0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77" marR="8377" marT="8377" marB="0" anchor="ctr"/>
                </a:tc>
              </a:tr>
              <a:tr h="219297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>
                          <a:effectLst/>
                        </a:rPr>
                        <a:t>другие 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377" marR="8377" marT="8377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12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77" marR="8377" marT="83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77" marR="8377" marT="8377" marB="0" anchor="ctr"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19256" cy="1042376"/>
          </a:xfrm>
        </p:spPr>
        <p:txBody>
          <a:bodyPr>
            <a:noAutofit/>
          </a:bodyPr>
          <a:lstStyle/>
          <a:p>
            <a:r>
              <a:rPr lang="ru-RU" sz="2000" dirty="0"/>
              <a:t>Данные о поступлении выпускников по направлениям подготовки (специальностей) </a:t>
            </a:r>
            <a:r>
              <a:rPr lang="ru-RU" sz="2000" dirty="0" smtClean="0"/>
              <a:t>высшего и среднего </a:t>
            </a:r>
            <a:r>
              <a:rPr lang="ru-RU" sz="2000" dirty="0"/>
              <a:t>профессионального образования 		</a:t>
            </a:r>
          </a:p>
        </p:txBody>
      </p:sp>
    </p:spTree>
    <p:extLst>
      <p:ext uri="{BB962C8B-B14F-4D97-AF65-F5344CB8AC3E}">
        <p14:creationId xmlns:p14="http://schemas.microsoft.com/office/powerpoint/2010/main" val="3286854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ah-RU" dirty="0" smtClean="0"/>
              <a:t>Поступление по специальностям на 2020-2021 у.г.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11560" y="1916832"/>
            <a:ext cx="3822192" cy="639762"/>
          </a:xfrm>
        </p:spPr>
        <p:txBody>
          <a:bodyPr/>
          <a:lstStyle/>
          <a:p>
            <a:r>
              <a:rPr lang="sah-RU" dirty="0" smtClean="0"/>
              <a:t>СПО</a:t>
            </a:r>
            <a:endParaRPr lang="ru-RU" dirty="0"/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913712699"/>
              </p:ext>
            </p:extLst>
          </p:nvPr>
        </p:nvGraphicFramePr>
        <p:xfrm>
          <a:off x="683568" y="2708920"/>
          <a:ext cx="3819525" cy="26971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716016" y="1916832"/>
            <a:ext cx="3822192" cy="639762"/>
          </a:xfrm>
        </p:spPr>
        <p:txBody>
          <a:bodyPr/>
          <a:lstStyle/>
          <a:p>
            <a:r>
              <a:rPr lang="sah-RU" dirty="0" smtClean="0"/>
              <a:t>ВУЗ</a:t>
            </a:r>
            <a:endParaRPr lang="ru-RU" dirty="0"/>
          </a:p>
        </p:txBody>
      </p:sp>
      <p:graphicFrame>
        <p:nvGraphicFramePr>
          <p:cNvPr id="9" name="Объект 8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3929140588"/>
              </p:ext>
            </p:extLst>
          </p:nvPr>
        </p:nvGraphicFramePr>
        <p:xfrm>
          <a:off x="4644008" y="2708920"/>
          <a:ext cx="3822700" cy="26971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1086720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1844824"/>
            <a:ext cx="7776864" cy="3960440"/>
          </a:xfrm>
        </p:spPr>
        <p:txBody>
          <a:bodyPr>
            <a:noAutofit/>
          </a:bodyPr>
          <a:lstStyle/>
          <a:p>
            <a:pPr algn="l"/>
            <a:r>
              <a:rPr lang="sah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1.Всероссийские Олимпиады </a:t>
            </a:r>
            <a:br>
              <a:rPr lang="sah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sah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 Аттестат с отличием (Золотая медаль)</a:t>
            </a:r>
            <a:br>
              <a:rPr lang="sah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sah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3.Спортивные достижения (Перечень спортивных соревнований)</a:t>
            </a:r>
            <a:br>
              <a:rPr lang="sah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sah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4.Норматив “ГТО”</a:t>
            </a:r>
            <a:br>
              <a:rPr lang="sah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sah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5.Волонтерство</a:t>
            </a:r>
            <a:br>
              <a:rPr lang="sah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sah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6.НПК</a:t>
            </a:r>
            <a:br>
              <a:rPr lang="sah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Приказ </a:t>
            </a:r>
            <a:r>
              <a:rPr lang="ru-RU" sz="1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Минобрнауки</a:t>
            </a:r>
            <a:r>
              <a:rPr lang="ru-RU" sz="1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России от 21.08.2020 N 1076 (ред. от 25.01.2021, с изм. от 01.04.2021) "Об утверждении Порядка приема на обучение по образовательным программам высшего образования - программам </a:t>
            </a:r>
            <a:r>
              <a:rPr lang="ru-RU" sz="1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бакалавриата</a:t>
            </a:r>
            <a:r>
              <a:rPr lang="ru-RU" sz="1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программам </a:t>
            </a:r>
            <a:r>
              <a:rPr lang="ru-RU" sz="1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специалитета</a:t>
            </a:r>
            <a:r>
              <a:rPr lang="ru-RU" sz="1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программам магистратуры" (Зарегистрировано в Минюсте России 14.09.2020 N 59805)</a:t>
            </a:r>
            <a:r>
              <a:rPr lang="ru-RU" sz="1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ерждении</a:t>
            </a: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Порядка приема на обучение по образовательным программам высшего образования - программам </a:t>
            </a:r>
            <a:r>
              <a:rPr lang="ru-RU" sz="1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бакалавриата</a:t>
            </a:r>
            <a:r>
              <a:rPr lang="ru-RU" sz="1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программам </a:t>
            </a:r>
            <a:r>
              <a:rPr lang="ru-RU" sz="1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специалитета</a:t>
            </a:r>
            <a:r>
              <a:rPr lang="ru-RU" sz="1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программам магистратуры" (Зарегистрировано в Минюсте России 14.09.2020 N 59805)</a:t>
            </a:r>
            <a:endParaRPr lang="ru-RU" sz="1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31640" y="404664"/>
            <a:ext cx="6417734" cy="939801"/>
          </a:xfrm>
        </p:spPr>
        <p:txBody>
          <a:bodyPr>
            <a:normAutofit/>
          </a:bodyPr>
          <a:lstStyle/>
          <a:p>
            <a:r>
              <a:rPr lang="sah-RU" sz="2800" dirty="0" smtClean="0"/>
              <a:t>Учет индивидуальных достижений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13474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1772816"/>
            <a:ext cx="7778864" cy="4032448"/>
          </a:xfrm>
        </p:spPr>
        <p:txBody>
          <a:bodyPr>
            <a:normAutofit fontScale="90000"/>
          </a:bodyPr>
          <a:lstStyle/>
          <a:p>
            <a:pPr algn="l"/>
            <a:r>
              <a:rPr lang="sah-RU" sz="2400" dirty="0" smtClean="0">
                <a:solidFill>
                  <a:schemeClr val="tx1"/>
                </a:solidFill>
              </a:rPr>
              <a:t>1. Повышение качества ЕГЭ по предметам: русского языка, обществознания, химии, математики.</a:t>
            </a:r>
            <a:br>
              <a:rPr lang="sah-RU" sz="2400" dirty="0" smtClean="0">
                <a:solidFill>
                  <a:schemeClr val="tx1"/>
                </a:solidFill>
              </a:rPr>
            </a:br>
            <a:r>
              <a:rPr lang="sah-RU" sz="2400" dirty="0" smtClean="0">
                <a:solidFill>
                  <a:schemeClr val="tx1"/>
                </a:solidFill>
              </a:rPr>
              <a:t>2.Системная работа по повышению среднего балла аттестата.</a:t>
            </a:r>
            <a:br>
              <a:rPr lang="sah-RU" sz="2400" dirty="0" smtClean="0">
                <a:solidFill>
                  <a:schemeClr val="tx1"/>
                </a:solidFill>
              </a:rPr>
            </a:br>
            <a:r>
              <a:rPr lang="sah-RU" sz="2400" dirty="0" smtClean="0">
                <a:solidFill>
                  <a:schemeClr val="tx1"/>
                </a:solidFill>
              </a:rPr>
              <a:t>3.Системная работа по ранней профориентации (онлайн-уроки “</a:t>
            </a:r>
            <a:r>
              <a:rPr lang="sah-RU" sz="2400" dirty="0" smtClean="0">
                <a:solidFill>
                  <a:schemeClr val="tx1"/>
                </a:solidFill>
              </a:rPr>
              <a:t>ПроеКТОрия</a:t>
            </a:r>
            <a:r>
              <a:rPr lang="sah-RU" sz="2400" dirty="0" smtClean="0">
                <a:solidFill>
                  <a:schemeClr val="tx1"/>
                </a:solidFill>
              </a:rPr>
              <a:t>”, “Билет в будущее”, “Молодые профессионалы</a:t>
            </a:r>
            <a:r>
              <a:rPr lang="sah-RU" sz="2400" dirty="0" smtClean="0">
                <a:solidFill>
                  <a:schemeClr val="tx1"/>
                </a:solidFill>
              </a:rPr>
              <a:t>”).</a:t>
            </a:r>
            <a:r>
              <a:rPr lang="sah-RU" sz="2400" dirty="0" smtClean="0"/>
              <a:t/>
            </a:r>
            <a:br>
              <a:rPr lang="sah-RU" sz="2400" dirty="0" smtClean="0"/>
            </a:br>
            <a:r>
              <a:rPr lang="sah-RU" sz="2400" dirty="0" smtClean="0">
                <a:solidFill>
                  <a:schemeClr val="tx1"/>
                </a:solidFill>
              </a:rPr>
              <a:t>4. Работа по индивидуальным достижениям</a:t>
            </a:r>
            <a:r>
              <a:rPr lang="sah-RU" sz="2400" dirty="0" smtClean="0">
                <a:solidFill>
                  <a:schemeClr val="tx1"/>
                </a:solidFill>
              </a:rPr>
              <a:t>. (</a:t>
            </a:r>
            <a:r>
              <a:rPr lang="sah-RU" sz="2400" dirty="0" smtClean="0">
                <a:solidFill>
                  <a:schemeClr val="tx1"/>
                </a:solidFill>
              </a:rPr>
              <a:t>Всероссийские олимпиады школьников).</a:t>
            </a:r>
            <a:br>
              <a:rPr lang="sah-RU" sz="2400" dirty="0" smtClean="0">
                <a:solidFill>
                  <a:schemeClr val="tx1"/>
                </a:solidFill>
              </a:rPr>
            </a:br>
            <a:r>
              <a:rPr lang="sah-RU" sz="2400" dirty="0" smtClean="0">
                <a:solidFill>
                  <a:schemeClr val="tx1"/>
                </a:solidFill>
              </a:rPr>
              <a:t>5.Повышение статуса  профессии учителя.</a:t>
            </a:r>
            <a:r>
              <a:rPr lang="sah-RU" sz="2400" dirty="0" smtClean="0"/>
              <a:t/>
            </a:r>
            <a:br>
              <a:rPr lang="sah-RU" sz="2400" dirty="0" smtClean="0"/>
            </a:br>
            <a:r>
              <a:rPr lang="sah-RU" sz="2400" dirty="0" smtClean="0">
                <a:solidFill>
                  <a:schemeClr val="tx1"/>
                </a:solidFill>
              </a:rPr>
              <a:t>6.Проведение всеобучей для родителей профориентационной направленности.</a:t>
            </a:r>
            <a:r>
              <a:rPr lang="sah-RU" sz="2400" dirty="0" smtClean="0"/>
              <a:t> 6</a:t>
            </a:r>
            <a:br>
              <a:rPr lang="sah-RU" sz="2400" dirty="0" smtClean="0"/>
            </a:br>
            <a:endParaRPr lang="ru-RU" sz="24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187624" y="404664"/>
            <a:ext cx="6300979" cy="864096"/>
          </a:xfrm>
        </p:spPr>
        <p:txBody>
          <a:bodyPr>
            <a:normAutofit/>
          </a:bodyPr>
          <a:lstStyle/>
          <a:p>
            <a:r>
              <a:rPr lang="sah-RU" sz="2800" b="1" dirty="0" smtClean="0">
                <a:solidFill>
                  <a:schemeClr val="bg1"/>
                </a:solidFill>
              </a:rPr>
              <a:t>РЕКОМЕНДАЦИИ:</a:t>
            </a:r>
            <a:endParaRPr lang="ru-RU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2606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49596185"/>
              </p:ext>
            </p:extLst>
          </p:nvPr>
        </p:nvGraphicFramePr>
        <p:xfrm>
          <a:off x="871538" y="2674938"/>
          <a:ext cx="7408860" cy="2301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81772"/>
                <a:gridCol w="1481772"/>
                <a:gridCol w="1481772"/>
                <a:gridCol w="1481772"/>
                <a:gridCol w="148177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ah-RU" dirty="0" smtClean="0"/>
                        <a:t>Годы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ah-RU" dirty="0" smtClean="0"/>
                        <a:t>ВУЗ-ы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ah-RU" dirty="0" smtClean="0"/>
                        <a:t>СПО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ah-RU" dirty="0" smtClean="0"/>
                        <a:t>Служба</a:t>
                      </a:r>
                      <a:r>
                        <a:rPr lang="sah-RU" baseline="0" dirty="0" smtClean="0"/>
                        <a:t> в Армии, трудоустойство и т.д.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ah-RU" dirty="0" smtClean="0"/>
                        <a:t>Всего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ah-RU" dirty="0" smtClean="0"/>
                        <a:t>2018-2019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ah-RU" dirty="0" smtClean="0"/>
                        <a:t>109</a:t>
                      </a:r>
                      <a:r>
                        <a:rPr lang="sah-RU" baseline="0" dirty="0" smtClean="0"/>
                        <a:t> (36%)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ah-RU" dirty="0" smtClean="0"/>
                        <a:t>209 (70%)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ah-RU" dirty="0" smtClean="0"/>
                        <a:t>8 (3%)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ah-RU" dirty="0" smtClean="0"/>
                        <a:t> 96%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ah-RU" dirty="0" smtClean="0"/>
                        <a:t>2019-2020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ah-RU" dirty="0" smtClean="0"/>
                        <a:t>60 (25%)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ah-RU" dirty="0" smtClean="0"/>
                        <a:t>216 (69)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ah-RU" dirty="0" smtClean="0"/>
                        <a:t>14 ( 5%)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ah-RU" dirty="0" smtClean="0"/>
                        <a:t>93%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ah-RU" dirty="0" smtClean="0"/>
                        <a:t>2020-2021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ah-RU" dirty="0" smtClean="0"/>
                        <a:t>73 (28%)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ah-RU" dirty="0" smtClean="0"/>
                        <a:t>161 (61%)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ah-RU" dirty="0" smtClean="0"/>
                        <a:t>25 (9)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ah-RU" dirty="0" smtClean="0"/>
                        <a:t>234</a:t>
                      </a:r>
                      <a:r>
                        <a:rPr lang="sah-RU" baseline="0" dirty="0" smtClean="0"/>
                        <a:t> (88%)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ah-RU" dirty="0" smtClean="0"/>
              <a:t>Общее поступление выпускников за 3 года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43635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2348880"/>
            <a:ext cx="7408333" cy="3777283"/>
          </a:xfrm>
        </p:spPr>
        <p:txBody>
          <a:bodyPr/>
          <a:lstStyle/>
          <a:p>
            <a:r>
              <a:rPr lang="sah-RU" dirty="0">
                <a:solidFill>
                  <a:schemeClr val="tx1"/>
                </a:solidFill>
              </a:rPr>
              <a:t>Как видно из таблицы, процент поступления выпускников в ВУЗ-ы и СПО остается стабильно высокой.За последние годы наблюдается возрастание поступления выпускников в СПО РС (Я) и РФ, в связи с востребованностью рабочей </a:t>
            </a:r>
            <a:r>
              <a:rPr lang="sah-RU" dirty="0" smtClean="0">
                <a:solidFill>
                  <a:schemeClr val="tx1"/>
                </a:solidFill>
              </a:rPr>
              <a:t>профессии, </a:t>
            </a:r>
            <a:r>
              <a:rPr lang="sah-RU" dirty="0">
                <a:solidFill>
                  <a:schemeClr val="tx1"/>
                </a:solidFill>
              </a:rPr>
              <a:t>профессиями технической направленности на рынке труда</a:t>
            </a:r>
            <a:r>
              <a:rPr lang="sah-RU" dirty="0" smtClean="0">
                <a:solidFill>
                  <a:schemeClr val="tx1"/>
                </a:solidFill>
              </a:rPr>
              <a:t>. Наблюдается снижение поступления в ВУЗ-ы.</a:t>
            </a:r>
            <a:endParaRPr lang="ru-RU" dirty="0">
              <a:solidFill>
                <a:schemeClr val="tx1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82094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6561144"/>
              </p:ext>
            </p:extLst>
          </p:nvPr>
        </p:nvGraphicFramePr>
        <p:xfrm>
          <a:off x="323529" y="1556792"/>
          <a:ext cx="8424935" cy="51545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2167"/>
                <a:gridCol w="648072"/>
                <a:gridCol w="720080"/>
                <a:gridCol w="792088"/>
                <a:gridCol w="576064"/>
                <a:gridCol w="648072"/>
                <a:gridCol w="576064"/>
                <a:gridCol w="720080"/>
                <a:gridCol w="432048"/>
                <a:gridCol w="936104"/>
                <a:gridCol w="864096"/>
              </a:tblGrid>
              <a:tr h="370840"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Школа, ФИО директора</a:t>
                      </a:r>
                    </a:p>
                  </a:txBody>
                  <a:tcPr marL="9525" marR="9525" marT="9525" marB="0"/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Кол-во </a:t>
                      </a:r>
                      <a:r>
                        <a:rPr lang="ru-RU" sz="1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вып</a:t>
                      </a:r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-в 2021 г.</a:t>
                      </a:r>
                    </a:p>
                  </a:txBody>
                  <a:tcPr marL="9525" marR="9525" marT="9525" marB="0"/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Кол-во пост-х</a:t>
                      </a:r>
                    </a:p>
                  </a:txBody>
                  <a:tcPr marL="9525" marR="9525" marT="9525" marB="0"/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/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ВУЗ</a:t>
                      </a: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ССУЗ</a:t>
                      </a: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ФДОП</a:t>
                      </a:r>
                    </a:p>
                  </a:txBody>
                  <a:tcPr marL="9525" marR="9525" marT="9525" marB="0"/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 </a:t>
                      </a:r>
                      <a:r>
                        <a:rPr lang="ru-RU" sz="1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т.ч</a:t>
                      </a:r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. кол-во поступивших на целевые места</a:t>
                      </a:r>
                    </a:p>
                  </a:txBody>
                  <a:tcPr marL="9525" marR="9525" marT="9525" marB="0"/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 т.ч. имеющих льгот</a:t>
                      </a:r>
                    </a:p>
                  </a:txBody>
                  <a:tcPr marL="9525" marR="9525" marT="9525" marB="0"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очно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заочн</a:t>
                      </a:r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.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очно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заочн</a:t>
                      </a:r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.</a:t>
                      </a:r>
                    </a:p>
                  </a:txBody>
                  <a:tcPr marL="9525" marR="9525" marT="9525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7048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МБОУ "Сунтарская СОШ №1 им. А. П. Павлова" (Матвеев Афанасий Спиридонович)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86%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МБОУ "Сунтарская СОШ №2 имени И.С. Иванова с дошкольными группами" (Иванов Василий Русланович)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МБОУ "Сунтарская СОШ №3" (Николаев Андрей Николаевич)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МБОУ "Сунтарский политехнический лицей-интернат", (Сосин Олег Константинович)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97%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МБОУ "Сунтарская гимназия" (Евсеева Любовь Егоровна)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МБОУ "Бордонская СОШ" (Максимов Михаил Алексеевич)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91%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МБОУ"Хаданская СОШ" (Тимофеев Михил Федорович)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МБОУ "Тойбохойская СОШ им.Г.Е.Бессонова" (Тотонов Айаал Валерьевич)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85%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МБОУ "Крестяхская СОШ им. И. Г. Спиридонова" (Васильев Павел Васильевич)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002440"/>
          </a:xfrm>
        </p:spPr>
        <p:txBody>
          <a:bodyPr/>
          <a:lstStyle/>
          <a:p>
            <a:r>
              <a:rPr lang="sah-RU" dirty="0" smtClean="0"/>
              <a:t>Поступление по школам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55351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8450031"/>
              </p:ext>
            </p:extLst>
          </p:nvPr>
        </p:nvGraphicFramePr>
        <p:xfrm>
          <a:off x="323528" y="836712"/>
          <a:ext cx="8424935" cy="55467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2167"/>
                <a:gridCol w="648072"/>
                <a:gridCol w="720080"/>
                <a:gridCol w="792088"/>
                <a:gridCol w="576064"/>
                <a:gridCol w="648072"/>
                <a:gridCol w="576064"/>
                <a:gridCol w="720080"/>
                <a:gridCol w="432048"/>
                <a:gridCol w="936104"/>
                <a:gridCol w="864096"/>
              </a:tblGrid>
              <a:tr h="370840"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Школа, ФИО директора</a:t>
                      </a:r>
                    </a:p>
                  </a:txBody>
                  <a:tcPr marL="9525" marR="9525" marT="9525" marB="0"/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Кол-во </a:t>
                      </a:r>
                      <a:r>
                        <a:rPr lang="ru-RU" sz="1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вып</a:t>
                      </a:r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-в 2021 г.</a:t>
                      </a:r>
                    </a:p>
                  </a:txBody>
                  <a:tcPr marL="9525" marR="9525" marT="9525" marB="0"/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Кол-во пост-х</a:t>
                      </a:r>
                    </a:p>
                  </a:txBody>
                  <a:tcPr marL="9525" marR="9525" marT="9525" marB="0"/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/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ВУЗ</a:t>
                      </a: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ССУЗ</a:t>
                      </a: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ФДОП</a:t>
                      </a:r>
                    </a:p>
                  </a:txBody>
                  <a:tcPr marL="9525" marR="9525" marT="9525" marB="0"/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 </a:t>
                      </a:r>
                      <a:r>
                        <a:rPr lang="ru-RU" sz="1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т.ч</a:t>
                      </a:r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. кол-во поступивших на целевые места</a:t>
                      </a:r>
                    </a:p>
                  </a:txBody>
                  <a:tcPr marL="9525" marR="9525" marT="9525" marB="0"/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 т.ч. имеющих льгот</a:t>
                      </a:r>
                    </a:p>
                  </a:txBody>
                  <a:tcPr marL="9525" marR="9525" marT="9525" marB="0"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очно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заочн</a:t>
                      </a:r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.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очно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заочн</a:t>
                      </a:r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.</a:t>
                      </a:r>
                    </a:p>
                  </a:txBody>
                  <a:tcPr marL="9525" marR="9525" marT="9525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МБОУ "</a:t>
                      </a:r>
                      <a:r>
                        <a:rPr lang="ru-RU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Куокунинская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СОШ" (Иванов Николай Андреевич)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МБОУ "</a:t>
                      </a:r>
                      <a:r>
                        <a:rPr lang="ru-RU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Арылахская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АСОШ им. Л. А. Попова" (Никитина Лидия </a:t>
                      </a:r>
                      <a:r>
                        <a:rPr lang="ru-RU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Гаврильевна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71%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МБОУ "Жарханская СОШ-И им. Б. Игнатьева" (Васильева Гамапета Сергеевна)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МБОУ "Мар-Кюельская СОШ" (Тотонова Люция Семеновна)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МБОУ "Аллагинская СОШ" (Уаров Владимир Владимирович)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МБОУ "Эльгяйская СОШ им.П.Х.Староватова"  (Игнатьева Софья Васильевна)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МБОУ "</a:t>
                      </a:r>
                      <a:r>
                        <a:rPr lang="ru-RU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Кюндяинская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СОШ им. </a:t>
                      </a:r>
                      <a:r>
                        <a:rPr lang="ru-RU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Б.Н.Егорова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" (Иванова Маргарита </a:t>
                      </a:r>
                      <a:r>
                        <a:rPr lang="ru-RU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Николаенвна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МБОУ "Кутанинская СОШ им. А. А. Иванова - Кундэ" (Арипов Владимир Николаевич)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МБОУ "Кюкяйская СОШ" (Алексеев Егор Иванович)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75%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МБОУ "Шеинская СОШ-И им. М.Н. Анисимова" (Чыбыков Федот Егорович)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МБОУ "Хоринская СОШ" (Софронеева Мария Николаевна)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62736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1677648"/>
              </p:ext>
            </p:extLst>
          </p:nvPr>
        </p:nvGraphicFramePr>
        <p:xfrm>
          <a:off x="395537" y="1028298"/>
          <a:ext cx="8424935" cy="39128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2167"/>
                <a:gridCol w="648072"/>
                <a:gridCol w="720080"/>
                <a:gridCol w="792088"/>
                <a:gridCol w="576064"/>
                <a:gridCol w="648072"/>
                <a:gridCol w="576064"/>
                <a:gridCol w="720080"/>
                <a:gridCol w="432048"/>
                <a:gridCol w="936104"/>
                <a:gridCol w="864096"/>
              </a:tblGrid>
              <a:tr h="370840"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Школа, ФИО директора</a:t>
                      </a:r>
                    </a:p>
                  </a:txBody>
                  <a:tcPr marL="9525" marR="9525" marT="9525" marB="0"/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Кол-во </a:t>
                      </a:r>
                      <a:r>
                        <a:rPr lang="ru-RU" sz="1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вып</a:t>
                      </a:r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-в 2021 г.</a:t>
                      </a:r>
                    </a:p>
                  </a:txBody>
                  <a:tcPr marL="9525" marR="9525" marT="9525" marB="0"/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Кол-во пост-х</a:t>
                      </a:r>
                    </a:p>
                  </a:txBody>
                  <a:tcPr marL="9525" marR="9525" marT="9525" marB="0"/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/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ВУЗ</a:t>
                      </a: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ССУЗ</a:t>
                      </a: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ФДОП</a:t>
                      </a:r>
                    </a:p>
                  </a:txBody>
                  <a:tcPr marL="9525" marR="9525" marT="9525" marB="0"/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 </a:t>
                      </a:r>
                      <a:r>
                        <a:rPr lang="ru-RU" sz="1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т.ч</a:t>
                      </a:r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. кол-во поступивших на целевые места</a:t>
                      </a:r>
                    </a:p>
                  </a:txBody>
                  <a:tcPr marL="9525" marR="9525" marT="9525" marB="0"/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 т.ч. имеющих льгот</a:t>
                      </a:r>
                    </a:p>
                  </a:txBody>
                  <a:tcPr marL="9525" marR="9525" marT="9525" marB="0"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очно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заочн</a:t>
                      </a:r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.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очно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заочн</a:t>
                      </a:r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.</a:t>
                      </a:r>
                    </a:p>
                  </a:txBody>
                  <a:tcPr marL="9525" marR="9525" marT="9525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МБОУ "</a:t>
                      </a:r>
                      <a:r>
                        <a:rPr lang="ru-RU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Устьинская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СОШ" (Данилевич Виктор  Николаевич)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83%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МБОУ "</a:t>
                      </a:r>
                      <a:r>
                        <a:rPr lang="ru-RU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Тюбяй-Жарханская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СОШ" (Марков Кирилл </a:t>
                      </a:r>
                      <a:r>
                        <a:rPr lang="ru-RU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Гаврильевич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67%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МБОУ"Кемпендяйская СОШ им.В.И.Иванова" (Семенов Владимир Иванович)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МБОУ "Вилючанский лицей-интернат им. В. Г. Акимова" (Данилова Валентина Ивановна)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92%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МБОУ "Тюбяйская СОШ им. В.М. Анисимова" (Архангельская Альбина Анатольевна)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МБОУ "Сунтарская СКОШ-И 8 вида" (Семенова Анисия Семеновна)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56%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03157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1988840"/>
            <a:ext cx="828092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ah-RU" sz="2400" dirty="0"/>
              <a:t>Выше улусного показателя поступления в ВУЗы показали выпускники  4  школ</a:t>
            </a:r>
            <a:r>
              <a:rPr lang="sah-RU" sz="2400" dirty="0" smtClean="0"/>
              <a:t>: СПТЛ-и-24 (66%), Тойбохойская СОШ-8 (61%),Мар-Кюельская СОШ-2  (66%),Хаданская СОШ -2 (50%).</a:t>
            </a:r>
          </a:p>
          <a:p>
            <a:r>
              <a:rPr lang="sah-RU" sz="2400" dirty="0" smtClean="0"/>
              <a:t> </a:t>
            </a:r>
          </a:p>
          <a:p>
            <a:r>
              <a:rPr lang="sah-RU" sz="2400" dirty="0" smtClean="0"/>
              <a:t>100 </a:t>
            </a:r>
            <a:r>
              <a:rPr lang="sah-RU" sz="2400" dirty="0"/>
              <a:t>% </a:t>
            </a:r>
            <a:r>
              <a:rPr lang="sah-RU" sz="2400" dirty="0" smtClean="0"/>
              <a:t>выпускники  </a:t>
            </a:r>
            <a:r>
              <a:rPr lang="sah-RU" sz="2400" dirty="0"/>
              <a:t>поступили из следующих ОУ: Сунтарская СОШ №2, Сунтарская СОШ </a:t>
            </a:r>
            <a:r>
              <a:rPr lang="sah-RU" sz="2400" dirty="0" smtClean="0"/>
              <a:t>№3, Хаданская </a:t>
            </a:r>
            <a:r>
              <a:rPr lang="sah-RU" sz="2400" dirty="0"/>
              <a:t>СОШ, </a:t>
            </a:r>
            <a:r>
              <a:rPr lang="sah-RU" sz="2400" dirty="0" smtClean="0"/>
              <a:t>Куокунинская </a:t>
            </a:r>
            <a:r>
              <a:rPr lang="sah-RU" sz="2400" dirty="0"/>
              <a:t>СОШ, </a:t>
            </a:r>
            <a:r>
              <a:rPr lang="sah-RU" sz="2400" dirty="0" smtClean="0"/>
              <a:t>Мар </a:t>
            </a:r>
            <a:r>
              <a:rPr lang="sah-RU" sz="2400" dirty="0"/>
              <a:t>- Кюельская СОШ, Кюндяинская СОШ, Кутанинская СОШ, </a:t>
            </a:r>
            <a:r>
              <a:rPr lang="sah-RU" sz="2400" dirty="0" smtClean="0"/>
              <a:t>Шеинская СОШ, Эльгяйская СОШ, Кемпендяйская СОШ.</a:t>
            </a:r>
            <a:endParaRPr lang="ru-RU" sz="24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1064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620688"/>
            <a:ext cx="7630616" cy="1252736"/>
          </a:xfrm>
        </p:spPr>
        <p:txBody>
          <a:bodyPr>
            <a:normAutofit fontScale="90000"/>
          </a:bodyPr>
          <a:lstStyle/>
          <a:p>
            <a:r>
              <a:rPr lang="sah-RU" dirty="0" smtClean="0"/>
              <a:t>Целевое обучение ст.56 ФЗ-273 “Об образовании в РФ”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99592" y="2276872"/>
            <a:ext cx="7344816" cy="3456384"/>
          </a:xfrm>
        </p:spPr>
        <p:txBody>
          <a:bodyPr>
            <a:normAutofit/>
          </a:bodyPr>
          <a:lstStyle/>
          <a:p>
            <a:pPr algn="just"/>
            <a:r>
              <a:rPr lang="sah-RU" dirty="0" smtClean="0">
                <a:solidFill>
                  <a:schemeClr val="tx1"/>
                </a:solidFill>
              </a:rPr>
              <a:t>Постановление Правительства РФ от 13 октября 2020 г №1681.</a:t>
            </a:r>
            <a:endParaRPr lang="ru-RU" dirty="0" smtClean="0">
              <a:solidFill>
                <a:schemeClr val="tx1"/>
              </a:solidFill>
            </a:endParaRPr>
          </a:p>
          <a:p>
            <a:pPr algn="just"/>
            <a:r>
              <a:rPr lang="ru-RU" dirty="0" smtClean="0">
                <a:solidFill>
                  <a:schemeClr val="tx1"/>
                </a:solidFill>
              </a:rPr>
              <a:t>В частности, устанавливается ответственность для образовательных организаций, которые направляют абитуриентов на целевое обучение, а после обязуются взять их к себе на работу. В случае отказа в трудоустройстве такие организации будут возмещать бюджету расходы на обучение </a:t>
            </a:r>
            <a:r>
              <a:rPr lang="ru-RU" dirty="0" err="1" smtClean="0">
                <a:solidFill>
                  <a:schemeClr val="tx1"/>
                </a:solidFill>
              </a:rPr>
              <a:t>целевика</a:t>
            </a:r>
            <a:r>
              <a:rPr lang="ru-RU" dirty="0" smtClean="0">
                <a:solidFill>
                  <a:schemeClr val="tx1"/>
                </a:solidFill>
              </a:rPr>
              <a:t>.</a:t>
            </a:r>
          </a:p>
          <a:p>
            <a:pPr algn="just"/>
            <a:r>
              <a:rPr lang="ru-RU" dirty="0">
                <a:solidFill>
                  <a:schemeClr val="tx1"/>
                </a:solidFill>
              </a:rPr>
              <a:t>О</a:t>
            </a:r>
            <a:r>
              <a:rPr lang="ru-RU" dirty="0" smtClean="0">
                <a:solidFill>
                  <a:schemeClr val="tx1"/>
                </a:solidFill>
              </a:rPr>
              <a:t>рганы </a:t>
            </a:r>
            <a:r>
              <a:rPr lang="ru-RU" dirty="0">
                <a:solidFill>
                  <a:schemeClr val="tx1"/>
                </a:solidFill>
              </a:rPr>
              <a:t>государственной власти конкретного региона согласовывают количество бюджетных мест, выделяемых для области или края на целевое обучение</a:t>
            </a:r>
            <a:r>
              <a:rPr lang="ru-RU" dirty="0" smtClean="0">
                <a:solidFill>
                  <a:schemeClr val="tx1"/>
                </a:solidFill>
              </a:rPr>
              <a:t>.</a:t>
            </a:r>
          </a:p>
          <a:p>
            <a:pPr algn="just"/>
            <a:endParaRPr lang="ru-RU" dirty="0" smtClean="0"/>
          </a:p>
          <a:p>
            <a:pPr algn="just"/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408293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83568" y="1772816"/>
            <a:ext cx="7848872" cy="4464496"/>
          </a:xfrm>
        </p:spPr>
        <p:txBody>
          <a:bodyPr>
            <a:normAutofit fontScale="92500" lnSpcReduction="10000"/>
          </a:bodyPr>
          <a:lstStyle/>
          <a:p>
            <a:r>
              <a:rPr lang="ru-RU" dirty="0">
                <a:solidFill>
                  <a:schemeClr val="tx1"/>
                </a:solidFill>
              </a:rPr>
              <a:t>Залогом целевого направления на обучение является договор. Его подписывает абитуриент и потенциальный работодатель. Если молодому человеку еще не исполнилось 18 лет, то потребуется согласие родителей о заключении такого договора. В качестве потенциального работодателя могут выступить представители разных структур:</a:t>
            </a:r>
            <a:br>
              <a:rPr lang="ru-RU" dirty="0">
                <a:solidFill>
                  <a:schemeClr val="tx1"/>
                </a:solidFill>
              </a:rPr>
            </a:br>
            <a:r>
              <a:rPr lang="ru-RU" dirty="0">
                <a:solidFill>
                  <a:schemeClr val="tx1"/>
                </a:solidFill>
              </a:rPr>
              <a:t/>
            </a:r>
            <a:br>
              <a:rPr lang="ru-RU" dirty="0">
                <a:solidFill>
                  <a:schemeClr val="tx1"/>
                </a:solidFill>
              </a:rPr>
            </a:br>
            <a:r>
              <a:rPr lang="ru-RU" dirty="0">
                <a:solidFill>
                  <a:schemeClr val="tx1"/>
                </a:solidFill>
              </a:rPr>
              <a:t>федеральное министерство или ведомство;</a:t>
            </a:r>
            <a:br>
              <a:rPr lang="ru-RU" dirty="0">
                <a:solidFill>
                  <a:schemeClr val="tx1"/>
                </a:solidFill>
              </a:rPr>
            </a:br>
            <a:endParaRPr lang="ru-RU" dirty="0">
              <a:solidFill>
                <a:schemeClr val="tx1"/>
              </a:solidFill>
            </a:endParaRPr>
          </a:p>
          <a:p>
            <a:r>
              <a:rPr lang="ru-RU" dirty="0">
                <a:solidFill>
                  <a:schemeClr val="tx1"/>
                </a:solidFill>
              </a:rPr>
              <a:t>органы </a:t>
            </a:r>
            <a:r>
              <a:rPr lang="ru-RU" dirty="0" smtClean="0">
                <a:solidFill>
                  <a:schemeClr val="tx1"/>
                </a:solidFill>
              </a:rPr>
              <a:t>государственной власти </a:t>
            </a:r>
            <a:r>
              <a:rPr lang="ru-RU" dirty="0">
                <a:solidFill>
                  <a:schemeClr val="tx1"/>
                </a:solidFill>
              </a:rPr>
              <a:t>региона или муниципальные структуры;</a:t>
            </a:r>
            <a:br>
              <a:rPr lang="ru-RU" dirty="0">
                <a:solidFill>
                  <a:schemeClr val="tx1"/>
                </a:solidFill>
              </a:rPr>
            </a:br>
            <a:endParaRPr lang="ru-RU" dirty="0">
              <a:solidFill>
                <a:schemeClr val="tx1"/>
              </a:solidFill>
            </a:endParaRPr>
          </a:p>
          <a:p>
            <a:r>
              <a:rPr lang="ru-RU" dirty="0">
                <a:solidFill>
                  <a:schemeClr val="tx1"/>
                </a:solidFill>
              </a:rPr>
              <a:t>ю</a:t>
            </a:r>
            <a:r>
              <a:rPr lang="ru-RU" dirty="0" smtClean="0">
                <a:solidFill>
                  <a:schemeClr val="tx1"/>
                </a:solidFill>
              </a:rPr>
              <a:t>ридического лица </a:t>
            </a:r>
            <a:r>
              <a:rPr lang="ru-RU" dirty="0">
                <a:solidFill>
                  <a:schemeClr val="tx1"/>
                </a:solidFill>
              </a:rPr>
              <a:t>или индивидуальные предприниматели.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4952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369</TotalTime>
  <Words>1281</Words>
  <Application>Microsoft Office PowerPoint</Application>
  <PresentationFormat>Экран (4:3)</PresentationFormat>
  <Paragraphs>470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Волна</vt:lpstr>
      <vt:lpstr>Анализ  поступления в СПО и ВУЗ-ы РФ, РС (Я) выпускников образовательных организаций  МР “Сунтарский улус (район)”</vt:lpstr>
      <vt:lpstr>Общее поступление выпускников за 3 года</vt:lpstr>
      <vt:lpstr>Презентация PowerPoint</vt:lpstr>
      <vt:lpstr>Поступление по школам</vt:lpstr>
      <vt:lpstr>Презентация PowerPoint</vt:lpstr>
      <vt:lpstr>Презентация PowerPoint</vt:lpstr>
      <vt:lpstr>Презентация PowerPoint</vt:lpstr>
      <vt:lpstr>Целевое обучение ст.56 ФЗ-273 “Об образовании в РФ”</vt:lpstr>
      <vt:lpstr>Презентация PowerPoint</vt:lpstr>
      <vt:lpstr>Поступление абитуриентов по целевому направлению за 3 года составляет:</vt:lpstr>
      <vt:lpstr>Данные о поступлении выпускников по направлениям подготовки (специальностей) высшего и среднего профессионального образования   </vt:lpstr>
      <vt:lpstr>Поступление по специальностям на 2020-2021 у.г.</vt:lpstr>
      <vt:lpstr>1.Всероссийские Олимпиады  2. Аттестат с отличием (Золотая медаль) 3.Спортивные достижения (Перечень спортивных соревнований) 4.Норматив “ГТО” 5.Волонтерство 6.НПК Приказ Минобрнауки России от 21.08.2020 N 1076 (ред. от 25.01.2021, с изм. от 01.04.2021) "Об утверждении Порядка приема на обучение по образовательным программам высшего образования - программам бакалавриата, программам специалитета, программам магистратуры" (Зарегистрировано в Минюсте России 14.09.2020 N 59805)ерждении Порядка приема на обучение по образовательным программам высшего образования - программам бакалавриата, программам специалитета, программам магистратуры" (Зарегистрировано в Минюсте России 14.09.2020 N 59805)</vt:lpstr>
      <vt:lpstr>1. Повышение качества ЕГЭ по предметам: русского языка, обществознания, химии, математики. 2.Системная работа по повышению среднего балла аттестата. 3.Системная работа по ранней профориентации (онлайн-уроки “ПроеКТОрия”, “Билет в будущее”, “Молодые профессионалы”). 4. Работа по индивидуальным достижениям. (Всероссийские олимпиады школьников). 5.Повышение статуса  профессии учителя. 6.Проведение всеобучей для родителей профориентационной направленности. 6 </vt:lpstr>
    </vt:vector>
  </TitlesOfParts>
  <Company>*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Надежда Пафеньевна</dc:creator>
  <cp:lastModifiedBy>Надежда Пафеньевна</cp:lastModifiedBy>
  <cp:revision>41</cp:revision>
  <cp:lastPrinted>2021-09-15T11:10:48Z</cp:lastPrinted>
  <dcterms:created xsi:type="dcterms:W3CDTF">2021-09-15T05:20:04Z</dcterms:created>
  <dcterms:modified xsi:type="dcterms:W3CDTF">2021-09-16T01:29:53Z</dcterms:modified>
</cp:coreProperties>
</file>