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5293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73951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4567449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9444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2003237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2232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542544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2267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1293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2248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26273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249681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0532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81856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2094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41981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6823FD-C800-4C0D-B99E-467BDE0C7F33}" type="datetimeFigureOut">
              <a:rPr lang="ru-RU" smtClean="0"/>
              <a:t>02.12.2021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29D38167-CA03-4FDE-8704-A96CB89DABD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27264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Алгоритм действий при переходе на новые ФГОС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В помощь руководителю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258649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Как создать рабочую группу по переходу на новые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smtClean="0"/>
              <a:t>Создайте рабочую группу для подготовки новых ООП. Возглавьте ее, чтобы контролировать и направлять работу коллег.</a:t>
            </a:r>
          </a:p>
          <a:p>
            <a:r>
              <a:rPr lang="ru-RU" dirty="0" smtClean="0"/>
              <a:t>Включите в рабочую группу своих заместителей, руководителей методических объединений, учителей-предметников, руководителей структурных подразделений – например, заведующего библиотекой и </a:t>
            </a:r>
            <a:r>
              <a:rPr lang="ru-RU" dirty="0" err="1" smtClean="0"/>
              <a:t>медиатекой</a:t>
            </a:r>
            <a:r>
              <a:rPr lang="ru-RU" dirty="0" smtClean="0"/>
              <a:t>, руководителя психолого-педагогической службы и председателя психолого-педагогического консилиума.</a:t>
            </a:r>
          </a:p>
          <a:p>
            <a:r>
              <a:rPr lang="ru-RU" dirty="0" smtClean="0"/>
              <a:t>Поручите членам группы составить проекты новых ООП НОО и ООО, проанализировать, в какие локальные акты внести изменения и разработать проекты новых локальных актов. Дополнительно попросите </a:t>
            </a:r>
            <a:r>
              <a:rPr lang="ru-RU" dirty="0" err="1" smtClean="0"/>
              <a:t>мониторить</a:t>
            </a:r>
            <a:r>
              <a:rPr lang="ru-RU" dirty="0" smtClean="0"/>
              <a:t> выпуск разъяснений по новым ФГОС от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и других ведомств. Если такие документы появятся, надо учесть их в работе.</a:t>
            </a:r>
          </a:p>
          <a:p>
            <a:r>
              <a:rPr lang="ru-RU" dirty="0" smtClean="0"/>
              <a:t>Подготовьте положение о деятельности рабочей группы, чтобы решить организационные вопросы, упорядочить делопроизводство. Издайте приказ о рабочей группе. Утвердите им состав группы и положение. Воспользуйтесь готовыми образцами.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74748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ru-RU" dirty="0" smtClean="0"/>
              <a:t>Как составить план введения новых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248975"/>
            <a:ext cx="10515600" cy="5316581"/>
          </a:xfrm>
        </p:spPr>
        <p:txBody>
          <a:bodyPr/>
          <a:lstStyle/>
          <a:p>
            <a:r>
              <a:rPr lang="ru-RU" dirty="0" smtClean="0"/>
              <a:t>Составьте план перехода на новые ФГОС НОО и ООО. Для этого сначала определите основные задачи – их четыре: </a:t>
            </a:r>
          </a:p>
          <a:p>
            <a:pPr marL="0" indent="0">
              <a:buNone/>
            </a:pPr>
            <a:r>
              <a:rPr lang="ru-RU" dirty="0" smtClean="0"/>
              <a:t>1) оценить кадровые и материальные ресурсы школы; </a:t>
            </a:r>
          </a:p>
          <a:p>
            <a:pPr marL="0" indent="0">
              <a:buNone/>
            </a:pPr>
            <a:r>
              <a:rPr lang="ru-RU" dirty="0" smtClean="0"/>
              <a:t>2) собрать заявления родителей на изучение родного и второго иностранного языков; </a:t>
            </a:r>
          </a:p>
          <a:p>
            <a:pPr marL="0" indent="0">
              <a:buNone/>
            </a:pPr>
            <a:r>
              <a:rPr lang="ru-RU" dirty="0" smtClean="0"/>
              <a:t>3) разработать проекты ООП; </a:t>
            </a:r>
          </a:p>
          <a:p>
            <a:pPr marL="0" indent="0">
              <a:buNone/>
            </a:pPr>
            <a:r>
              <a:rPr lang="ru-RU" dirty="0" smtClean="0"/>
              <a:t>4) проверить и изменить локальные акты, разработать новые. </a:t>
            </a:r>
          </a:p>
          <a:p>
            <a:r>
              <a:rPr lang="ru-RU" dirty="0" smtClean="0"/>
              <a:t>Затем закрепите задачи за ответственными работниками и установите контрольные сроки по каждому мероприятию.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168097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241557"/>
            <a:ext cx="10515600" cy="845837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Оцените кадровые и материальные ресурсы школы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20578" y="1306641"/>
            <a:ext cx="10515600" cy="5333056"/>
          </a:xfrm>
        </p:spPr>
        <p:txBody>
          <a:bodyPr>
            <a:normAutofit fontScale="92500" lnSpcReduction="10000"/>
          </a:bodyPr>
          <a:lstStyle/>
          <a:p>
            <a:r>
              <a:rPr lang="ru-RU" dirty="0" smtClean="0"/>
              <a:t>Распределите обязанности между работниками, которых задействуете в реализации плана перехода на новые ФГОС. Если обязанности выйдут за рамки трудовой функции, заключите дополнительное соглашение и оплатите </a:t>
            </a:r>
            <a:r>
              <a:rPr lang="ru-RU" dirty="0" err="1" smtClean="0"/>
              <a:t>допработу</a:t>
            </a:r>
            <a:r>
              <a:rPr lang="ru-RU" dirty="0" smtClean="0"/>
              <a:t>.</a:t>
            </a:r>
          </a:p>
          <a:p>
            <a:r>
              <a:rPr lang="ru-RU" dirty="0" smtClean="0"/>
              <a:t>Проанализируйте количество учителей и их учебную нагрузку. Новые ФГОС разрешают не обучать родному и второму иностранным языкам, если для этого у школы нет условий, в том числе кадровых. Например, если уволились учителя-лингвисты, или вы не смогли принять работников на полную ставку.</a:t>
            </a:r>
          </a:p>
          <a:p>
            <a:r>
              <a:rPr lang="ru-RU" dirty="0" smtClean="0"/>
              <a:t>Оцените, как увеличится нагрузка, если в новых ООП будет больше предметов с углубленным обучением и индивидуальных учебных планов – новые ФГОС делают ставку на вариативность программ (п. 6 ФГОС НОО, п. 5 ФГОС ООО). Если планируемая нагрузка выйдет за рамки рабочего времени учителей, придется оформить внутреннее совместительство или принять новых работников.</a:t>
            </a:r>
          </a:p>
          <a:p>
            <a:r>
              <a:rPr lang="ru-RU" dirty="0" smtClean="0"/>
              <a:t>Оцените материально-техническую базу школы. Соотнесите ее с требованиями новых ФГОС ООО – они устанавливают правила оснащения учебных кабинетов разной направленности (п. 36.3 ФГОС ООО). Поручите провести закупку недостающего оборудования и инвентаря. Вопрос закупки обсудите с учредителем. Он должен обеспечить финансирование всех ресурсов, которые нужны для реализации ООП по ФГОС (п. 39.1, 39.2 ФГОС НОО, п. 40.1, 40.2 ФГОС ООО).</a:t>
            </a:r>
          </a:p>
          <a:p>
            <a:r>
              <a:rPr lang="ru-RU" dirty="0" smtClean="0"/>
              <a:t>Проанализируйте, готовы ли педагоги работать с оборудованием: имеющимся и планируемым. Если навыки учителей недостаточны, организуйте для них обучение.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555973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1514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Соберите заявления родителей на изучение родного и второго иностранного языка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27076"/>
            <a:ext cx="10515600" cy="5278523"/>
          </a:xfrm>
        </p:spPr>
        <p:txBody>
          <a:bodyPr>
            <a:normAutofit/>
          </a:bodyPr>
          <a:lstStyle/>
          <a:p>
            <a:r>
              <a:rPr lang="ru-RU" dirty="0" smtClean="0"/>
              <a:t>Школа вправе не преподавать родной и второй иностранный языки, только когда объективно нет ресурсов, или все родители категорически против. Если есть, как минимум, кадровые ресурсы, и хотя бы один родитель хочет ввести для своего ребенка родной язык и литературное чтение на родном языке – в начальной школе, или родной язык и родную литературу, второй иностранный язык – в основной школе, вы обязаны это сделать (п. 32.1 ФГОС НОО, п. 33.1 ФГОС ООО).</a:t>
            </a:r>
          </a:p>
          <a:p>
            <a:r>
              <a:rPr lang="ru-RU" dirty="0" smtClean="0"/>
              <a:t>Определитесь с набором предметов до разработки ООП. Для этого поручите заместителю директора по УВР организовать анализ школьных ресурсов, опрос родителей и сбор с них заявлений. Пусть составит развернутую аналитическую записку о готовности школы обучать родному и второму иностранному языкам. Понадобится учесть пять условий: материально-технические, учебно-методические, психолого-педагогические, кадровые и финансовые. Если условия для обучения есть, можно собирать у родителей заявления.</a:t>
            </a:r>
          </a:p>
          <a:p>
            <a:r>
              <a:rPr lang="ru-RU" dirty="0" smtClean="0"/>
              <a:t>В заявлении надо указать язык, который родители выбирают из школьного перечня для своего ребенка. Предложите воспользоваться готовыми образцами.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64809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45292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Разработайте проекты ООП НОО и ООО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45292" y="1199550"/>
            <a:ext cx="10515600" cy="5514288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К сентябрю 2022 года подготовьте ООП НОО и ООП ООО для детей, которых примете в 1-е и 5-е классы. Министерство запретило принимать детей на обучение по старым ФГОС (п. 2 приказа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31.05.2021 № 286, п. 2 приказа </a:t>
            </a:r>
            <a:r>
              <a:rPr lang="ru-RU" dirty="0" err="1" smtClean="0"/>
              <a:t>Минпросвещения</a:t>
            </a:r>
            <a:r>
              <a:rPr lang="ru-RU" dirty="0" smtClean="0"/>
              <a:t> от 31.05.2021 № 287).</a:t>
            </a:r>
          </a:p>
          <a:p>
            <a:r>
              <a:rPr lang="ru-RU" dirty="0" smtClean="0"/>
              <a:t>Можно также перевести на новые ФГОС учеников, которые продолжают обучение – то есть всю начальную и основную школу. Для этого нужно собрать согласия со всех родителей и разработать ООП на все классы. Обсудите на педсовете, есть ли у школы такие ресурсы. Возможно, проще сначала оформить ООП с детальной проработкой только для 1-х и 5-х классов, а потом доработать материал для остальных параллелей.</a:t>
            </a:r>
          </a:p>
          <a:p>
            <a:r>
              <a:rPr lang="ru-RU" dirty="0" smtClean="0"/>
              <a:t>Если решили переводить на новые ФГОС учеников, продолжающих обучение, предложите родителям воспользоваться образцами согласий.</a:t>
            </a:r>
          </a:p>
          <a:p>
            <a:r>
              <a:rPr lang="ru-RU" dirty="0" smtClean="0"/>
              <a:t>Поручите рабочей группе подготовить проекты ООП НОО и ООП ООО в соответствии с планом перехода. Рассмотрите проекты на педсовете в апреле–мае. Выслушайте замечания и предложения коллег. Они станут основой доработок перед окончательным утверждением программ.</a:t>
            </a:r>
          </a:p>
          <a:p>
            <a:r>
              <a:rPr lang="ru-RU" dirty="0" smtClean="0"/>
              <a:t>Утвердите новые программы до того, как начнете принимать учеников в 1-е и 5-е классы. Родители должны иметь возможность ознакомиться с программой на стадии подачи заявления о приеме (п. 4 ч. 3 ст. 44, ч. 2 ст. 55 Федерального закона от 29.12.2012 № 273-ФЗ).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862223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Проверьте локальные акты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72297" y="960651"/>
            <a:ext cx="10515600" cy="5786137"/>
          </a:xfrm>
        </p:spPr>
        <p:txBody>
          <a:bodyPr>
            <a:normAutofit/>
          </a:bodyPr>
          <a:lstStyle/>
          <a:p>
            <a:r>
              <a:rPr lang="ru-RU" dirty="0" smtClean="0"/>
              <a:t>Проверьте и скорректируйте локальные акты, которые противоречат новым ФГОС НОО и ООО. Например, новые стандарты не содержат понятие «дисциплина», в них перечислены только учебные предметы, курсы и модули. Если в тексте локальных актов есть слово «дисциплина» и нет упоминания про модули, разработайте проект изменений. Учтите, что какие-то классы будут продолжать обучаться по старым программам, поэтому для них правила не изменились.</a:t>
            </a:r>
          </a:p>
          <a:p>
            <a:r>
              <a:rPr lang="ru-RU" dirty="0" smtClean="0"/>
              <a:t>Обратите внимание на положение об индивидуальном учебном плане (ИУП). ФГОС устанавливают, что для детей на ИУП срок обучения можно сократить, а вот увеличить его нельзя. Раньше такого уточнения не было. Если в локальном акте предусмотрено увеличение срока, придется уточнить норму и обозначить, что она не распространяется на детей, которые обучаются по новым ФГОС. Для них реализацию программы можно только ускорить.</a:t>
            </a:r>
          </a:p>
          <a:p>
            <a:r>
              <a:rPr lang="ru-RU" dirty="0" smtClean="0"/>
              <a:t>Проанализируйте локальный акт об языках для изучения. Он должен содержать перечень, из которого родители будут выбирать родной и второй иностранный языки для своего ребенка. Если перечня нет, актуализируйте локальный акт или разработайте новый.</a:t>
            </a:r>
          </a:p>
          <a:p>
            <a:r>
              <a:rPr lang="ru-RU" dirty="0" smtClean="0"/>
              <a:t>Посмотрите локальные акты о правилах разработки компонентов ООП, например, рабочих программ. Новые ФГОС поменяли структуру ООП и ее компонентов, требования к ним. Поручите ответственным скорректировать акты или разработать новые.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3287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109752"/>
            <a:ext cx="10515600" cy="1325563"/>
          </a:xfrm>
        </p:spPr>
        <p:txBody>
          <a:bodyPr/>
          <a:lstStyle/>
          <a:p>
            <a:pPr algn="ctr"/>
            <a:r>
              <a:rPr lang="ru-RU" dirty="0" smtClean="0"/>
              <a:t>Как рассказать родителям о переходе на новые ФГОС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435315"/>
            <a:ext cx="10515600" cy="5196144"/>
          </a:xfrm>
        </p:spPr>
        <p:txBody>
          <a:bodyPr>
            <a:normAutofit/>
          </a:bodyPr>
          <a:lstStyle/>
          <a:p>
            <a:r>
              <a:rPr lang="ru-RU" dirty="0" smtClean="0"/>
              <a:t>Проведите родительское собрание. Сообщите, что с 1 сентября 2022 года школа принимает на обучение в 1-е и 5-е классы уже по новым ФГОС. Если решили перевести на новые стандарты остальных учеников, расскажите о новшествах подробнее. Назовите сроки перехода и классы, которые он затронет. Опишите преимущества для родителей и детей. Так вам охотнее подпишут согласия на переход.</a:t>
            </a:r>
          </a:p>
          <a:p>
            <a:r>
              <a:rPr lang="ru-RU" dirty="0" smtClean="0"/>
              <a:t>Покажите родителям презентацию. Она поможет разобраться в нововведениях. Воспользуйтесь готовым образцом.</a:t>
            </a:r>
          </a:p>
          <a:p>
            <a:r>
              <a:rPr lang="ru-RU" dirty="0" smtClean="0"/>
              <a:t>Дополнительно раздайте памятки. Они напомнят родителям важную информацию, помогут обдумать ее дома, обсудить с родственниками.</a:t>
            </a:r>
          </a:p>
          <a:p>
            <a:endParaRPr lang="ru-RU" dirty="0" smtClean="0"/>
          </a:p>
          <a:p>
            <a:r>
              <a:rPr lang="ru-RU" dirty="0" smtClean="0"/>
              <a:t>К памяткам приложите согласия на переход на новые ФГОС. Родители заранее ознакомятся и подпишут их. Поручите классным руководителям собрать согласия и передать заместителю директора по УВР.</a:t>
            </a:r>
          </a:p>
          <a:p>
            <a:endParaRPr lang="ru-RU" dirty="0" smtClean="0"/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28716490"/>
      </p:ext>
    </p:extLst>
  </p:cSld>
  <p:clrMapOvr>
    <a:masterClrMapping/>
  </p:clrMapOvr>
</p:sld>
</file>

<file path=ppt/theme/theme1.xml><?xml version="1.0" encoding="utf-8"?>
<a:theme xmlns:a="http://schemas.openxmlformats.org/drawingml/2006/main" name="Грань">
  <a:themeElements>
    <a:clrScheme name="Грань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Грань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рань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</TotalTime>
  <Words>1249</Words>
  <Application>Microsoft Office PowerPoint</Application>
  <PresentationFormat>Широкоэкранный</PresentationFormat>
  <Paragraphs>41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2" baseType="lpstr">
      <vt:lpstr>Arial</vt:lpstr>
      <vt:lpstr>Trebuchet MS</vt:lpstr>
      <vt:lpstr>Wingdings 3</vt:lpstr>
      <vt:lpstr>Грань</vt:lpstr>
      <vt:lpstr>Алгоритм действий при переходе на новые ФГОС</vt:lpstr>
      <vt:lpstr>Как создать рабочую группу по переходу на новые ФГОС</vt:lpstr>
      <vt:lpstr>Как составить план введения новых ФГОС</vt:lpstr>
      <vt:lpstr>Оцените кадровые и материальные ресурсы школы</vt:lpstr>
      <vt:lpstr>Соберите заявления родителей на изучение родного и второго иностранного языка</vt:lpstr>
      <vt:lpstr>Разработайте проекты ООП НОО и ООО</vt:lpstr>
      <vt:lpstr>Проверьте локальные акты</vt:lpstr>
      <vt:lpstr>Как рассказать родителям о переходе на новые ФГОС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Алгоритм действий при переходе на новые ФГОС</dc:title>
  <dc:creator>Aleksey</dc:creator>
  <cp:lastModifiedBy>Aleksey</cp:lastModifiedBy>
  <cp:revision>2</cp:revision>
  <dcterms:created xsi:type="dcterms:W3CDTF">2021-12-02T07:12:47Z</dcterms:created>
  <dcterms:modified xsi:type="dcterms:W3CDTF">2021-12-02T07:17:05Z</dcterms:modified>
</cp:coreProperties>
</file>