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5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0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66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4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6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0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6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5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3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E39-A774-4C6A-BAAB-B3617031A07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D773-C3CD-45ED-B87C-9F5A60FD3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Изменения ФГОС-2021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помощь педагогам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5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9. Электронные средства обучения, дистанционные технологии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54342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Закрепили использование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электронных средств обучения, дистанционных технологий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Если школьники учатся с использованием дистанционных технологий, нужно обеспечить их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индивидуальным авторизованным доступом ко всем ресурсам на территории школы и за ее пределами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Норм об электронных средствах обучения и дистанционных технологиях не было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Организуйте для учеников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индивидуальный авторизированный доступ к информационным и электронным образовательным ресурсам, информационным технологиям,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которые применяете в обучении. Закрепите это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ООП и локальных актах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0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10. Деление учеников на группы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926879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Закрепили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возможность и правила деления учеников на группы.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Теперь образовательную деятельность можно реализовывать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группах по-разному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в том числе с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углубленным изучением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отдельных предметных областей, предметов 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 учетом успеваемости,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образовательных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потребностей и интересов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психического и физического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здоровья, пола, общественных и профессиональных целей детей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Норм о делении учеников на группы не было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Применяйте разные образовательные модели в группах, на которые разделили класс – если это необходимо для успешного освоения программы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29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11. Рабочая программа воспитания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941062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Изменили требования к рабочей программе воспитания. Теперь она может, но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не обязана включать модули.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Главное – описать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четыре обязательных раздела.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Для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закрепили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дополнительные требования.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Программа должна обеспечивать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целостность образовательной среды, самореализацию и практическую подготовку учеников, учитывать социальные потребности семей и т. д.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Рабочая программа воспитания была модульной и включала обязательные разделы. Для рабочей программы воспитания ООО было меньше требований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 разработке новых рабочих программ воспитания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сначала ориентируйтесь на ФГОС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а затем на примерные программы воспитания и методические рекомендации к ним. Проверяющие применят санкции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только если ООП противоречит ФГОС,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а не другим документам, которые не являются нормативными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477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12. Оснащение кабинетов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690856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уровне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установили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требования к оснащению кабинетов по отдельным предметным областям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В частности, кабинеты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естественно-научного цикла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нужно оснастить комплектами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специального лабораторного оборудования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Устанавливали общие требования к оснащению кабинетов. Так, в школе должны были быть лингафонные кабинеты и помещения для проектной деятельности, занятий музыкой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Оцените оснащение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кабинетов по требованиям ФГОС в рамках ВСОКО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Учтите требования к оснащению при разработке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новой ООП ООО, программы развития школы, плана ФХД и планировании закупок в 2022–2023 годах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81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13. Форма учебных пособий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243950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Ввели новые требования к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форме учебных пособий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Теперь, если обеспечиваете каждого ученика учебным пособием, надо предоставить его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печатной форме. Дополнительно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можно предоставить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электронную версию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 устанавливали форму учебного пособия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Учтите новые требования к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форме пособий при разработке ООП, в том числе рабочих программ предметов, курсов, модулей.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Закупите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необходимые учебные пособия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печатном виде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4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14. Повышение квалификации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0343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644"/>
                <a:gridCol w="4023360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Исключили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норму, по которой педагоги должны повышать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квалификацию не реже, чем раз в три года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 Законе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 образовании по-прежнему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закреплено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что педагог вправе проходить дополнительное профессиональное образование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раз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три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года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и обязан систематически повышать квалификацию.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Как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часто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он должен это делать, теперь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указано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Была норма о том, что непрерывность профессионального развития работников должна обеспечиваться за счет освоения дополнительных профессиональных программ по профилю педагогической деятельности не реже чем один раз в три 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Оставьте в планах повышения квалификации обучение педагогов раз в три года.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Такое право работникам дает Закон об образовании.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Если работники будут обучаться реже, у проверяющих могут возникнуть вопросы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31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15. Адаптированные программы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693772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559"/>
                <a:gridCol w="3126377"/>
                <a:gridCol w="2717075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Закрепили, что адаптированные программы на уровне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ООО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разрабатывают на основе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нового ФГОС ООО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Для этого в него добавили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вариации предметов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Например, для глухих и слабослышащих можно не включать в программу музыку. Для всех детей с ОВЗ вместо физкультуры надо внести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адаптивную физкультуру.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Если увеличиваете срок освоения адаптированной программы до шести лет, объем аудиторных часов не может превышать 6018.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 ФГОС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убрали нормы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 учениках с ОВЗ и умственной отсталостью (интеллектуальными нарушениями), так как для них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действуют отдельные стандарты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ФГОС НОО можно было использовать для разработки АООП НОО. Также можно было разработать программу коррекционной работы.</a:t>
                      </a:r>
                    </a:p>
                    <a:p>
                      <a:r>
                        <a:rPr lang="ru-RU" sz="2000" dirty="0" smtClean="0"/>
                        <a:t>ФГОС ООО также содержал требования к программе коррекционной работы, но их было меньше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Не использовать новый ФГОС НОО при разработке АООП НОО.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Учтите новые требования к обучению детей с ОВЗ при разработке АООП ООО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7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1. Вариативность содержания ООП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17832"/>
              </p:ext>
            </p:extLst>
          </p:nvPr>
        </p:nvGraphicFramePr>
        <p:xfrm>
          <a:off x="609599" y="1128940"/>
          <a:ext cx="11077305" cy="578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435"/>
                <a:gridCol w="3692435"/>
                <a:gridCol w="3692435"/>
              </a:tblGrid>
              <a:tr h="577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8423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Стандарты обеспечивают вариативность содержания ООП – закрепили три способа, как этого достичь:</a:t>
                      </a:r>
                    </a:p>
                    <a:p>
                      <a:r>
                        <a:rPr lang="ru-RU" sz="2400" dirty="0" smtClean="0"/>
                        <a:t>–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сочетать различные учебные единицы </a:t>
                      </a:r>
                      <a:r>
                        <a:rPr lang="ru-RU" sz="2400" dirty="0" smtClean="0"/>
                        <a:t>– предметы, курсы, модули;</a:t>
                      </a:r>
                    </a:p>
                    <a:p>
                      <a:r>
                        <a:rPr lang="ru-RU" sz="2400" dirty="0" smtClean="0"/>
                        <a:t>–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вводить углубленное изучение </a:t>
                      </a:r>
                      <a:r>
                        <a:rPr lang="ru-RU" sz="2400" dirty="0" smtClean="0"/>
                        <a:t>предмета;</a:t>
                      </a:r>
                    </a:p>
                    <a:p>
                      <a:r>
                        <a:rPr lang="ru-RU" sz="2400" dirty="0" smtClean="0"/>
                        <a:t>– разрабатывать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ИУП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устанавливали вариативность программ, не закрепляли конкретные способы. Однако школа могла изменять содержание ООП по собственному усмотрению. Исключение – обязательные требования, их менять нельзя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Введите углубленное изучение предметов на уровне НОО и ООО, если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есть запрос от учеников и родителей, необходимые условия.</a:t>
                      </a:r>
                    </a:p>
                    <a:p>
                      <a:r>
                        <a:rPr lang="ru-RU" sz="2400" dirty="0" smtClean="0"/>
                        <a:t>Предлагайте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ИУП одаренным детям, </a:t>
                      </a:r>
                      <a:r>
                        <a:rPr lang="ru-RU" sz="2400" dirty="0" smtClean="0"/>
                        <a:t>которые заняты спортивной, творческой и иной деятельностью вне школы, или, наоборот, отстающим детям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2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2</a:t>
            </a:r>
            <a:r>
              <a:rPr lang="ru-RU" sz="3200" b="1" dirty="0" smtClean="0"/>
              <a:t>. Требования к результатам освоения программы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95065"/>
              </p:ext>
            </p:extLst>
          </p:nvPr>
        </p:nvGraphicFramePr>
        <p:xfrm>
          <a:off x="609599" y="1128940"/>
          <a:ext cx="11077305" cy="542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435"/>
                <a:gridCol w="3692435"/>
                <a:gridCol w="3692435"/>
              </a:tblGrid>
              <a:tr h="577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8423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Уточнили и расширили требования </a:t>
                      </a:r>
                      <a:r>
                        <a:rPr lang="ru-RU" sz="2400" dirty="0" smtClean="0"/>
                        <a:t>к результатам освоения программы по всем видам – личностным, </a:t>
                      </a:r>
                      <a:r>
                        <a:rPr lang="ru-RU" sz="2400" dirty="0" err="1" smtClean="0"/>
                        <a:t>метапредметным</a:t>
                      </a:r>
                      <a:r>
                        <a:rPr lang="ru-RU" sz="2400" dirty="0" smtClean="0"/>
                        <a:t>, предметным.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Добавили результаты по каждому модулю ОРКСЭ. </a:t>
                      </a:r>
                      <a:r>
                        <a:rPr lang="ru-RU" sz="2400" dirty="0" smtClean="0"/>
                        <a:t>На уровне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ООО</a:t>
                      </a:r>
                      <a:r>
                        <a:rPr lang="ru-RU" sz="2400" dirty="0" smtClean="0"/>
                        <a:t> установили требования к предметным результатам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при углубленном изучении некоторых дисциплин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Требований к результатам было меньше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Учтите требования к результатам освоения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модулей ОРКСЭ </a:t>
                      </a:r>
                      <a:r>
                        <a:rPr lang="ru-RU" sz="2400" dirty="0" smtClean="0"/>
                        <a:t>при разработке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ООП НОО.</a:t>
                      </a:r>
                    </a:p>
                    <a:p>
                      <a:r>
                        <a:rPr lang="ru-RU" sz="2400" dirty="0" smtClean="0"/>
                        <a:t>Если вводите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углубленное изучение</a:t>
                      </a:r>
                      <a:r>
                        <a:rPr lang="ru-RU" sz="2400" dirty="0" smtClean="0"/>
                        <a:t> предметов в основной школе, ориентируйтесь на требования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 результатам во ФГОС ООО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75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3. Пояснительная записка ООП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727966"/>
              </p:ext>
            </p:extLst>
          </p:nvPr>
        </p:nvGraphicFramePr>
        <p:xfrm>
          <a:off x="609599" y="1128940"/>
          <a:ext cx="11077305" cy="542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795"/>
                <a:gridCol w="3283132"/>
                <a:gridCol w="3126378"/>
              </a:tblGrid>
              <a:tr h="577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8423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Унифицировали</a:t>
                      </a:r>
                      <a:r>
                        <a:rPr lang="ru-RU" sz="2400" dirty="0" smtClean="0"/>
                        <a:t> содержание пояснительной записки ООП. На уровне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НОО</a:t>
                      </a:r>
                      <a:r>
                        <a:rPr lang="ru-RU" sz="2400" dirty="0" smtClean="0"/>
                        <a:t> больше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не нужно указывать состав участников образовательных отношений и общие подходы к организации внеурочной деятельности</a:t>
                      </a:r>
                      <a:r>
                        <a:rPr lang="ru-RU" sz="2400" dirty="0" smtClean="0"/>
                        <a:t>. На уровне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ООО</a:t>
                      </a:r>
                      <a:r>
                        <a:rPr lang="ru-RU" sz="2400" dirty="0" smtClean="0"/>
                        <a:t> добавили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общую характеристику программы</a:t>
                      </a:r>
                      <a:r>
                        <a:rPr lang="ru-RU" sz="2400" dirty="0" smtClean="0"/>
                        <a:t>. Для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обоих уровней </a:t>
                      </a:r>
                      <a:r>
                        <a:rPr lang="ru-RU" sz="2400" dirty="0" smtClean="0"/>
                        <a:t>заменили подходы к формированию ООП и задачи реализации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на механизмы реализации программы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 пояснительной записки было разным для НОО и ООО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Составляйте пояснительные записки к новым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ООП НОО и ООО по единым правилам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94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4. Требования к рабочим программам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572477"/>
              </p:ext>
            </p:extLst>
          </p:nvPr>
        </p:nvGraphicFramePr>
        <p:xfrm>
          <a:off x="609599" y="1128940"/>
          <a:ext cx="11077305" cy="554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018"/>
                <a:gridCol w="3657600"/>
                <a:gridCol w="3744687"/>
              </a:tblGrid>
              <a:tr h="577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8423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Унифицировали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требования к рабочим программам. Они формируются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 учетом рабочей программы воспитания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 содержат указание на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возможность использования электронных образовательных ресурсов.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Рабочие программы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внеурочной деятельности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дополнительно содержат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форму проведения занятия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 было требований:</a:t>
                      </a:r>
                    </a:p>
                    <a:p>
                      <a:r>
                        <a:rPr lang="ru-RU" sz="2000" dirty="0" smtClean="0"/>
                        <a:t>– к тематическому планированию курса </a:t>
                      </a:r>
                      <a:r>
                        <a:rPr lang="ru-RU" sz="2000" dirty="0" err="1" smtClean="0"/>
                        <a:t>внеурочки</a:t>
                      </a:r>
                      <a:r>
                        <a:rPr lang="ru-RU" sz="2000" dirty="0" smtClean="0"/>
                        <a:t> с учетом рабочей программы воспитания;</a:t>
                      </a:r>
                    </a:p>
                    <a:p>
                      <a:r>
                        <a:rPr lang="ru-RU" sz="2000" dirty="0" smtClean="0"/>
                        <a:t>– тематическому планированию рабочих программ с учетом возможности использования электронных образовательных ресурсов и цифровых образовательных платформ по каждой теме;</a:t>
                      </a:r>
                    </a:p>
                    <a:p>
                      <a:r>
                        <a:rPr lang="ru-RU" sz="2000" dirty="0" smtClean="0"/>
                        <a:t>– формам проведения внеурочных занятий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Впишите в тематическое планирование каждой рабочей программы (кроме программы воспитания)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электронные образовательные ресурсы,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которые можно использовать при изучении темы.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Не указывайте в рабочих программах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внеурочки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формы организации и виды деятельности. Вместо этого напишите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формы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занятий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1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5. Новое деление на предметы и модули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12098"/>
              </p:ext>
            </p:extLst>
          </p:nvPr>
        </p:nvGraphicFramePr>
        <p:xfrm>
          <a:off x="592181" y="824140"/>
          <a:ext cx="11077305" cy="585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018"/>
                <a:gridCol w="3657600"/>
                <a:gridCol w="3744687"/>
              </a:tblGrid>
              <a:tr h="577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8423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уровне НОО конкретизировали учебные предметы и модули.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уровне ООО заменили некоторые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предметы на модули.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 предметной области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«Математика и информатика»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оставили только предметы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 и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Информатика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». В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математику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входят курсы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Алгебра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»,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Геометрия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»,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Вероятность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и статистика». Предмет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 включает курсы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России» и «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Всеобщая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Деление предметов и курсов по предметным областям было другим. На уровне НОО стандарт не закреплял предметы и модули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Учтите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новое деление на предметы и модули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 разработке рабочих программ и учебного плана, раздела ООП о требованиях к предметным результатам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27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6. Изучение родного и второго иностранного языков</a:t>
            </a:r>
            <a:br>
              <a:rPr lang="ru-RU" sz="3200" b="1" dirty="0" smtClean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32506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536"/>
                <a:gridCol w="3651759"/>
                <a:gridCol w="4418716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Закрепили, что изучение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родного и второго иностранного языков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можно организовать, если есть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условия в школе и заявление родителей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Изучение родного языка было обязательным для всех, а второго иностранного – на уровне ООО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Закрепите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 ООП и локальных актах,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что организуете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изучение родного и второго иностранного языков из перечня школы,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если для этого есть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условия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заявление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родителей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Поручите классным руководителям основной школы собрать заявления с родителей, которые хотят, чтобы их дети изучали второй иностранный, родной язык и родную литературу. Поручите учителям начальной школы собрать заявления родителей об изучении детьми родного языка и литературного чтения на родном языке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7</a:t>
            </a:r>
            <a:r>
              <a:rPr lang="ru-RU" sz="3200" b="1" dirty="0" smtClean="0"/>
              <a:t>. Объем часов аудиторной нагрузки</a:t>
            </a:r>
            <a:br>
              <a:rPr lang="ru-RU" sz="3200" b="1" dirty="0" smtClean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904353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387"/>
                <a:gridCol w="3666309"/>
                <a:gridCol w="3875315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Изменили объем часов аудиторной нагрузки. ФГОС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НОО: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2954 – минимум;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– 3190 – максимум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ФГОС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ООО: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5058 – минимум;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– 5549 – максимум.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Уменьшили объем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внеурочной деятельности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для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– до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1320 часов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 четыре года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Объем часов аудиторной нагрузки во ФГОС НОО:</a:t>
                      </a:r>
                    </a:p>
                    <a:p>
                      <a:r>
                        <a:rPr lang="ru-RU" sz="2000" dirty="0" smtClean="0"/>
                        <a:t>– 2904 – минимум;</a:t>
                      </a:r>
                    </a:p>
                    <a:p>
                      <a:r>
                        <a:rPr lang="ru-RU" sz="2000" dirty="0" smtClean="0"/>
                        <a:t>– 3345 – максимум.</a:t>
                      </a:r>
                    </a:p>
                    <a:p>
                      <a:r>
                        <a:rPr lang="ru-RU" sz="2000" dirty="0" smtClean="0"/>
                        <a:t>ФГОС ООО:</a:t>
                      </a:r>
                    </a:p>
                    <a:p>
                      <a:r>
                        <a:rPr lang="ru-RU" sz="2000" dirty="0" smtClean="0"/>
                        <a:t>– 5267 – минимум;</a:t>
                      </a:r>
                    </a:p>
                    <a:p>
                      <a:r>
                        <a:rPr lang="ru-RU" sz="2000" dirty="0" smtClean="0"/>
                        <a:t>– 6020 – максимум.</a:t>
                      </a:r>
                    </a:p>
                    <a:p>
                      <a:r>
                        <a:rPr lang="ru-RU" sz="2000" dirty="0" smtClean="0"/>
                        <a:t>Объем внеурочной деятельности для НОО – 1350 часов за четыре года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Учтите объем новой нагрузки при разработке ООП НОО и ООО, в том числе при распределении часов в учебном плане и тематическом планировании рабочих программ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4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868" y="69034"/>
            <a:ext cx="10515600" cy="9498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8. Структура содержательного раздела ООП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590403"/>
              </p:ext>
            </p:extLst>
          </p:nvPr>
        </p:nvGraphicFramePr>
        <p:xfrm>
          <a:off x="618310" y="870857"/>
          <a:ext cx="11086011" cy="5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387"/>
                <a:gridCol w="4284617"/>
                <a:gridCol w="3257007"/>
              </a:tblGrid>
              <a:tr h="581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5004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Изменили структуру содержательного раздела ООП. На уровне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убрали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программу коррекционной работы и программу формирования экологической культуры, здорового и безопасного образа жизни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уровне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ООО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вместо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программы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развития УУД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указали программу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формирования УУД.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Добавили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рабочие программы учебных модулей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Содержательный раздел ООП включал:</a:t>
                      </a:r>
                    </a:p>
                    <a:p>
                      <a:r>
                        <a:rPr lang="ru-RU" sz="2000" dirty="0" smtClean="0"/>
                        <a:t>– программу формирования УУД на уровне НОО или программу развития УУД на уровне ООО;</a:t>
                      </a:r>
                    </a:p>
                    <a:p>
                      <a:r>
                        <a:rPr lang="ru-RU" sz="2000" dirty="0" smtClean="0"/>
                        <a:t>– программы отдельных учебных предметов, курсов </a:t>
                      </a:r>
                      <a:r>
                        <a:rPr lang="ru-RU" sz="2000" dirty="0" err="1" smtClean="0"/>
                        <a:t>внеурочки</a:t>
                      </a:r>
                      <a:r>
                        <a:rPr lang="ru-RU" sz="2000" dirty="0" smtClean="0"/>
                        <a:t> на уровне НОО;</a:t>
                      </a:r>
                    </a:p>
                    <a:p>
                      <a:r>
                        <a:rPr lang="ru-RU" sz="2000" dirty="0" smtClean="0"/>
                        <a:t>– рабочую программу воспитания;</a:t>
                      </a:r>
                    </a:p>
                    <a:p>
                      <a:r>
                        <a:rPr lang="ru-RU" sz="2000" dirty="0" smtClean="0"/>
                        <a:t>– программу формирования экологической культуры, здорового и безопасного образа жизни на уровне НОО;</a:t>
                      </a:r>
                    </a:p>
                    <a:p>
                      <a:r>
                        <a:rPr lang="ru-RU" sz="2000" dirty="0" smtClean="0"/>
                        <a:t>– программу коррекционной работы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Учтите новую структуру содержательного раздела при разработке ООП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15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1648</Words>
  <Application>Microsoft Office PowerPoint</Application>
  <PresentationFormat>Широкоэкранный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Изменения ФГОС-2021</vt:lpstr>
      <vt:lpstr>1. Вариативность содержания ООП</vt:lpstr>
      <vt:lpstr>2. Требования к результатам освоения программы</vt:lpstr>
      <vt:lpstr>3. Пояснительная записка ООП</vt:lpstr>
      <vt:lpstr>4. Требования к рабочим программам</vt:lpstr>
      <vt:lpstr>5. Новое деление на предметы и модули</vt:lpstr>
      <vt:lpstr>6. Изучение родного и второго иностранного языков </vt:lpstr>
      <vt:lpstr>7. Объем часов аудиторной нагрузки </vt:lpstr>
      <vt:lpstr>8. Структура содержательного раздела ООП</vt:lpstr>
      <vt:lpstr>9. Электронные средства обучения, дистанционные технологии</vt:lpstr>
      <vt:lpstr>10. Деление учеников на группы</vt:lpstr>
      <vt:lpstr>11. Рабочая программа воспитания</vt:lpstr>
      <vt:lpstr>12. Оснащение кабинетов</vt:lpstr>
      <vt:lpstr>13. Форма учебных пособий</vt:lpstr>
      <vt:lpstr>14. Повышение квалификации</vt:lpstr>
      <vt:lpstr>15. Адаптированные программы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ФГОС-2021</dc:title>
  <dc:creator>Aleksey</dc:creator>
  <cp:lastModifiedBy>Aleksey</cp:lastModifiedBy>
  <cp:revision>7</cp:revision>
  <dcterms:created xsi:type="dcterms:W3CDTF">2021-12-02T06:08:04Z</dcterms:created>
  <dcterms:modified xsi:type="dcterms:W3CDTF">2021-12-02T07:02:56Z</dcterms:modified>
</cp:coreProperties>
</file>