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notesMasterIdLst>
    <p:notesMasterId r:id="rId17"/>
  </p:notesMasterIdLst>
  <p:sldIdLst>
    <p:sldId id="256" r:id="rId2"/>
    <p:sldId id="270" r:id="rId3"/>
    <p:sldId id="278" r:id="rId4"/>
    <p:sldId id="272" r:id="rId5"/>
    <p:sldId id="313" r:id="rId6"/>
    <p:sldId id="287" r:id="rId7"/>
    <p:sldId id="304" r:id="rId8"/>
    <p:sldId id="308" r:id="rId9"/>
    <p:sldId id="307" r:id="rId10"/>
    <p:sldId id="303" r:id="rId11"/>
    <p:sldId id="306" r:id="rId12"/>
    <p:sldId id="312" r:id="rId13"/>
    <p:sldId id="310" r:id="rId14"/>
    <p:sldId id="294" r:id="rId15"/>
    <p:sldId id="299" r:id="rId16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5E8FB"/>
    <a:srgbClr val="FFE5FF"/>
    <a:srgbClr val="F4F9FE"/>
    <a:srgbClr val="FFFFCC"/>
    <a:srgbClr val="00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718" autoAdjust="0"/>
  </p:normalViewPr>
  <p:slideViewPr>
    <p:cSldViewPr snapToGrid="0">
      <p:cViewPr varScale="1">
        <p:scale>
          <a:sx n="67" d="100"/>
          <a:sy n="67" d="100"/>
        </p:scale>
        <p:origin x="-84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776ABA-BCFE-4299-BCAB-E6DDD77426D8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D69280-5A19-4D73-B553-8CADB9EBFA5D}">
      <dgm:prSet phldrT="[Текст]" custT="1"/>
      <dgm:spPr>
        <a:solidFill>
          <a:srgbClr val="E1EACE"/>
        </a:solidFill>
      </dgm:spPr>
      <dgm:t>
        <a:bodyPr/>
        <a:lstStyle/>
        <a:p>
          <a:r>
            <a: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Всероссийская олимпиада школьников (</a:t>
          </a:r>
          <a:r>
            <a:rPr lang="ru-RU" sz="24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ВсОШ</a:t>
          </a:r>
          <a:r>
            <a: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) </a:t>
          </a:r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(все вузы РФ)</a:t>
          </a:r>
          <a:endParaRPr lang="ru-RU" sz="2000" dirty="0">
            <a:solidFill>
              <a:srgbClr val="002060"/>
            </a:solidFill>
          </a:endParaRPr>
        </a:p>
      </dgm:t>
    </dgm:pt>
    <dgm:pt modelId="{C9184AF0-DF47-4A04-90C9-41C32BB210FE}" type="parTrans" cxnId="{E1786534-C1C3-44DB-90E9-4D18C1AE0353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1F6C1B3C-20B0-4D59-978F-12D8FDAD3DA1}" type="sibTrans" cxnId="{E1786534-C1C3-44DB-90E9-4D18C1AE0353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6C2F47CE-AB92-4F56-A8DC-0722F65D807F}">
      <dgm:prSet phldrT="[Текст]" custT="1"/>
      <dgm:spPr>
        <a:solidFill>
          <a:srgbClr val="E1EACE"/>
        </a:solidFill>
      </dgm:spPr>
      <dgm:t>
        <a:bodyPr/>
        <a:lstStyle/>
        <a:p>
          <a:r>
            <a: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Олимпиады из Перечня олимпиад школьников (РСОШ) </a:t>
          </a:r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(все вузы РФ)</a:t>
          </a:r>
          <a:endParaRPr lang="ru-RU" sz="2000" dirty="0">
            <a:solidFill>
              <a:srgbClr val="002060"/>
            </a:solidFill>
          </a:endParaRPr>
        </a:p>
      </dgm:t>
    </dgm:pt>
    <dgm:pt modelId="{E89A367B-AC62-4B87-87D7-325BB24DDF2B}" type="parTrans" cxnId="{414B68FC-3CFE-499A-A60C-357403DA2F76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4629F1C9-DEA6-4ADD-8C6C-BC005FE88A08}" type="sibTrans" cxnId="{414B68FC-3CFE-499A-A60C-357403DA2F76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A9165FDF-92D2-449A-812E-3EC9B3F79711}">
      <dgm:prSet phldrT="[Текст]" custT="1"/>
      <dgm:spPr>
        <a:solidFill>
          <a:srgbClr val="E1EACE"/>
        </a:solidFill>
      </dgm:spPr>
      <dgm:t>
        <a:bodyPr/>
        <a:lstStyle/>
        <a:p>
          <a:r>
            <a: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Интеллектуальные конкурсы</a:t>
          </a:r>
        </a:p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(определенный вуз)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B80F2B-806A-43F0-A3E0-76752817FD1C}" type="parTrans" cxnId="{C3D5B368-E39A-4634-BF08-AB61C5BC43EF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0022E50D-C4A2-4B7E-A6E2-ADE19967B756}" type="sibTrans" cxnId="{C3D5B368-E39A-4634-BF08-AB61C5BC43EF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C0AE3F07-9A27-4F17-9DF9-7301A085975C}">
      <dgm:prSet/>
      <dgm:spPr/>
      <dgm:t>
        <a:bodyPr/>
        <a:lstStyle/>
        <a:p>
          <a:pPr algn="l"/>
          <a:r>
            <a:rPr lang="ru-RU" b="1" dirty="0" smtClean="0">
              <a:solidFill>
                <a:srgbClr val="003366"/>
              </a:solidFill>
            </a:rPr>
            <a:t>Утверждается </a:t>
          </a:r>
          <a:r>
            <a:rPr lang="ru-RU" b="1" dirty="0" err="1" smtClean="0">
              <a:solidFill>
                <a:srgbClr val="003366"/>
              </a:solidFill>
            </a:rPr>
            <a:t>Минобрнауки</a:t>
          </a:r>
          <a:r>
            <a:rPr lang="ru-RU" b="1" dirty="0" smtClean="0">
              <a:solidFill>
                <a:srgbClr val="003366"/>
              </a:solidFill>
            </a:rPr>
            <a:t> РФ ежегодно </a:t>
          </a:r>
          <a:endParaRPr lang="ru-RU" b="1" dirty="0">
            <a:solidFill>
              <a:srgbClr val="003366"/>
            </a:solidFill>
          </a:endParaRPr>
        </a:p>
      </dgm:t>
    </dgm:pt>
    <dgm:pt modelId="{284B4EC7-3DC1-4210-B264-9920987792D2}" type="parTrans" cxnId="{DFD45ECF-B108-4FC0-A58E-B20A07207E78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73867670-FE9A-4F95-B785-8EAE244177DE}" type="sibTrans" cxnId="{DFD45ECF-B108-4FC0-A58E-B20A07207E78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159FC4B3-3647-4906-8540-529CB946372A}">
      <dgm:prSet/>
      <dgm:spPr/>
      <dgm:t>
        <a:bodyPr/>
        <a:lstStyle/>
        <a:p>
          <a:pPr algn="l"/>
          <a:r>
            <a:rPr lang="ru-RU" b="1" dirty="0" smtClean="0">
              <a:solidFill>
                <a:srgbClr val="003366"/>
              </a:solidFill>
            </a:rPr>
            <a:t>Утверждается вузами ежегодно </a:t>
          </a:r>
          <a:endParaRPr lang="ru-RU" b="1" dirty="0">
            <a:solidFill>
              <a:srgbClr val="003366"/>
            </a:solidFill>
          </a:endParaRPr>
        </a:p>
      </dgm:t>
    </dgm:pt>
    <dgm:pt modelId="{D561723C-4AD3-476F-A4C7-BABC7EF22395}" type="parTrans" cxnId="{9572D771-E369-47BC-9AE6-155BC335EEC9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72E41880-C23C-4876-936E-F56E5601260D}" type="sibTrans" cxnId="{9572D771-E369-47BC-9AE6-155BC335EEC9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F1A98C53-963C-4642-849E-1D46CEC9DE57}">
      <dgm:prSet/>
      <dgm:spPr/>
      <dgm:t>
        <a:bodyPr/>
        <a:lstStyle/>
        <a:p>
          <a:endParaRPr lang="ru-RU" dirty="0"/>
        </a:p>
      </dgm:t>
    </dgm:pt>
    <dgm:pt modelId="{4D9E8562-8AEB-465C-9EE7-1E306BEFCF48}" type="parTrans" cxnId="{2878E5C1-69CB-4940-8315-D98B963427B3}">
      <dgm:prSet/>
      <dgm:spPr/>
      <dgm:t>
        <a:bodyPr/>
        <a:lstStyle/>
        <a:p>
          <a:endParaRPr lang="ru-RU"/>
        </a:p>
      </dgm:t>
    </dgm:pt>
    <dgm:pt modelId="{0DA3BDAC-AB90-4AAA-9713-6F9D638F34B9}" type="sibTrans" cxnId="{2878E5C1-69CB-4940-8315-D98B963427B3}">
      <dgm:prSet/>
      <dgm:spPr/>
      <dgm:t>
        <a:bodyPr/>
        <a:lstStyle/>
        <a:p>
          <a:endParaRPr lang="ru-RU"/>
        </a:p>
      </dgm:t>
    </dgm:pt>
    <dgm:pt modelId="{CC3673B6-E7C6-47D6-8AE4-6F4960A73EED}" type="pres">
      <dgm:prSet presAssocID="{E8776ABA-BCFE-4299-BCAB-E6DDD77426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ED6D7C-91B1-44A3-BEB1-E29E4B05AF73}" type="pres">
      <dgm:prSet presAssocID="{BBD69280-5A19-4D73-B553-8CADB9EBFA5D}" presName="parentLin" presStyleCnt="0"/>
      <dgm:spPr/>
    </dgm:pt>
    <dgm:pt modelId="{83BF9E85-FA18-4124-A848-8B459EACBFE3}" type="pres">
      <dgm:prSet presAssocID="{BBD69280-5A19-4D73-B553-8CADB9EBFA5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021D8DD-7094-4705-8206-E09F2C0E00F1}" type="pres">
      <dgm:prSet presAssocID="{BBD69280-5A19-4D73-B553-8CADB9EBFA5D}" presName="parentText" presStyleLbl="node1" presStyleIdx="0" presStyleCnt="3" custScaleX="122533" custScaleY="256955" custLinFactNeighborY="86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8A244B-EBF4-4FCB-B612-DBB52B00351E}" type="pres">
      <dgm:prSet presAssocID="{BBD69280-5A19-4D73-B553-8CADB9EBFA5D}" presName="negativeSpace" presStyleCnt="0"/>
      <dgm:spPr/>
    </dgm:pt>
    <dgm:pt modelId="{32B361D6-8C08-44F1-8950-42500C5ECE0C}" type="pres">
      <dgm:prSet presAssocID="{BBD69280-5A19-4D73-B553-8CADB9EBFA5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03EC35-2BAE-4B4B-AAD8-11CFF17BB216}" type="pres">
      <dgm:prSet presAssocID="{1F6C1B3C-20B0-4D59-978F-12D8FDAD3DA1}" presName="spaceBetweenRectangles" presStyleCnt="0"/>
      <dgm:spPr/>
    </dgm:pt>
    <dgm:pt modelId="{245C8A91-0D45-457E-BFA4-9065827B8EDC}" type="pres">
      <dgm:prSet presAssocID="{6C2F47CE-AB92-4F56-A8DC-0722F65D807F}" presName="parentLin" presStyleCnt="0"/>
      <dgm:spPr/>
    </dgm:pt>
    <dgm:pt modelId="{E8381829-8F86-47AF-93A3-59C80C965886}" type="pres">
      <dgm:prSet presAssocID="{6C2F47CE-AB92-4F56-A8DC-0722F65D807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36C2239-D37C-4789-9336-E78922986563}" type="pres">
      <dgm:prSet presAssocID="{6C2F47CE-AB92-4F56-A8DC-0722F65D807F}" presName="parentText" presStyleLbl="node1" presStyleIdx="1" presStyleCnt="3" custScaleX="138460" custScaleY="198162" custLinFactNeighborX="5721" custLinFactNeighborY="140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F3706-DC73-447D-A67C-EC9358964868}" type="pres">
      <dgm:prSet presAssocID="{6C2F47CE-AB92-4F56-A8DC-0722F65D807F}" presName="negativeSpace" presStyleCnt="0"/>
      <dgm:spPr/>
    </dgm:pt>
    <dgm:pt modelId="{909DCEEC-47BF-4C68-B776-763FB06ACAF6}" type="pres">
      <dgm:prSet presAssocID="{6C2F47CE-AB92-4F56-A8DC-0722F65D807F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75E79-9FFC-49C4-9FC9-3C1F2792562C}" type="pres">
      <dgm:prSet presAssocID="{4629F1C9-DEA6-4ADD-8C6C-BC005FE88A08}" presName="spaceBetweenRectangles" presStyleCnt="0"/>
      <dgm:spPr/>
    </dgm:pt>
    <dgm:pt modelId="{C3F51FD7-47E6-4740-A86A-8135996F46C1}" type="pres">
      <dgm:prSet presAssocID="{A9165FDF-92D2-449A-812E-3EC9B3F79711}" presName="parentLin" presStyleCnt="0"/>
      <dgm:spPr/>
    </dgm:pt>
    <dgm:pt modelId="{5E3DCF6F-2681-418E-9597-F34A1131E72B}" type="pres">
      <dgm:prSet presAssocID="{A9165FDF-92D2-449A-812E-3EC9B3F7971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DB723653-2B6F-453B-A602-943A807C644F}" type="pres">
      <dgm:prSet presAssocID="{A9165FDF-92D2-449A-812E-3EC9B3F79711}" presName="parentText" presStyleLbl="node1" presStyleIdx="2" presStyleCnt="3" custScaleY="217653" custLinFactNeighborX="17194" custLinFactNeighborY="-60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68230-4658-40A4-BF1C-75460FC48BF0}" type="pres">
      <dgm:prSet presAssocID="{A9165FDF-92D2-449A-812E-3EC9B3F79711}" presName="negativeSpace" presStyleCnt="0"/>
      <dgm:spPr/>
    </dgm:pt>
    <dgm:pt modelId="{457FBE15-699E-4749-A9AE-45E0872C381C}" type="pres">
      <dgm:prSet presAssocID="{A9165FDF-92D2-449A-812E-3EC9B3F7971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D45ECF-B108-4FC0-A58E-B20A07207E78}" srcId="{6C2F47CE-AB92-4F56-A8DC-0722F65D807F}" destId="{C0AE3F07-9A27-4F17-9DF9-7301A085975C}" srcOrd="0" destOrd="0" parTransId="{284B4EC7-3DC1-4210-B264-9920987792D2}" sibTransId="{73867670-FE9A-4F95-B785-8EAE244177DE}"/>
    <dgm:cxn modelId="{094A5961-7EB5-4F37-A8BF-51666C0799BC}" type="presOf" srcId="{A9165FDF-92D2-449A-812E-3EC9B3F79711}" destId="{5E3DCF6F-2681-418E-9597-F34A1131E72B}" srcOrd="0" destOrd="0" presId="urn:microsoft.com/office/officeart/2005/8/layout/list1"/>
    <dgm:cxn modelId="{2CC68B04-462D-47FC-AB9B-93D498111724}" type="presOf" srcId="{A9165FDF-92D2-449A-812E-3EC9B3F79711}" destId="{DB723653-2B6F-453B-A602-943A807C644F}" srcOrd="1" destOrd="0" presId="urn:microsoft.com/office/officeart/2005/8/layout/list1"/>
    <dgm:cxn modelId="{0B015C7E-C4ED-4A5C-8781-CC6E98DE6A41}" type="presOf" srcId="{E8776ABA-BCFE-4299-BCAB-E6DDD77426D8}" destId="{CC3673B6-E7C6-47D6-8AE4-6F4960A73EED}" srcOrd="0" destOrd="0" presId="urn:microsoft.com/office/officeart/2005/8/layout/list1"/>
    <dgm:cxn modelId="{01EA434A-AEA3-4703-9799-FA4B6660F5F9}" type="presOf" srcId="{BBD69280-5A19-4D73-B553-8CADB9EBFA5D}" destId="{2021D8DD-7094-4705-8206-E09F2C0E00F1}" srcOrd="1" destOrd="0" presId="urn:microsoft.com/office/officeart/2005/8/layout/list1"/>
    <dgm:cxn modelId="{E99C0946-DDD0-42DE-A3CC-C8FE465E4477}" type="presOf" srcId="{159FC4B3-3647-4906-8540-529CB946372A}" destId="{457FBE15-699E-4749-A9AE-45E0872C381C}" srcOrd="0" destOrd="0" presId="urn:microsoft.com/office/officeart/2005/8/layout/list1"/>
    <dgm:cxn modelId="{7968B4BC-509D-48D0-8A87-9529757A22AC}" type="presOf" srcId="{6C2F47CE-AB92-4F56-A8DC-0722F65D807F}" destId="{E8381829-8F86-47AF-93A3-59C80C965886}" srcOrd="0" destOrd="0" presId="urn:microsoft.com/office/officeart/2005/8/layout/list1"/>
    <dgm:cxn modelId="{E1786534-C1C3-44DB-90E9-4D18C1AE0353}" srcId="{E8776ABA-BCFE-4299-BCAB-E6DDD77426D8}" destId="{BBD69280-5A19-4D73-B553-8CADB9EBFA5D}" srcOrd="0" destOrd="0" parTransId="{C9184AF0-DF47-4A04-90C9-41C32BB210FE}" sibTransId="{1F6C1B3C-20B0-4D59-978F-12D8FDAD3DA1}"/>
    <dgm:cxn modelId="{9572D771-E369-47BC-9AE6-155BC335EEC9}" srcId="{A9165FDF-92D2-449A-812E-3EC9B3F79711}" destId="{159FC4B3-3647-4906-8540-529CB946372A}" srcOrd="0" destOrd="0" parTransId="{D561723C-4AD3-476F-A4C7-BABC7EF22395}" sibTransId="{72E41880-C23C-4876-936E-F56E5601260D}"/>
    <dgm:cxn modelId="{45ED7F15-3393-4AA4-91BB-E3A269638BF3}" type="presOf" srcId="{C0AE3F07-9A27-4F17-9DF9-7301A085975C}" destId="{909DCEEC-47BF-4C68-B776-763FB06ACAF6}" srcOrd="0" destOrd="0" presId="urn:microsoft.com/office/officeart/2005/8/layout/list1"/>
    <dgm:cxn modelId="{8EFD2769-6B96-417F-933D-28EC375EE46C}" type="presOf" srcId="{F1A98C53-963C-4642-849E-1D46CEC9DE57}" destId="{32B361D6-8C08-44F1-8950-42500C5ECE0C}" srcOrd="0" destOrd="0" presId="urn:microsoft.com/office/officeart/2005/8/layout/list1"/>
    <dgm:cxn modelId="{B666E367-3105-4898-8720-F2808C6592CF}" type="presOf" srcId="{BBD69280-5A19-4D73-B553-8CADB9EBFA5D}" destId="{83BF9E85-FA18-4124-A848-8B459EACBFE3}" srcOrd="0" destOrd="0" presId="urn:microsoft.com/office/officeart/2005/8/layout/list1"/>
    <dgm:cxn modelId="{0B06DD9E-1E6A-4C31-B658-72BF56057197}" type="presOf" srcId="{6C2F47CE-AB92-4F56-A8DC-0722F65D807F}" destId="{636C2239-D37C-4789-9336-E78922986563}" srcOrd="1" destOrd="0" presId="urn:microsoft.com/office/officeart/2005/8/layout/list1"/>
    <dgm:cxn modelId="{C3D5B368-E39A-4634-BF08-AB61C5BC43EF}" srcId="{E8776ABA-BCFE-4299-BCAB-E6DDD77426D8}" destId="{A9165FDF-92D2-449A-812E-3EC9B3F79711}" srcOrd="2" destOrd="0" parTransId="{70B80F2B-806A-43F0-A3E0-76752817FD1C}" sibTransId="{0022E50D-C4A2-4B7E-A6E2-ADE19967B756}"/>
    <dgm:cxn modelId="{414B68FC-3CFE-499A-A60C-357403DA2F76}" srcId="{E8776ABA-BCFE-4299-BCAB-E6DDD77426D8}" destId="{6C2F47CE-AB92-4F56-A8DC-0722F65D807F}" srcOrd="1" destOrd="0" parTransId="{E89A367B-AC62-4B87-87D7-325BB24DDF2B}" sibTransId="{4629F1C9-DEA6-4ADD-8C6C-BC005FE88A08}"/>
    <dgm:cxn modelId="{2878E5C1-69CB-4940-8315-D98B963427B3}" srcId="{BBD69280-5A19-4D73-B553-8CADB9EBFA5D}" destId="{F1A98C53-963C-4642-849E-1D46CEC9DE57}" srcOrd="0" destOrd="0" parTransId="{4D9E8562-8AEB-465C-9EE7-1E306BEFCF48}" sibTransId="{0DA3BDAC-AB90-4AAA-9713-6F9D638F34B9}"/>
    <dgm:cxn modelId="{2F15AD79-4FC7-423C-8EA6-CC21965372F5}" type="presParOf" srcId="{CC3673B6-E7C6-47D6-8AE4-6F4960A73EED}" destId="{48ED6D7C-91B1-44A3-BEB1-E29E4B05AF73}" srcOrd="0" destOrd="0" presId="urn:microsoft.com/office/officeart/2005/8/layout/list1"/>
    <dgm:cxn modelId="{7E47D4B2-3D5E-48D8-978E-3201363C7932}" type="presParOf" srcId="{48ED6D7C-91B1-44A3-BEB1-E29E4B05AF73}" destId="{83BF9E85-FA18-4124-A848-8B459EACBFE3}" srcOrd="0" destOrd="0" presId="urn:microsoft.com/office/officeart/2005/8/layout/list1"/>
    <dgm:cxn modelId="{5E326E15-C7DA-4559-83AD-E8027EC015D9}" type="presParOf" srcId="{48ED6D7C-91B1-44A3-BEB1-E29E4B05AF73}" destId="{2021D8DD-7094-4705-8206-E09F2C0E00F1}" srcOrd="1" destOrd="0" presId="urn:microsoft.com/office/officeart/2005/8/layout/list1"/>
    <dgm:cxn modelId="{3A8CB343-8F15-4EE3-A183-A3B336E4DAC2}" type="presParOf" srcId="{CC3673B6-E7C6-47D6-8AE4-6F4960A73EED}" destId="{D18A244B-EBF4-4FCB-B612-DBB52B00351E}" srcOrd="1" destOrd="0" presId="urn:microsoft.com/office/officeart/2005/8/layout/list1"/>
    <dgm:cxn modelId="{78554098-D13A-432A-9E5F-B0ACEE0BB4C1}" type="presParOf" srcId="{CC3673B6-E7C6-47D6-8AE4-6F4960A73EED}" destId="{32B361D6-8C08-44F1-8950-42500C5ECE0C}" srcOrd="2" destOrd="0" presId="urn:microsoft.com/office/officeart/2005/8/layout/list1"/>
    <dgm:cxn modelId="{B0E5EAFB-D0E8-460A-9D9E-18AD6F8CD002}" type="presParOf" srcId="{CC3673B6-E7C6-47D6-8AE4-6F4960A73EED}" destId="{6603EC35-2BAE-4B4B-AAD8-11CFF17BB216}" srcOrd="3" destOrd="0" presId="urn:microsoft.com/office/officeart/2005/8/layout/list1"/>
    <dgm:cxn modelId="{D56BB56A-BDA8-4DC9-90F7-0F9823BC8158}" type="presParOf" srcId="{CC3673B6-E7C6-47D6-8AE4-6F4960A73EED}" destId="{245C8A91-0D45-457E-BFA4-9065827B8EDC}" srcOrd="4" destOrd="0" presId="urn:microsoft.com/office/officeart/2005/8/layout/list1"/>
    <dgm:cxn modelId="{0E0610CD-8949-4A10-852C-C55484323C82}" type="presParOf" srcId="{245C8A91-0D45-457E-BFA4-9065827B8EDC}" destId="{E8381829-8F86-47AF-93A3-59C80C965886}" srcOrd="0" destOrd="0" presId="urn:microsoft.com/office/officeart/2005/8/layout/list1"/>
    <dgm:cxn modelId="{E39154BB-3EB7-44AC-90C2-AC6B60576096}" type="presParOf" srcId="{245C8A91-0D45-457E-BFA4-9065827B8EDC}" destId="{636C2239-D37C-4789-9336-E78922986563}" srcOrd="1" destOrd="0" presId="urn:microsoft.com/office/officeart/2005/8/layout/list1"/>
    <dgm:cxn modelId="{A69F241C-5224-4B1F-AF71-824446C70000}" type="presParOf" srcId="{CC3673B6-E7C6-47D6-8AE4-6F4960A73EED}" destId="{363F3706-DC73-447D-A67C-EC9358964868}" srcOrd="5" destOrd="0" presId="urn:microsoft.com/office/officeart/2005/8/layout/list1"/>
    <dgm:cxn modelId="{5E12688B-B7D7-4B20-BD66-0FBBE2D16C4B}" type="presParOf" srcId="{CC3673B6-E7C6-47D6-8AE4-6F4960A73EED}" destId="{909DCEEC-47BF-4C68-B776-763FB06ACAF6}" srcOrd="6" destOrd="0" presId="urn:microsoft.com/office/officeart/2005/8/layout/list1"/>
    <dgm:cxn modelId="{8CAEC589-7DA6-46A0-995B-D7BC5B754B0A}" type="presParOf" srcId="{CC3673B6-E7C6-47D6-8AE4-6F4960A73EED}" destId="{98A75E79-9FFC-49C4-9FC9-3C1F2792562C}" srcOrd="7" destOrd="0" presId="urn:microsoft.com/office/officeart/2005/8/layout/list1"/>
    <dgm:cxn modelId="{3C4F9A32-2AE0-4A85-985E-0F9FAE4DB53D}" type="presParOf" srcId="{CC3673B6-E7C6-47D6-8AE4-6F4960A73EED}" destId="{C3F51FD7-47E6-4740-A86A-8135996F46C1}" srcOrd="8" destOrd="0" presId="urn:microsoft.com/office/officeart/2005/8/layout/list1"/>
    <dgm:cxn modelId="{8904B92A-16CA-489F-8C16-6B74517C09E7}" type="presParOf" srcId="{C3F51FD7-47E6-4740-A86A-8135996F46C1}" destId="{5E3DCF6F-2681-418E-9597-F34A1131E72B}" srcOrd="0" destOrd="0" presId="urn:microsoft.com/office/officeart/2005/8/layout/list1"/>
    <dgm:cxn modelId="{08FE9595-94D5-4F47-A069-B720F45A4A50}" type="presParOf" srcId="{C3F51FD7-47E6-4740-A86A-8135996F46C1}" destId="{DB723653-2B6F-453B-A602-943A807C644F}" srcOrd="1" destOrd="0" presId="urn:microsoft.com/office/officeart/2005/8/layout/list1"/>
    <dgm:cxn modelId="{8C719B68-6DB8-42AB-9142-ED256EBE7E24}" type="presParOf" srcId="{CC3673B6-E7C6-47D6-8AE4-6F4960A73EED}" destId="{33968230-4658-40A4-BF1C-75460FC48BF0}" srcOrd="9" destOrd="0" presId="urn:microsoft.com/office/officeart/2005/8/layout/list1"/>
    <dgm:cxn modelId="{F3ECE952-5914-4B5D-944A-02C31BFC7852}" type="presParOf" srcId="{CC3673B6-E7C6-47D6-8AE4-6F4960A73EED}" destId="{457FBE15-699E-4749-A9AE-45E0872C381C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36E1B30D-D26D-4932-A15F-0A105FA30204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71F8EE6-E23C-4F24-879E-F79A1AA236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846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1DB6577-C7C1-4D84-9216-ED1895E0CB9F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30CC2D7-545B-48E9-A936-23C02F626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DB6577-C7C1-4D84-9216-ED1895E0CB9F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CC2D7-545B-48E9-A936-23C02F626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DB6577-C7C1-4D84-9216-ED1895E0CB9F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CC2D7-545B-48E9-A936-23C02F626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DB6577-C7C1-4D84-9216-ED1895E0CB9F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CC2D7-545B-48E9-A936-23C02F626A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DB6577-C7C1-4D84-9216-ED1895E0CB9F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CC2D7-545B-48E9-A936-23C02F626A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DB6577-C7C1-4D84-9216-ED1895E0CB9F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CC2D7-545B-48E9-A936-23C02F626A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DB6577-C7C1-4D84-9216-ED1895E0CB9F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CC2D7-545B-48E9-A936-23C02F626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DB6577-C7C1-4D84-9216-ED1895E0CB9F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CC2D7-545B-48E9-A936-23C02F626A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DB6577-C7C1-4D84-9216-ED1895E0CB9F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CC2D7-545B-48E9-A936-23C02F626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41DB6577-C7C1-4D84-9216-ED1895E0CB9F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0CC2D7-545B-48E9-A936-23C02F626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1DB6577-C7C1-4D84-9216-ED1895E0CB9F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30CC2D7-545B-48E9-A936-23C02F626A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1DB6577-C7C1-4D84-9216-ED1895E0CB9F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30CC2D7-545B-48E9-A936-23C02F626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¡ÐÐ¤Ð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" y="3134"/>
            <a:ext cx="12181224" cy="68548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8788" y="3957637"/>
            <a:ext cx="10463212" cy="112871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altLang="ru-RU" sz="3000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ИНТЕЛЛЕКТУАЛЬНЫЕ КОНКУРСЫ</a:t>
            </a:r>
            <a:br>
              <a:rPr lang="ru-RU" altLang="ru-RU" sz="3000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altLang="ru-RU" sz="3000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ДЛЯ ШКОЛЬНИКОВ: ОЛИМПИАДЫ СВФУ</a:t>
            </a:r>
            <a:endParaRPr lang="ru-RU" altLang="ru-RU" sz="3000" dirty="0">
              <a:solidFill>
                <a:srgbClr val="C0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300412" y="5610229"/>
            <a:ext cx="8891588" cy="5762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5000" cap="flat" cmpd="thickThin" algn="ctr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r"/>
            <a:r>
              <a:rPr lang="ru-RU" altLang="ru-RU" b="1" dirty="0" err="1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Сапалова</a:t>
            </a:r>
            <a:r>
              <a:rPr lang="ru-RU" altLang="ru-RU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Дария </a:t>
            </a:r>
            <a:r>
              <a:rPr lang="ru-RU" altLang="ru-RU" b="1" dirty="0" err="1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Усеновна</a:t>
            </a:r>
            <a:r>
              <a:rPr lang="ru-RU" altLang="ru-RU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, к.и.н., </a:t>
            </a:r>
          </a:p>
          <a:p>
            <a:pPr algn="r"/>
            <a:r>
              <a:rPr lang="ru-RU" altLang="ru-RU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начальник отдела взаимодействия с ОУ ФДОП СВФУ</a:t>
            </a:r>
            <a:endParaRPr lang="ru-RU" altLang="ru-RU" b="1" dirty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5961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095500" y="214314"/>
            <a:ext cx="10096500" cy="500061"/>
          </a:xfrm>
          <a:prstGeom prst="rect">
            <a:avLst/>
          </a:prstGeom>
          <a:solidFill>
            <a:srgbClr val="336699"/>
          </a:solidFill>
        </p:spPr>
        <p:txBody>
          <a:bodyPr>
            <a:normAutofit fontScale="3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/>
            </a:r>
            <a:br>
              <a:rPr kumimoji="0" lang="ru-RU" alt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lang="ru-RU" altLang="ru-RU" sz="6700" b="1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График проведения заключительного этапа СВОШ</a:t>
            </a:r>
            <a:endParaRPr kumimoji="0" lang="ru-RU" altLang="ru-RU" sz="41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10"/>
          <p:cNvSpPr>
            <a:spLocks noChangeArrowheads="1"/>
          </p:cNvSpPr>
          <p:nvPr/>
        </p:nvSpPr>
        <p:spPr bwMode="auto">
          <a:xfrm>
            <a:off x="8272464" y="1100138"/>
            <a:ext cx="3657600" cy="1068649"/>
          </a:xfrm>
          <a:prstGeom prst="rect">
            <a:avLst/>
          </a:prstGeom>
          <a:solidFill>
            <a:srgbClr val="E1EACE"/>
          </a:solidFill>
          <a:ln w="9525">
            <a:noFill/>
            <a:miter lim="800000"/>
            <a:headEnd/>
            <a:tailEnd/>
          </a:ln>
        </p:spPr>
        <p:txBody>
          <a:bodyPr wrap="square" lIns="82954" tIns="41477" rIns="82954" bIns="41477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Учет индивидуальных достижений</a:t>
            </a:r>
          </a:p>
          <a:p>
            <a:pPr algn="ctr"/>
            <a:r>
              <a:rPr lang="ru-RU" altLang="ru-RU" sz="1600" b="1" dirty="0">
                <a:latin typeface="Georgia" pitchFamily="18" charset="0"/>
                <a:cs typeface="Times New Roman" pitchFamily="18" charset="0"/>
              </a:rPr>
              <a:t>до</a:t>
            </a:r>
            <a:r>
              <a:rPr lang="ru-RU" altLang="ru-RU" sz="1600" b="1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7 </a:t>
            </a:r>
            <a:r>
              <a:rPr lang="ru-RU" altLang="ru-RU" sz="1600" b="1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б</a:t>
            </a:r>
            <a:r>
              <a:rPr lang="ru-RU" altLang="ru-RU" sz="1600" b="1" dirty="0">
                <a:latin typeface="Georgia" pitchFamily="18" charset="0"/>
                <a:cs typeface="Times New Roman" pitchFamily="18" charset="0"/>
              </a:rPr>
              <a:t>. к сумме конкурсных </a:t>
            </a:r>
            <a:r>
              <a:rPr lang="ru-RU" altLang="ru-RU" sz="1600" b="1" dirty="0" smtClean="0">
                <a:latin typeface="Georgia" pitchFamily="18" charset="0"/>
                <a:cs typeface="Times New Roman" pitchFamily="18" charset="0"/>
              </a:rPr>
              <a:t>баллов</a:t>
            </a:r>
            <a:endParaRPr lang="ru-RU" altLang="ru-RU" sz="1600" b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448676" y="5263157"/>
            <a:ext cx="3109912" cy="369332"/>
          </a:xfrm>
          <a:prstGeom prst="rect">
            <a:avLst/>
          </a:prstGeom>
          <a:solidFill>
            <a:srgbClr val="E1EACE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52745" t="24245" r="4430" b="29396"/>
          <a:stretch>
            <a:fillRect/>
          </a:stretch>
        </p:blipFill>
        <p:spPr bwMode="auto">
          <a:xfrm>
            <a:off x="8321007" y="3514726"/>
            <a:ext cx="3600445" cy="155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9" descr="C:\Users\Эля\Desktop\почти суббота\СВОШ2.jpg"/>
          <p:cNvPicPr>
            <a:picLocks noChangeAspect="1" noChangeArrowheads="1"/>
          </p:cNvPicPr>
          <p:nvPr/>
        </p:nvPicPr>
        <p:blipFill>
          <a:blip r:embed="rId3"/>
          <a:srcRect t="27686" r="84369"/>
          <a:stretch>
            <a:fillRect/>
          </a:stretch>
        </p:blipFill>
        <p:spPr bwMode="auto">
          <a:xfrm>
            <a:off x="0" y="1457326"/>
            <a:ext cx="1716617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4" descr="Рисунок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28725" cy="112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85988" y="870966"/>
          <a:ext cx="5872166" cy="5563209"/>
        </p:xfrm>
        <a:graphic>
          <a:graphicData uri="http://schemas.openxmlformats.org/drawingml/2006/table">
            <a:tbl>
              <a:tblPr/>
              <a:tblGrid>
                <a:gridCol w="3314700"/>
                <a:gridCol w="1171577"/>
                <a:gridCol w="1385889"/>
              </a:tblGrid>
              <a:tr h="4084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Calibri"/>
                        </a:rPr>
                        <a:t>Предмет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Calibri"/>
                        </a:rPr>
                        <a:t>/ профиль</a:t>
                      </a:r>
                      <a:endParaRPr lang="ru-RU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055" marR="51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Calibri"/>
                        </a:rPr>
                        <a:t>Классы</a:t>
                      </a:r>
                      <a:endParaRPr lang="ru-RU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055" marR="51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Calibri"/>
                        </a:rPr>
                        <a:t>Дата </a:t>
                      </a:r>
                      <a:endParaRPr lang="ru-RU" sz="14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1055" marR="5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626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Филология</a:t>
                      </a:r>
                      <a:endParaRPr lang="ru-RU" sz="14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(якутский, эвенский, эвенкийский, юкагирский языки и литература)</a:t>
                      </a:r>
                      <a:endParaRPr lang="ru-RU" sz="14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55" marR="5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– 11</a:t>
                      </a:r>
                      <a:endParaRPr lang="ru-RU" sz="14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55" marR="5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11.03.2022</a:t>
                      </a:r>
                      <a:endParaRPr lang="ru-RU" sz="14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55" marR="5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Филология (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русский язык, литература)</a:t>
                      </a:r>
                      <a:endParaRPr lang="ru-RU" sz="14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55" marR="5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– 11</a:t>
                      </a:r>
                      <a:endParaRPr lang="ru-RU" sz="14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55" marR="5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12.03.2022</a:t>
                      </a:r>
                      <a:endParaRPr lang="ru-RU" sz="14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55" marR="5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География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55" marR="5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 – 11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55" marR="5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14.03.2022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55" marR="5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Медицина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55" marR="5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 – 11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55" marR="5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14.03.2022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55" marR="5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Шахматы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55" marR="5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 –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11, ВПЛ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55" marR="5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14.03.2022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55" marR="5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Химия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55" marR="5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 – 11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55" marR="5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15.03.2022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55" marR="5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Информатика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55" marR="5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 – 11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55" marR="5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15.03.2022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55" marR="5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Обществознание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55" marR="5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 – 11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55" marR="5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15.03.2022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55" marR="5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Шашки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55" marR="5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 –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11, ВПЛ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55" marR="5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15.03.2022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55" marR="5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55" marR="5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 – 11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55" marR="5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16.03.2022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55" marR="5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История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55" marR="5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 – 11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55" marR="5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16.03.2022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55" marR="5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Го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55" marR="5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 –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11, ВПЛ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55" marR="5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16.03.2022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55" marR="5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Биология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55" marR="5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 – 11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55" marR="5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17.03.2022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55" marR="5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Физика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55" marR="5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 – 11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55" marR="5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17.03.2022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55" marR="5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Филология (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английский язык)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55" marR="5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 – 11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55" marR="5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17.03.2022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55" marR="51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8592340" y="5190123"/>
            <a:ext cx="29225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altLang="ru-RU" sz="1600" b="1" dirty="0" smtClean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Диплом действует </a:t>
            </a:r>
            <a:r>
              <a:rPr lang="ru-RU" altLang="ru-RU" sz="16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2 года</a:t>
            </a:r>
            <a:endParaRPr lang="ru-RU" altLang="ru-RU" sz="16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2" name="Прямоугольник 10"/>
          <p:cNvSpPr>
            <a:spLocks noChangeArrowheads="1"/>
          </p:cNvSpPr>
          <p:nvPr/>
        </p:nvSpPr>
        <p:spPr bwMode="auto">
          <a:xfrm>
            <a:off x="8267702" y="2281238"/>
            <a:ext cx="3657600" cy="822428"/>
          </a:xfrm>
          <a:prstGeom prst="rect">
            <a:avLst/>
          </a:prstGeom>
          <a:solidFill>
            <a:srgbClr val="E1EACE"/>
          </a:solidFill>
          <a:ln w="9525">
            <a:noFill/>
            <a:miter lim="800000"/>
            <a:headEnd/>
            <a:tailEnd/>
          </a:ln>
        </p:spPr>
        <p:txBody>
          <a:bodyPr wrap="square" lIns="82954" tIns="41477" rIns="82954" bIns="41477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Cambria" pitchFamily="18" charset="0"/>
              </a:rPr>
              <a:t>65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регионов РФ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Cambria" pitchFamily="18" charset="0"/>
              </a:rPr>
              <a:t>5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стран СНГ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Cambria" pitchFamily="18" charset="0"/>
              </a:rPr>
              <a:t>43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базовые площадки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7" descr="Рисунок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12900" cy="143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71574" y="1257300"/>
          <a:ext cx="10601326" cy="5261370"/>
        </p:xfrm>
        <a:graphic>
          <a:graphicData uri="http://schemas.openxmlformats.org/drawingml/2006/table">
            <a:tbl>
              <a:tblPr/>
              <a:tblGrid>
                <a:gridCol w="3346922"/>
                <a:gridCol w="3238523"/>
                <a:gridCol w="1619261"/>
                <a:gridCol w="2396620"/>
              </a:tblGrid>
              <a:tr h="140016">
                <a:tc>
                  <a:txBody>
                    <a:bodyPr/>
                    <a:lstStyle>
                      <a:lvl1pPr defTabSz="949325">
                        <a:lnSpc>
                          <a:spcPct val="90000"/>
                        </a:lnSpc>
                        <a:spcBef>
                          <a:spcPts val="1038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74663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49325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42398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90023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3574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8146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2718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7290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олимпиады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879" marR="43879" marT="503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>
                      <a:lvl1pPr defTabSz="949325">
                        <a:lnSpc>
                          <a:spcPct val="90000"/>
                        </a:lnSpc>
                        <a:spcBef>
                          <a:spcPts val="1038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74663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49325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42398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90023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3574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8146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2718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7290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Предметы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879" marR="43879" marT="503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>
                      <a:lvl1pPr defTabSz="949325">
                        <a:lnSpc>
                          <a:spcPct val="90000"/>
                        </a:lnSpc>
                        <a:spcBef>
                          <a:spcPts val="1038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74663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49325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42398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90023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3574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8146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2718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7290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Классы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879" marR="43879" marT="503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>
                      <a:lvl1pPr defTabSz="949325">
                        <a:lnSpc>
                          <a:spcPct val="90000"/>
                        </a:lnSpc>
                        <a:spcBef>
                          <a:spcPts val="1038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74663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49325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42398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90023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3574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8146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2718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7290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проведения </a:t>
                      </a:r>
                    </a:p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заключительных этапов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9FE"/>
                    </a:solidFill>
                  </a:tcPr>
                </a:tc>
              </a:tr>
              <a:tr h="550744">
                <a:tc>
                  <a:txBody>
                    <a:bodyPr/>
                    <a:lstStyle>
                      <a:lvl1pPr defTabSz="949325">
                        <a:lnSpc>
                          <a:spcPct val="90000"/>
                        </a:lnSpc>
                        <a:spcBef>
                          <a:spcPts val="1038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74663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49325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42398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90023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3574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8146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2718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7290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Миссия выполнима. Твое призвание финансист!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(ФУ при Правительстве РФ)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49325">
                        <a:lnSpc>
                          <a:spcPct val="90000"/>
                        </a:lnSpc>
                        <a:spcBef>
                          <a:spcPts val="1038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74663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49325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42398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90023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3574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8146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2718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7290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экономика; обществознание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история; математика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879" marR="43879" marT="503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49325">
                        <a:lnSpc>
                          <a:spcPct val="90000"/>
                        </a:lnSpc>
                        <a:spcBef>
                          <a:spcPts val="1038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74663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49325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42398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90023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3574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8146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2718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7290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10-11</a:t>
                      </a:r>
                    </a:p>
                  </a:txBody>
                  <a:tcPr marL="43879" marR="43879" marT="503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49325">
                        <a:lnSpc>
                          <a:spcPct val="90000"/>
                        </a:lnSpc>
                        <a:spcBef>
                          <a:spcPts val="1038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74663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49325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42398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90023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3574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8146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2718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7290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24-28.01 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38698">
                <a:tc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Межрегиональные предметные олимпиады КФУ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иностранный язык, история, математика, русский язык, физика, химия</a:t>
                      </a:r>
                    </a:p>
                  </a:txBody>
                  <a:tcPr marL="43879" marR="43879" marT="503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9-11</a:t>
                      </a:r>
                    </a:p>
                  </a:txBody>
                  <a:tcPr marL="43879" marR="43879" marT="503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31.01-05.02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32736">
                <a:tc rowSpan="2"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ЗВЕЗДА (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ЮУрГУ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>
                      <a:lvl1pPr defTabSz="949325">
                        <a:lnSpc>
                          <a:spcPct val="90000"/>
                        </a:lnSpc>
                        <a:spcBef>
                          <a:spcPts val="1038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74663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49325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42398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90023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3574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8146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2718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7290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техника и технология 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(8 профилей)</a:t>
                      </a:r>
                    </a:p>
                  </a:txBody>
                  <a:tcPr marL="43865" marR="43865" marT="503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8F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8-11</a:t>
                      </a:r>
                    </a:p>
                  </a:txBody>
                  <a:tcPr marL="43879" marR="43879" marT="503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>
                      <a:lvl1pPr defTabSz="949325">
                        <a:lnSpc>
                          <a:spcPct val="90000"/>
                        </a:lnSpc>
                        <a:spcBef>
                          <a:spcPts val="1038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74663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49325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42398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90023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3574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8146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2718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7290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20.02-20.03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8FB"/>
                    </a:solidFill>
                  </a:tcPr>
                </a:tc>
              </a:tr>
              <a:tr h="3487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естественные науки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865" marR="43865" marT="503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8F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27.02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8FB"/>
                    </a:solidFill>
                  </a:tcPr>
                </a:tc>
              </a:tr>
              <a:tr h="301047">
                <a:tc rowSpan="3"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Газпром (ЛЭТИ)</a:t>
                      </a:r>
                    </a:p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 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865" marR="43865" marT="503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9FE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9-11</a:t>
                      </a:r>
                    </a:p>
                  </a:txBody>
                  <a:tcPr marL="43879" marR="43879" marT="503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20.02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9FE"/>
                    </a:solidFill>
                  </a:tcPr>
                </a:tc>
              </a:tr>
              <a:tr h="348769">
                <a:tc vMerge="1"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865" marR="43865" marT="503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9FE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79" marR="43879" marT="503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26.02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9FE"/>
                    </a:solidFill>
                  </a:tcPr>
                </a:tc>
              </a:tr>
              <a:tr h="348769">
                <a:tc vMerge="1"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865" marR="43865" marT="503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9FE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79" marR="43879" marT="503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05.03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9FE"/>
                    </a:solidFill>
                  </a:tcPr>
                </a:tc>
              </a:tr>
              <a:tr h="348769">
                <a:tc>
                  <a:txBody>
                    <a:bodyPr/>
                    <a:lstStyle>
                      <a:lvl1pPr defTabSz="949325">
                        <a:lnSpc>
                          <a:spcPct val="90000"/>
                        </a:lnSpc>
                        <a:spcBef>
                          <a:spcPts val="1038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74663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49325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42398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90023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3574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8146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2718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7290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Саммат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СамГТУ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865" marR="43865" marT="503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>
                      <a:lvl1pPr defTabSz="949325">
                        <a:lnSpc>
                          <a:spcPct val="90000"/>
                        </a:lnSpc>
                        <a:spcBef>
                          <a:spcPts val="1038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74663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49325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42398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90023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3574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8146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2718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7290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865" marR="43865" marT="503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>
                      <a:lvl1pPr defTabSz="949325">
                        <a:lnSpc>
                          <a:spcPct val="90000"/>
                        </a:lnSpc>
                        <a:spcBef>
                          <a:spcPts val="1038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74663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49325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42398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90023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3574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8146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2718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7290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8-11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865" marR="43865" marT="503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>
                      <a:lvl1pPr defTabSz="949325">
                        <a:lnSpc>
                          <a:spcPct val="90000"/>
                        </a:lnSpc>
                        <a:spcBef>
                          <a:spcPts val="1038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74663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49325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42398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90023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3574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8146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2718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7290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06.03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8FB"/>
                    </a:solidFill>
                  </a:tcPr>
                </a:tc>
              </a:tr>
              <a:tr h="348769">
                <a:tc rowSpan="3"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Бельчонок  (СФУ)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математика</a:t>
                      </a:r>
                    </a:p>
                  </a:txBody>
                  <a:tcPr marL="43879" marR="43879" marT="503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9FE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8-11</a:t>
                      </a:r>
                    </a:p>
                  </a:txBody>
                  <a:tcPr marL="43879" marR="43879" marT="503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05.03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9FE"/>
                    </a:solidFill>
                  </a:tcPr>
                </a:tc>
              </a:tr>
              <a:tr h="348769">
                <a:tc vMerge="1"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879" marR="43879" marT="503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9FE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79" marR="43879" marT="503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06.03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9FE"/>
                    </a:solidFill>
                  </a:tcPr>
                </a:tc>
              </a:tr>
              <a:tr h="348769">
                <a:tc vMerge="1"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химия</a:t>
                      </a:r>
                    </a:p>
                  </a:txBody>
                  <a:tcPr marL="43879" marR="43879" marT="503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9FE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79" marR="43879" marT="503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06.03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9FE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809751" y="0"/>
            <a:ext cx="10382249" cy="10287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ru-RU" altLang="ru-RU" sz="2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Олимпиады вузов-партнеров из Перечня </a:t>
            </a:r>
            <a:r>
              <a:rPr lang="ru-RU" altLang="ru-RU" sz="2000" b="1" kern="0" dirty="0" err="1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Минобрнауки</a:t>
            </a:r>
            <a:r>
              <a:rPr lang="ru-RU" altLang="ru-RU" sz="2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 РФ, организуемые СВФУ в 2021-2022 </a:t>
            </a:r>
            <a:r>
              <a:rPr lang="ru-RU" altLang="ru-RU" sz="2000" b="1" kern="0" dirty="0" err="1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уч</a:t>
            </a:r>
            <a:r>
              <a:rPr lang="ru-RU" altLang="ru-RU" sz="2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. году</a:t>
            </a:r>
            <a:endParaRPr lang="ru-RU" altLang="ru-RU" sz="20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7" descr="Рисунок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1300" y="-315913"/>
            <a:ext cx="2218267" cy="166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43012" y="1285169"/>
          <a:ext cx="10587038" cy="4842425"/>
        </p:xfrm>
        <a:graphic>
          <a:graphicData uri="http://schemas.openxmlformats.org/drawingml/2006/table">
            <a:tbl>
              <a:tblPr/>
              <a:tblGrid>
                <a:gridCol w="3204047"/>
                <a:gridCol w="3238523"/>
                <a:gridCol w="1619261"/>
                <a:gridCol w="2525207"/>
              </a:tblGrid>
              <a:tr h="527530">
                <a:tc>
                  <a:txBody>
                    <a:bodyPr/>
                    <a:lstStyle>
                      <a:lvl1pPr defTabSz="949325">
                        <a:lnSpc>
                          <a:spcPct val="90000"/>
                        </a:lnSpc>
                        <a:spcBef>
                          <a:spcPts val="1038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74663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49325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42398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90023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3574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8146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2718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7290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олимпиады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879" marR="43879" marT="503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>
                      <a:lvl1pPr defTabSz="949325">
                        <a:lnSpc>
                          <a:spcPct val="90000"/>
                        </a:lnSpc>
                        <a:spcBef>
                          <a:spcPts val="1038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74663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49325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42398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90023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3574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8146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2718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7290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Предметы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879" marR="43879" marT="503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>
                      <a:lvl1pPr defTabSz="949325">
                        <a:lnSpc>
                          <a:spcPct val="90000"/>
                        </a:lnSpc>
                        <a:spcBef>
                          <a:spcPts val="1038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74663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49325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42398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90023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3574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8146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2718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7290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Классы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879" marR="43879" marT="503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>
                      <a:lvl1pPr defTabSz="949325">
                        <a:lnSpc>
                          <a:spcPct val="90000"/>
                        </a:lnSpc>
                        <a:spcBef>
                          <a:spcPts val="1038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74663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49325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42398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90023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3574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8146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2718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7290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проведения </a:t>
                      </a:r>
                    </a:p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заключительных этапов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9FE"/>
                    </a:solidFill>
                  </a:tcPr>
                </a:tc>
              </a:tr>
              <a:tr h="385763">
                <a:tc rowSpan="2">
                  <a:txBody>
                    <a:bodyPr/>
                    <a:lstStyle>
                      <a:lvl1pPr defTabSz="949325">
                        <a:lnSpc>
                          <a:spcPct val="90000"/>
                        </a:lnSpc>
                        <a:spcBef>
                          <a:spcPts val="1038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74663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49325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42398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90023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3574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8146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2718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7290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Будущее Сибири (НГТУ)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865" marR="43865" marT="503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>
                      <a:lvl1pPr defTabSz="949325">
                        <a:lnSpc>
                          <a:spcPct val="90000"/>
                        </a:lnSpc>
                        <a:spcBef>
                          <a:spcPts val="1038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74663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49325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42398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90023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3574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8146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2718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7290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865" marR="43865" marT="503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8FB"/>
                    </a:solidFill>
                  </a:tcPr>
                </a:tc>
                <a:tc rowSpan="2">
                  <a:txBody>
                    <a:bodyPr/>
                    <a:lstStyle>
                      <a:lvl1pPr defTabSz="949325">
                        <a:lnSpc>
                          <a:spcPct val="90000"/>
                        </a:lnSpc>
                        <a:spcBef>
                          <a:spcPts val="1038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74663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49325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42398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90023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3574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8146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2718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7290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8-11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865" marR="43865" marT="503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>
                      <a:lvl1pPr defTabSz="949325">
                        <a:lnSpc>
                          <a:spcPct val="90000"/>
                        </a:lnSpc>
                        <a:spcBef>
                          <a:spcPts val="1038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74663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49325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42398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90023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3574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8146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2718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7290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06.03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8FB"/>
                    </a:solidFill>
                  </a:tcPr>
                </a:tc>
              </a:tr>
              <a:tr h="3788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865" marR="43865" marT="503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8F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13.03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8FB"/>
                    </a:solidFill>
                  </a:tcPr>
                </a:tc>
              </a:tr>
              <a:tr h="387204">
                <a:tc rowSpan="5">
                  <a:txBody>
                    <a:bodyPr/>
                    <a:lstStyle>
                      <a:lvl1pPr defTabSz="949325">
                        <a:lnSpc>
                          <a:spcPct val="90000"/>
                        </a:lnSpc>
                        <a:spcBef>
                          <a:spcPts val="1038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74663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49325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42398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90023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3574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8146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2718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7290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Открытая региональная межвузовская олимпиада вузов Томской области (ОРМО) 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865" marR="43865" marT="503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>
                      <a:lvl1pPr defTabSz="949325">
                        <a:lnSpc>
                          <a:spcPct val="90000"/>
                        </a:lnSpc>
                        <a:spcBef>
                          <a:spcPts val="1038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74663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49325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42398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90023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3574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8146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2718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7290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865" marR="43865" marT="503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9FE"/>
                    </a:solidFill>
                  </a:tcPr>
                </a:tc>
                <a:tc rowSpan="5">
                  <a:txBody>
                    <a:bodyPr/>
                    <a:lstStyle>
                      <a:lvl1pPr defTabSz="949325">
                        <a:lnSpc>
                          <a:spcPct val="90000"/>
                        </a:lnSpc>
                        <a:spcBef>
                          <a:spcPts val="1038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74663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49325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42398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90023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3574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8146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2718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7290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8-11</a:t>
                      </a:r>
                    </a:p>
                  </a:txBody>
                  <a:tcPr marL="43865" marR="43865" marT="503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>
                      <a:lvl1pPr defTabSz="949325">
                        <a:lnSpc>
                          <a:spcPct val="90000"/>
                        </a:lnSpc>
                        <a:spcBef>
                          <a:spcPts val="1038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74663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49325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42398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90023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3574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8146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2718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7290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06.03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9FE"/>
                    </a:solidFill>
                  </a:tcPr>
                </a:tc>
              </a:tr>
              <a:tr h="3000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865" marR="43865" marT="503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9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06.03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9FE"/>
                    </a:solidFill>
                  </a:tcPr>
                </a:tc>
              </a:tr>
              <a:tr h="300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865" marR="43865" marT="503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9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13.03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9FE"/>
                    </a:solidFill>
                  </a:tcPr>
                </a:tc>
              </a:tr>
              <a:tr h="314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865" marR="43865" marT="503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9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20.03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9FE"/>
                    </a:solidFill>
                  </a:tcPr>
                </a:tc>
              </a:tr>
              <a:tr h="2926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865" marR="43865" marT="503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9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20.03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9FE"/>
                    </a:solidFill>
                  </a:tcPr>
                </a:tc>
              </a:tr>
              <a:tr h="292665">
                <a:tc rowSpan="3">
                  <a:txBody>
                    <a:bodyPr/>
                    <a:lstStyle>
                      <a:lvl1pPr defTabSz="949325">
                        <a:lnSpc>
                          <a:spcPct val="90000"/>
                        </a:lnSpc>
                        <a:spcBef>
                          <a:spcPts val="1038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74663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49325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42398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90023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3574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8146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2718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7290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Гранит науки (СПбГУ)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865" marR="43865" marT="503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>
                      <a:lvl1pPr defTabSz="949325">
                        <a:lnSpc>
                          <a:spcPct val="90000"/>
                        </a:lnSpc>
                        <a:spcBef>
                          <a:spcPts val="1038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74663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49325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42398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90023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3574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8146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2718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7290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естественные науки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865" marR="43865" marT="503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8FB"/>
                    </a:solidFill>
                  </a:tcPr>
                </a:tc>
                <a:tc rowSpan="3">
                  <a:txBody>
                    <a:bodyPr/>
                    <a:lstStyle>
                      <a:lvl1pPr defTabSz="949325">
                        <a:lnSpc>
                          <a:spcPct val="90000"/>
                        </a:lnSpc>
                        <a:spcBef>
                          <a:spcPts val="1038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74663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49325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42398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90023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3574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8146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2718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7290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10-11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865" marR="43865" marT="503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>
                      <a:lvl1pPr defTabSz="949325">
                        <a:lnSpc>
                          <a:spcPct val="90000"/>
                        </a:lnSpc>
                        <a:spcBef>
                          <a:spcPts val="1038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74663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49325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42398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90023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3574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8146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2718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7290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19.03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8FB"/>
                    </a:solidFill>
                  </a:tcPr>
                </a:tc>
              </a:tr>
              <a:tr h="2926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>
                      <a:lvl1pPr defTabSz="949325">
                        <a:lnSpc>
                          <a:spcPct val="90000"/>
                        </a:lnSpc>
                        <a:spcBef>
                          <a:spcPts val="1038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74663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49325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42398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900238" defTabSz="949325">
                        <a:lnSpc>
                          <a:spcPct val="90000"/>
                        </a:lnSpc>
                        <a:spcBef>
                          <a:spcPts val="525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3574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8146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2718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729038" indent="1588" defTabSz="949325" eaLnBrk="0" fontAlgn="base" hangingPunct="0">
                        <a:lnSpc>
                          <a:spcPct val="9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 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865" marR="43865" marT="503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8F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20.03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8FB"/>
                    </a:solidFill>
                  </a:tcPr>
                </a:tc>
              </a:tr>
              <a:tr h="292665">
                <a:tc vMerge="1"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5" marR="43865" marT="503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3865" marR="43865" marT="503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8F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65" marR="43865" marT="503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20.03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8FB"/>
                    </a:solidFill>
                  </a:tcPr>
                </a:tc>
              </a:tr>
              <a:tr h="292665">
                <a:tc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Первый успех</a:t>
                      </a:r>
                    </a:p>
                    <a:p>
                      <a:pPr marL="0" marR="0" lvl="0" indent="0" algn="ctr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(РГПУ им.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А.И.Герцена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педагогические науки и образование  </a:t>
                      </a:r>
                    </a:p>
                  </a:txBody>
                  <a:tcPr marL="32909" marR="32909" marT="503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9-11</a:t>
                      </a:r>
                    </a:p>
                  </a:txBody>
                  <a:tcPr marL="43865" marR="43865" marT="503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9FE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график уточняется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665">
                <a:tc rowSpan="2"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Герценовская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олимпиада (РГПУ им.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А.И.Герцена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иностранные языки</a:t>
                      </a:r>
                    </a:p>
                  </a:txBody>
                  <a:tcPr marL="32909" marR="32909" marT="503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8F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8-11</a:t>
                      </a:r>
                    </a:p>
                  </a:txBody>
                  <a:tcPr marL="43865" marR="43865" marT="503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8F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665">
                <a:tc vMerge="1"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география</a:t>
                      </a:r>
                    </a:p>
                  </a:txBody>
                  <a:tcPr marL="32909" marR="32909" marT="503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8F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5" marR="43865" marT="503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809751" y="0"/>
            <a:ext cx="10382249" cy="10287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ru-RU" altLang="ru-RU" sz="2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Олимпиады вузов-партнеров из Перечня </a:t>
            </a:r>
            <a:r>
              <a:rPr lang="ru-RU" altLang="ru-RU" sz="2000" b="1" kern="0" dirty="0" err="1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Минобрнауки</a:t>
            </a:r>
            <a:r>
              <a:rPr lang="ru-RU" altLang="ru-RU" sz="2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 РФ, организуемые СВФУ в 2021-2022 </a:t>
            </a:r>
            <a:r>
              <a:rPr lang="ru-RU" altLang="ru-RU" sz="2000" b="1" kern="0" dirty="0" err="1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уч</a:t>
            </a:r>
            <a:r>
              <a:rPr lang="ru-RU" altLang="ru-RU" sz="2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. году</a:t>
            </a:r>
            <a:endParaRPr lang="ru-RU" altLang="ru-RU" sz="20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B14D-953F-48D4-AD27-094763207171}" type="slidenum">
              <a:rPr lang="ru-RU" altLang="ru-RU" smtClean="0"/>
              <a:pPr/>
              <a:t>13</a:t>
            </a:fld>
            <a:endParaRPr lang="ru-RU" alt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47052" y="660284"/>
          <a:ext cx="9844235" cy="2350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6620"/>
                <a:gridCol w="626787"/>
                <a:gridCol w="534612"/>
                <a:gridCol w="571481"/>
                <a:gridCol w="663656"/>
                <a:gridCol w="608352"/>
                <a:gridCol w="940180"/>
                <a:gridCol w="626787"/>
                <a:gridCol w="663656"/>
                <a:gridCol w="571481"/>
                <a:gridCol w="645221"/>
                <a:gridCol w="626787"/>
                <a:gridCol w="958615"/>
              </a:tblGrid>
              <a:tr h="331811">
                <a:tc rowSpan="2">
                  <a:txBody>
                    <a:bodyPr/>
                    <a:lstStyle/>
                    <a:p>
                      <a:r>
                        <a:rPr lang="ru-RU" sz="1600" dirty="0" err="1" smtClean="0"/>
                        <a:t>Уч</a:t>
                      </a:r>
                      <a:r>
                        <a:rPr lang="ru-RU" sz="1600" dirty="0" smtClean="0"/>
                        <a:t>.</a:t>
                      </a:r>
                      <a:r>
                        <a:rPr lang="ru-RU" sz="1600" baseline="0" dirty="0" smtClean="0"/>
                        <a:t> г</a:t>
                      </a:r>
                      <a:r>
                        <a:rPr lang="ru-RU" sz="1600" dirty="0" smtClean="0"/>
                        <a:t>оды </a:t>
                      </a:r>
                      <a:endParaRPr lang="ru-RU" sz="1600" dirty="0"/>
                    </a:p>
                  </a:txBody>
                  <a:tcPr marL="110609" marR="110609" marT="41476" marB="41476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Участники по классам</a:t>
                      </a:r>
                      <a:endParaRPr lang="ru-RU" sz="1600" dirty="0"/>
                    </a:p>
                  </a:txBody>
                  <a:tcPr marL="110609" marR="110609" marT="41476" marB="41476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Дипломанты по классам</a:t>
                      </a:r>
                      <a:endParaRPr lang="ru-RU" sz="1600" dirty="0"/>
                    </a:p>
                  </a:txBody>
                  <a:tcPr marL="110609" marR="110609" marT="41476" marB="41476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3641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5-7</a:t>
                      </a:r>
                      <a:endParaRPr lang="ru-RU" sz="1600" b="1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8</a:t>
                      </a:r>
                      <a:endParaRPr lang="ru-RU" sz="1600" b="1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9</a:t>
                      </a:r>
                      <a:endParaRPr lang="ru-RU" sz="1600" b="1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</a:t>
                      </a:r>
                      <a:endParaRPr lang="ru-RU" sz="1600" b="1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11</a:t>
                      </a:r>
                      <a:endParaRPr lang="ru-RU" sz="1600" b="1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Всего</a:t>
                      </a:r>
                      <a:endParaRPr lang="ru-RU" sz="1600" b="1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5-7</a:t>
                      </a:r>
                      <a:endParaRPr lang="ru-RU" sz="1600" b="1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8</a:t>
                      </a:r>
                      <a:endParaRPr lang="ru-RU" sz="1600" b="1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9</a:t>
                      </a:r>
                      <a:endParaRPr lang="ru-RU" sz="1600" b="1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</a:t>
                      </a:r>
                      <a:endParaRPr lang="ru-RU" sz="1600" b="1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11</a:t>
                      </a:r>
                      <a:endParaRPr lang="ru-RU" sz="1600" b="1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Всего</a:t>
                      </a:r>
                      <a:endParaRPr lang="ru-RU" sz="1600" b="1" dirty="0"/>
                    </a:p>
                  </a:txBody>
                  <a:tcPr marL="110609" marR="110609" marT="41476" marB="41476"/>
                </a:tc>
              </a:tr>
              <a:tr h="33641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2018-2019</a:t>
                      </a:r>
                      <a:endParaRPr lang="ru-RU" sz="1600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110609" marR="110609" marT="41476" marB="41476"/>
                </a:tc>
              </a:tr>
              <a:tr h="33641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2019-2020</a:t>
                      </a:r>
                      <a:endParaRPr lang="ru-RU" sz="1600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41</a:t>
                      </a:r>
                      <a:endParaRPr lang="ru-RU" sz="1600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</a:t>
                      </a:r>
                      <a:endParaRPr lang="ru-RU" sz="1600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</a:t>
                      </a:r>
                      <a:endParaRPr lang="ru-RU" sz="1600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</a:t>
                      </a:r>
                      <a:endParaRPr lang="ru-RU" sz="1600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6</a:t>
                      </a:r>
                      <a:endParaRPr lang="ru-RU" sz="1600" b="1" dirty="0"/>
                    </a:p>
                  </a:txBody>
                  <a:tcPr marL="110609" marR="110609" marT="41476" marB="41476"/>
                </a:tc>
              </a:tr>
              <a:tr h="33641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2020-2021</a:t>
                      </a:r>
                      <a:endParaRPr lang="ru-RU" sz="1600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</a:t>
                      </a:r>
                      <a:endParaRPr lang="ru-RU" sz="1600" b="1" dirty="0"/>
                    </a:p>
                  </a:txBody>
                  <a:tcPr marL="110609" marR="110609" marT="41476" marB="41476"/>
                </a:tc>
              </a:tr>
              <a:tr h="33641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2021-2022</a:t>
                      </a:r>
                      <a:endParaRPr lang="ru-RU" sz="1600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21</a:t>
                      </a:r>
                      <a:endParaRPr lang="ru-RU" sz="1600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18</a:t>
                      </a:r>
                      <a:endParaRPr lang="ru-RU" sz="1600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</a:t>
                      </a:r>
                      <a:endParaRPr lang="ru-RU" sz="1600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</a:t>
                      </a:r>
                      <a:endParaRPr lang="ru-RU" sz="1600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76</a:t>
                      </a:r>
                      <a:endParaRPr lang="ru-RU" sz="1600" b="1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110609" marR="110609" marT="41476" marB="4147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110609" marR="110609" marT="41476" marB="4147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110609" marR="110609" marT="41476" marB="4147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110609" marR="110609" marT="41476" marB="4147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110609" marR="110609" marT="41476" marB="4147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110609" marR="110609" marT="41476" marB="4147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6419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Итого</a:t>
                      </a:r>
                      <a:endParaRPr lang="ru-RU" sz="1600" b="1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43</a:t>
                      </a:r>
                      <a:endParaRPr lang="ru-RU" sz="1600" b="1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35</a:t>
                      </a:r>
                      <a:endParaRPr lang="ru-RU" sz="1600" b="1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31</a:t>
                      </a:r>
                      <a:endParaRPr lang="ru-RU" sz="1600" b="1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27</a:t>
                      </a:r>
                      <a:endParaRPr lang="ru-RU" sz="1600" b="1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16</a:t>
                      </a:r>
                      <a:endParaRPr lang="ru-RU" sz="1600" b="1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151</a:t>
                      </a:r>
                      <a:endParaRPr lang="ru-RU" sz="1600" b="1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</a:t>
                      </a:r>
                      <a:endParaRPr lang="ru-RU" sz="1600" b="1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</a:t>
                      </a:r>
                      <a:endParaRPr lang="ru-RU" sz="1600" b="1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</a:t>
                      </a:r>
                      <a:endParaRPr lang="ru-RU" sz="1600" b="1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</a:t>
                      </a:r>
                      <a:endParaRPr lang="ru-RU" sz="1600" b="1" dirty="0"/>
                    </a:p>
                  </a:txBody>
                  <a:tcPr marL="110609" marR="110609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9</a:t>
                      </a:r>
                      <a:endParaRPr lang="ru-RU" sz="1600" b="1" dirty="0"/>
                    </a:p>
                  </a:txBody>
                  <a:tcPr marL="110609" marR="110609" marT="41476" marB="41476"/>
                </a:tc>
              </a:tr>
            </a:tbl>
          </a:graphicData>
        </a:graphic>
      </p:graphicFrame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829571" y="0"/>
            <a:ext cx="11063485" cy="63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54" tIns="41477" rIns="82954" bIns="41477" anchor="ctr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Результаты участия школьников  </a:t>
            </a:r>
            <a:r>
              <a:rPr lang="ru-RU" b="1" dirty="0" err="1" smtClean="0">
                <a:solidFill>
                  <a:srgbClr val="C00000"/>
                </a:solidFill>
              </a:rPr>
              <a:t>Сунтарского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улуса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в олимпиадах из Перечня </a:t>
            </a:r>
            <a:r>
              <a:rPr lang="ru-RU" b="1" dirty="0" smtClean="0">
                <a:solidFill>
                  <a:srgbClr val="C00000"/>
                </a:solidFill>
              </a:rPr>
              <a:t>РСОШ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Рисунок 7" descr="Рисунок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57300" cy="111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85564" y="3513022"/>
          <a:ext cx="3372586" cy="2491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1051"/>
                <a:gridCol w="2141535"/>
              </a:tblGrid>
              <a:tr h="668230"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оды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609" marR="110609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Дипломанты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609" marR="110609" marT="41476" marB="414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41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2018-2019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609" marR="110609" marT="41476" marB="41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609" marR="110609" marT="41476" marB="41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41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2019-2020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609" marR="110609" marT="41476" marB="41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СПТЛИ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6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609" marR="110609" marT="41476" marB="41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41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2020-2021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609" marR="110609" marT="41476" marB="41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СПТЛИ – 1</a:t>
                      </a:r>
                    </a:p>
                    <a:p>
                      <a:pPr algn="ctr"/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Бордонская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СОШ – 1</a:t>
                      </a:r>
                    </a:p>
                    <a:p>
                      <a:pPr algn="ctr"/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Кутанинская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СОШ - 1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0609" marR="110609" marT="41476" marB="41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419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Итого</a:t>
                      </a:r>
                      <a:endParaRPr lang="ru-RU" sz="1600" b="1" dirty="0"/>
                    </a:p>
                  </a:txBody>
                  <a:tcPr marL="110609" marR="110609" marT="41476" marB="41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9</a:t>
                      </a:r>
                      <a:endParaRPr lang="ru-RU" sz="1600" b="1" dirty="0"/>
                    </a:p>
                  </a:txBody>
                  <a:tcPr marL="110609" marR="110609" marT="41476" marB="41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</a:tr>
            </a:tbl>
          </a:graphicData>
        </a:graphic>
      </p:graphicFrame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40890" y="4353844"/>
            <a:ext cx="4101613" cy="64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54" tIns="41477" rIns="82954" bIns="41477" anchor="ctr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Дипломанты олимпиад из Перечня РСОШ по школам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" descr="Рисунок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557338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Прямоугольник 7"/>
          <p:cNvSpPr>
            <a:spLocks noGrp="1" noChangeArrowheads="1"/>
          </p:cNvSpPr>
          <p:nvPr>
            <p:ph idx="1"/>
          </p:nvPr>
        </p:nvSpPr>
        <p:spPr>
          <a:xfrm>
            <a:off x="2771774" y="228600"/>
            <a:ext cx="9072563" cy="461665"/>
          </a:xfrm>
          <a:solidFill>
            <a:srgbClr val="0070C0"/>
          </a:solidFill>
        </p:spPr>
        <p:txBody>
          <a:bodyPr wrap="square">
            <a:spAutoFit/>
          </a:bodyPr>
          <a:lstStyle/>
          <a:p>
            <a:pPr marL="0" indent="0" algn="r" eaLnBrk="1" hangingPunct="1">
              <a:spcBef>
                <a:spcPts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Информационное сопровождение олимпиад </a:t>
            </a:r>
            <a:endParaRPr lang="ru-RU" altLang="ru-RU" sz="24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10096"/>
          <a:stretch>
            <a:fillRect/>
          </a:stretch>
        </p:blipFill>
        <p:spPr bwMode="auto">
          <a:xfrm>
            <a:off x="328613" y="1343026"/>
            <a:ext cx="7786688" cy="408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t="9409" r="58968"/>
          <a:stretch>
            <a:fillRect/>
          </a:stretch>
        </p:blipFill>
        <p:spPr bwMode="auto">
          <a:xfrm>
            <a:off x="8181210" y="1722062"/>
            <a:ext cx="3753616" cy="467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трелка вправо 8"/>
          <p:cNvSpPr/>
          <p:nvPr/>
        </p:nvSpPr>
        <p:spPr>
          <a:xfrm rot="2529946">
            <a:off x="1492505" y="2249621"/>
            <a:ext cx="815211" cy="29730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74253" y="829746"/>
            <a:ext cx="36411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ru-RU" altLang="ru-RU" sz="2000" b="1" u="sng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http://fdop.s-vfu.ru/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4" descr="Рисунок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528762" cy="141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1428750"/>
            <a:ext cx="12192000" cy="1631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ФАКУЛЬТЕТ ДОВУЗОВСКОГО </a:t>
            </a:r>
          </a:p>
          <a:p>
            <a:pPr algn="ctr" eaLnBrk="1" hangingPunct="1"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ОБРАЗОВАНИЯ И ПРОФОРИЕНТАЦИИ</a:t>
            </a:r>
          </a:p>
          <a:p>
            <a:pPr algn="ctr" eaLnBrk="1" hangingPunct="1">
              <a:defRPr/>
            </a:pPr>
            <a:r>
              <a:rPr lang="ru-RU" altLang="ru-RU" sz="2000" b="1" kern="0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Сайт: </a:t>
            </a:r>
            <a:r>
              <a:rPr lang="en-US" altLang="ru-RU" sz="2000" b="1" kern="0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https://fdop.s-vfu.ru</a:t>
            </a:r>
            <a:endParaRPr lang="ru-RU" altLang="ru-RU" sz="2000" b="1" kern="0" dirty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2000" b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E-mail: svosh.s-vfu@mail.ru </a:t>
            </a:r>
            <a:endParaRPr lang="ru-RU" sz="2000" b="1" dirty="0">
              <a:solidFill>
                <a:srgbClr val="3333CC"/>
              </a:solidFill>
              <a:latin typeface="Georgia" pitchFamily="18" charset="0"/>
            </a:endParaRP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Тел.: 8(4112) 36-34-81</a:t>
            </a:r>
            <a:endParaRPr lang="ru-RU" altLang="ru-RU" sz="2000" b="1" dirty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743326"/>
            <a:ext cx="12192000" cy="1323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ЦЕНТРАЛЬНАЯ ПРИЕМНАЯ КОМИССИЯ</a:t>
            </a:r>
          </a:p>
          <a:p>
            <a:pPr algn="ctr" eaLnBrk="1" hangingPunct="1">
              <a:defRPr/>
            </a:pPr>
            <a:r>
              <a:rPr lang="ru-RU" altLang="ru-RU" sz="2000" b="1" kern="0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Сайт: </a:t>
            </a:r>
            <a:r>
              <a:rPr lang="en-US" altLang="ru-RU" sz="2000" b="1" kern="0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https://priem.s-vfu.ru</a:t>
            </a:r>
            <a:endParaRPr lang="ru-RU" altLang="ru-RU" sz="2000" b="1" kern="0" dirty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2000" b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E-mail: pk_svfu@mail.ru</a:t>
            </a:r>
            <a:endParaRPr lang="ru-RU" sz="2000" b="1" dirty="0">
              <a:solidFill>
                <a:srgbClr val="3333CC"/>
              </a:solidFill>
              <a:latin typeface="Georgia" pitchFamily="18" charset="0"/>
            </a:endParaRP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Тел.: 8(4112) 49-69-62, 32-00-47 </a:t>
            </a:r>
            <a:endParaRPr lang="ru-RU" altLang="ru-RU" sz="2000" b="1" dirty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Grp="1" noChangeArrowheads="1"/>
          </p:cNvSpPr>
          <p:nvPr>
            <p:ph sz="quarter" idx="1"/>
          </p:nvPr>
        </p:nvSpPr>
        <p:spPr>
          <a:xfrm>
            <a:off x="1085609" y="0"/>
            <a:ext cx="10792883" cy="996170"/>
          </a:xfrm>
        </p:spPr>
        <p:txBody>
          <a:bodyPr>
            <a:spAutoFit/>
          </a:bodyPr>
          <a:lstStyle/>
          <a:p>
            <a:pPr algn="ctr" eaLnBrk="1" hangingPunct="1"/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alt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НАШИ КОНТАКТЫ:</a:t>
            </a:r>
            <a:endParaRPr lang="ru-RU" altLang="ru-RU" sz="36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78240" y="1030787"/>
            <a:ext cx="7018338" cy="333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accent1">
                  <a:lumMod val="50000"/>
                </a:schemeClr>
              </a:gs>
              <a:gs pos="14000">
                <a:schemeClr val="accent1">
                  <a:lumMod val="75000"/>
                </a:schemeClr>
              </a:gs>
              <a:gs pos="86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/>
          <a:srcRect l="52159" t="35027" r="14897" b="25824"/>
          <a:stretch>
            <a:fillRect/>
          </a:stretch>
        </p:blipFill>
        <p:spPr bwMode="auto">
          <a:xfrm>
            <a:off x="8572501" y="5072063"/>
            <a:ext cx="3619500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1788" y="0"/>
            <a:ext cx="9320212" cy="57584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Количество мест по учебным подразделениям СВФУ на 2022/2023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уч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 год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49867562"/>
              </p:ext>
            </p:extLst>
          </p:nvPr>
        </p:nvGraphicFramePr>
        <p:xfrm>
          <a:off x="1185862" y="1000125"/>
          <a:ext cx="10601329" cy="546859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143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72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15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429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143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429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2867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618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Учебные</a:t>
                      </a:r>
                      <a:r>
                        <a:rPr lang="ru-RU" sz="16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подразделения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D5E8F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Бюджетные</a:t>
                      </a:r>
                      <a:r>
                        <a:rPr lang="ru-RU" sz="16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места</a:t>
                      </a:r>
                      <a:endParaRPr lang="ru-RU" sz="1600" b="1" i="0" u="none" strike="noStrike" dirty="0" smtClean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D5E8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Платные места</a:t>
                      </a:r>
                    </a:p>
                  </a:txBody>
                  <a:tcPr marL="9171" marR="9171" marT="9171" marB="0" anchor="ctr">
                    <a:solidFill>
                      <a:srgbClr val="D5E8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2545">
                <a:tc vMerge="1">
                  <a:txBody>
                    <a:bodyPr/>
                    <a:lstStyle/>
                    <a:p>
                      <a:pPr algn="ctr"/>
                      <a:endParaRPr lang="ru-RU" sz="18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очная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очно-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заочная</a:t>
                      </a:r>
                    </a:p>
                  </a:txBody>
                  <a:tcPr marL="9171" marR="9171" marT="9171" marB="0" anchor="ctr"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заочная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очная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очно- заочная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заочная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D5E8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2906"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Автодорожный факультет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Горный институт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Геологоразведочный факультет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Институт естественных наук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206</a:t>
                      </a:r>
                      <a:endParaRPr lang="ru-RU" sz="1600" b="0" i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Институт зарубежной филологии и регионоведения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Институт математики и информатики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216</a:t>
                      </a:r>
                      <a:endParaRPr lang="ru-RU" sz="1600" b="0" i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Институт психологии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Инженерно-технический институт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212</a:t>
                      </a:r>
                      <a:endParaRPr lang="ru-RU" sz="1600" b="0" i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Исторический факультет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Институт физической культуры и спорта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Институт языков и культуры народов СВ РФ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198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Медицинский институт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257</a:t>
                      </a:r>
                      <a:endParaRPr lang="ru-RU" sz="1600" b="0" i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Педагогический институт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169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122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Филологический факультет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Физико-технический институт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ru-RU" sz="1600" b="0" i="0" dirty="0">
                        <a:solidFill>
                          <a:srgbClr val="C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Финансово-экономический институт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Юридический факультет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F4F9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2373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345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530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D5E8FB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Рисунок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1143000" cy="105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172075" y="471488"/>
            <a:ext cx="2836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https://priem.s-vfu.ru/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9997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1162050" y="1795655"/>
            <a:ext cx="10582275" cy="3262120"/>
          </a:xfrm>
          <a:solidFill>
            <a:srgbClr val="D5E8FB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 группа </a:t>
            </a:r>
            <a:r>
              <a:rPr lang="ru-RU" sz="2400" b="1" dirty="0" smtClean="0"/>
              <a:t>– достижения в учебе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2 группа </a:t>
            </a:r>
            <a:r>
              <a:rPr lang="ru-RU" sz="2400" b="1" dirty="0" smtClean="0"/>
              <a:t>– волонтерская (добровольческая) деятельность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3 группа </a:t>
            </a:r>
            <a:r>
              <a:rPr lang="ru-RU" sz="2400" b="1" dirty="0" smtClean="0"/>
              <a:t>– спортивные достижения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4 группа </a:t>
            </a:r>
            <a:r>
              <a:rPr lang="ru-RU" sz="2400" b="1" dirty="0" smtClean="0"/>
              <a:t>– достижения в творческих мероприятиях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5 группа – достижения в интеллектуальных конкурсах</a:t>
            </a: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1E0B39-719C-4D9D-9140-ADFE39145076}" type="slidenum">
              <a:rPr lang="ru-RU" altLang="ru-RU" smtClean="0">
                <a:cs typeface="Arial" pitchFamily="34" charset="0"/>
              </a:rPr>
              <a:pPr/>
              <a:t>3</a:t>
            </a:fld>
            <a:endParaRPr lang="ru-RU" altLang="ru-RU" smtClean="0">
              <a:cs typeface="Arial" pitchFamily="34" charset="0"/>
            </a:endParaRPr>
          </a:p>
        </p:txBody>
      </p:sp>
      <p:pic>
        <p:nvPicPr>
          <p:cNvPr id="5" name="Рисунок 4" descr="Рисунок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0350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92249" y="485777"/>
            <a:ext cx="10299700" cy="957262"/>
          </a:xfrm>
          <a:prstGeom prst="rect">
            <a:avLst/>
          </a:prstGeom>
          <a:solidFill>
            <a:srgbClr val="336699"/>
          </a:solidFill>
        </p:spPr>
        <p:txBody>
          <a:bodyPr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Индивидуальные достижения,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500" b="1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  <a:ea typeface="+mj-ea"/>
                <a:cs typeface="Times New Roman" pitchFamily="18" charset="0"/>
              </a:rPr>
              <a:t>принимаемые вузами</a:t>
            </a:r>
            <a:endParaRPr kumimoji="0" lang="ru-RU" altLang="ru-RU" sz="25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8E9207-ED3D-4C3D-A3D8-929085A4A406}" type="slidenum">
              <a:rPr lang="ru-RU" altLang="ru-RU">
                <a:latin typeface="Arial" pitchFamily="34" charset="0"/>
                <a:cs typeface="Arial" pitchFamily="34" charset="0"/>
              </a:rPr>
              <a:pPr/>
              <a:t>4</a:t>
            </a:fld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892300" y="257176"/>
            <a:ext cx="10299700" cy="928687"/>
          </a:xfrm>
          <a:solidFill>
            <a:srgbClr val="336699"/>
          </a:solidFill>
        </p:spPr>
        <p:txBody>
          <a:bodyPr>
            <a:normAutofit fontScale="90000"/>
          </a:bodyPr>
          <a:lstStyle/>
          <a:p>
            <a:pPr algn="r"/>
            <a:r>
              <a:rPr lang="ru-RU" altLang="ru-RU" sz="3300" b="1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Олимпиады, </a:t>
            </a:r>
            <a:br>
              <a:rPr lang="ru-RU" altLang="ru-RU" sz="3300" b="1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altLang="ru-RU" sz="3300" b="1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интеллектуальные конкурсы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6751" y="1143001"/>
            <a:ext cx="7715249" cy="392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82954" tIns="41477" rIns="82954" bIns="41477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Льготы при поступлении в вузы: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781895" y="1500174"/>
          <a:ext cx="6647615" cy="4764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8" name="Прямоугольник 9"/>
          <p:cNvSpPr>
            <a:spLocks noChangeArrowheads="1"/>
          </p:cNvSpPr>
          <p:nvPr/>
        </p:nvSpPr>
        <p:spPr bwMode="auto">
          <a:xfrm>
            <a:off x="7610477" y="3929065"/>
            <a:ext cx="3948112" cy="80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54" tIns="41477" rIns="82954" bIns="41477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alt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поступление </a:t>
            </a:r>
            <a:r>
              <a:rPr lang="ru-RU" alt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alt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экзаменов</a:t>
            </a:r>
            <a:endParaRPr lang="ru-RU" alt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altLang="ru-RU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 б</a:t>
            </a:r>
            <a:r>
              <a:rPr lang="ru-RU" alt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по </a:t>
            </a:r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ЕГЭ</a:t>
            </a:r>
            <a:endParaRPr lang="ru-RU" altLang="ru-RU" sz="2200" dirty="0">
              <a:solidFill>
                <a:srgbClr val="002060"/>
              </a:solidFill>
            </a:endParaRPr>
          </a:p>
        </p:txBody>
      </p:sp>
      <p:sp>
        <p:nvSpPr>
          <p:cNvPr id="3079" name="Прямоугольник 10"/>
          <p:cNvSpPr>
            <a:spLocks noChangeArrowheads="1"/>
          </p:cNvSpPr>
          <p:nvPr/>
        </p:nvSpPr>
        <p:spPr bwMode="auto">
          <a:xfrm>
            <a:off x="7276042" y="5386388"/>
            <a:ext cx="4482571" cy="86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54" tIns="41477" rIns="82954" bIns="41477">
            <a:spAutoFit/>
          </a:bodyPr>
          <a:lstStyle/>
          <a:p>
            <a:pPr algn="r"/>
            <a:r>
              <a:rPr lang="ru-RU" alt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altLang="ru-RU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alt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б. </a:t>
            </a:r>
            <a:r>
              <a:rPr lang="ru-RU" alt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сумме конкурсных баллов (инд. достижения)</a:t>
            </a:r>
            <a:endParaRPr lang="ru-RU" altLang="ru-RU" sz="2200" dirty="0">
              <a:solidFill>
                <a:srgbClr val="002060"/>
              </a:solidFill>
            </a:endParaRPr>
          </a:p>
        </p:txBody>
      </p:sp>
      <p:sp>
        <p:nvSpPr>
          <p:cNvPr id="3080" name="Прямоугольник 11"/>
          <p:cNvSpPr>
            <a:spLocks noChangeArrowheads="1"/>
          </p:cNvSpPr>
          <p:nvPr/>
        </p:nvSpPr>
        <p:spPr bwMode="auto">
          <a:xfrm>
            <a:off x="7672390" y="3014665"/>
            <a:ext cx="4129086" cy="120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54" tIns="41477" rIns="82954" bIns="41477">
            <a:spAutoFit/>
          </a:bodyPr>
          <a:lstStyle/>
          <a:p>
            <a:r>
              <a:rPr lang="ru-RU" alt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Действие диплома </a:t>
            </a:r>
            <a:r>
              <a:rPr lang="ru-RU" altLang="ru-RU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(ЕГЭ не менее 75 б.):</a:t>
            </a:r>
          </a:p>
          <a:p>
            <a:endParaRPr lang="ru-RU" altLang="ru-RU" sz="2200" dirty="0">
              <a:solidFill>
                <a:srgbClr val="C00000"/>
              </a:solidFill>
            </a:endParaRPr>
          </a:p>
        </p:txBody>
      </p:sp>
      <p:sp>
        <p:nvSpPr>
          <p:cNvPr id="3081" name="Прямоугольник 13"/>
          <p:cNvSpPr>
            <a:spLocks noChangeArrowheads="1"/>
          </p:cNvSpPr>
          <p:nvPr/>
        </p:nvSpPr>
        <p:spPr bwMode="auto">
          <a:xfrm>
            <a:off x="7767640" y="4986339"/>
            <a:ext cx="3862386" cy="53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54" tIns="41477" rIns="82954" bIns="41477">
            <a:spAutoFit/>
          </a:bodyPr>
          <a:lstStyle/>
          <a:p>
            <a:r>
              <a:rPr lang="ru-RU" alt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Действие диплома от </a:t>
            </a:r>
            <a:r>
              <a:rPr lang="ru-RU" altLang="ru-RU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года:</a:t>
            </a:r>
            <a:endParaRPr lang="ru-RU" altLang="ru-RU" sz="2200" dirty="0">
              <a:solidFill>
                <a:srgbClr val="C00000"/>
              </a:solidFill>
            </a:endParaRPr>
          </a:p>
        </p:txBody>
      </p:sp>
      <p:sp>
        <p:nvSpPr>
          <p:cNvPr id="3082" name="Прямоугольник 12"/>
          <p:cNvSpPr>
            <a:spLocks noChangeArrowheads="1"/>
          </p:cNvSpPr>
          <p:nvPr/>
        </p:nvSpPr>
        <p:spPr bwMode="auto">
          <a:xfrm>
            <a:off x="7650163" y="2046289"/>
            <a:ext cx="4351338" cy="42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54" tIns="41477" rIns="82954" bIns="41477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alt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поступление </a:t>
            </a:r>
            <a:r>
              <a:rPr lang="ru-RU" alt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 экзаменов </a:t>
            </a:r>
            <a:endParaRPr lang="ru-RU" altLang="ru-RU" sz="2200" dirty="0"/>
          </a:p>
        </p:txBody>
      </p:sp>
      <p:pic>
        <p:nvPicPr>
          <p:cNvPr id="3083" name="Рисунок 4" descr="Рисунок2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80350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857500" y="1600038"/>
            <a:ext cx="9034965" cy="1378941"/>
            <a:chOff x="2549101" y="1810125"/>
            <a:chExt cx="8492247" cy="1378941"/>
          </a:xfrm>
        </p:grpSpPr>
        <p:sp>
          <p:nvSpPr>
            <p:cNvPr id="4" name="TextBox 3"/>
            <p:cNvSpPr txBox="1"/>
            <p:nvPr/>
          </p:nvSpPr>
          <p:spPr>
            <a:xfrm>
              <a:off x="3230039" y="2142625"/>
              <a:ext cx="7130374" cy="646331"/>
            </a:xfrm>
            <a:prstGeom prst="rect">
              <a:avLst/>
            </a:prstGeom>
            <a:solidFill>
              <a:srgbClr val="D5E8F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rgbClr val="C00000"/>
                  </a:solidFill>
                </a:rPr>
                <a:t>ЕГЭ+ИД=КБ</a:t>
              </a:r>
              <a:endParaRPr lang="ru-RU" sz="3600" b="1" dirty="0">
                <a:solidFill>
                  <a:srgbClr val="C0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05134" y="1810125"/>
              <a:ext cx="67801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prstClr val="black"/>
                  </a:solidFill>
                </a:rPr>
                <a:t>ф</a:t>
              </a:r>
              <a:r>
                <a:rPr lang="ru-RU" sz="2000" b="1" dirty="0" smtClean="0">
                  <a:solidFill>
                    <a:prstClr val="black"/>
                  </a:solidFill>
                </a:rPr>
                <a:t>ормула формирования конкурсного балла</a:t>
              </a:r>
              <a:endParaRPr lang="ru-RU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49101" y="2788956"/>
              <a:ext cx="84922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prstClr val="black"/>
                  </a:solidFill>
                </a:rPr>
                <a:t>б</a:t>
              </a:r>
              <a:r>
                <a:rPr lang="ru-RU" sz="2000" b="1" dirty="0" smtClean="0">
                  <a:solidFill>
                    <a:prstClr val="black"/>
                  </a:solidFill>
                </a:rPr>
                <a:t>алл ЕГЭ +</a:t>
              </a:r>
              <a:r>
                <a:rPr lang="ru-RU" sz="2000" b="1" dirty="0" err="1" smtClean="0">
                  <a:solidFill>
                    <a:prstClr val="black"/>
                  </a:solidFill>
                </a:rPr>
                <a:t>доп.балл</a:t>
              </a:r>
              <a:r>
                <a:rPr lang="ru-RU" sz="2000" b="1" dirty="0" smtClean="0">
                  <a:solidFill>
                    <a:prstClr val="black"/>
                  </a:solidFill>
                </a:rPr>
                <a:t> индивидуального достижения=конкурсный балл</a:t>
              </a:r>
              <a:endParaRPr lang="ru-RU" sz="20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062265" y="3406762"/>
            <a:ext cx="59144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Пример: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Абитуриент 1</a:t>
            </a:r>
            <a: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ЕГЭ </a:t>
            </a:r>
            <a: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 </a:t>
            </a:r>
            <a:r>
              <a:rPr lang="ru-RU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ИД </a:t>
            </a:r>
            <a: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 </a:t>
            </a:r>
            <a:r>
              <a:rPr lang="ru-RU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КБ </a:t>
            </a:r>
            <a:r>
              <a:rPr lang="ru-RU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б.</a:t>
            </a:r>
            <a:endParaRPr lang="ru-RU" sz="2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Абитуриент 2: </a:t>
            </a:r>
            <a:r>
              <a:rPr lang="ru-RU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ЕГЭ </a:t>
            </a:r>
            <a: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181 </a:t>
            </a:r>
            <a:r>
              <a:rPr lang="ru-RU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ИД </a:t>
            </a:r>
            <a: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КБ </a:t>
            </a:r>
            <a:r>
              <a:rPr lang="ru-RU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б.</a:t>
            </a:r>
            <a:endParaRPr lang="ru-RU" sz="2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12306">
            <a:off x="8065533" y="5137789"/>
            <a:ext cx="378970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+</a:t>
            </a:r>
            <a:r>
              <a:rPr lang="ru-RU" sz="3600" dirty="0" smtClean="0">
                <a:solidFill>
                  <a:prstClr val="black"/>
                </a:solidFill>
                <a:latin typeface="Georgia" pitchFamily="18" charset="0"/>
              </a:rPr>
              <a:t>до</a:t>
            </a:r>
            <a:r>
              <a:rPr lang="ru-RU" sz="4000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5400" b="1" dirty="0" smtClean="0">
                <a:solidFill>
                  <a:srgbClr val="C00000"/>
                </a:solidFill>
                <a:latin typeface="Georgia" pitchFamily="18" charset="0"/>
              </a:rPr>
              <a:t>10</a:t>
            </a:r>
            <a:r>
              <a:rPr lang="ru-RU" sz="4000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3600" dirty="0" smtClean="0">
                <a:solidFill>
                  <a:prstClr val="black"/>
                </a:solidFill>
                <a:latin typeface="Georgia" pitchFamily="18" charset="0"/>
              </a:rPr>
              <a:t>баллов</a:t>
            </a:r>
            <a:endParaRPr lang="ru-RU" sz="3600" dirty="0">
              <a:solidFill>
                <a:prstClr val="black"/>
              </a:solidFill>
              <a:latin typeface="Georgia" pitchFamily="18" charset="0"/>
            </a:endParaRPr>
          </a:p>
        </p:txBody>
      </p:sp>
      <p:pic>
        <p:nvPicPr>
          <p:cNvPr id="9" name="Рисунок 8" descr="Рисунок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00175" cy="128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606549" y="342902"/>
            <a:ext cx="10299700" cy="957262"/>
          </a:xfrm>
          <a:prstGeom prst="rect">
            <a:avLst/>
          </a:prstGeom>
          <a:solidFill>
            <a:srgbClr val="336699"/>
          </a:solidFill>
        </p:spPr>
        <p:txBody>
          <a:bodyPr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Индивидуальные достижения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500" b="1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  <a:ea typeface="+mj-ea"/>
                <a:cs typeface="Times New Roman" pitchFamily="18" charset="0"/>
              </a:rPr>
              <a:t>(учитываемые для поступления в вуз)</a:t>
            </a:r>
            <a:endParaRPr kumimoji="0" lang="ru-RU" altLang="ru-RU" sz="25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4004" indent="-25923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930" indent="-2073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51701" indent="-2073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66473" indent="-2073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1245" indent="-207386" defTabSz="828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96017" indent="-207386" defTabSz="828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10789" indent="-207386" defTabSz="828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25561" indent="-207386" defTabSz="828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2190F9E-6A6D-43E4-BB4E-2B59F4628AA0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6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671762" y="186039"/>
            <a:ext cx="9520238" cy="831716"/>
          </a:xfrm>
          <a:prstGeom prst="rect">
            <a:avLst/>
          </a:prstGeom>
          <a:solidFill>
            <a:srgbClr val="0070C0"/>
          </a:solidFill>
        </p:spPr>
        <p:txBody>
          <a:bodyPr>
            <a:normAutofit fontScale="4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7500" b="1" dirty="0" smtClean="0">
                <a:solidFill>
                  <a:schemeClr val="bg1"/>
                </a:solidFill>
                <a:latin typeface="Georgia" pitchFamily="18" charset="0"/>
              </a:rPr>
              <a:t>Достижения в интеллектуальных конкурсах</a:t>
            </a:r>
          </a:p>
          <a:p>
            <a:pPr algn="r"/>
            <a:r>
              <a:rPr lang="ru-RU" sz="5900" b="1" dirty="0" smtClean="0">
                <a:solidFill>
                  <a:schemeClr val="bg1"/>
                </a:solidFill>
                <a:latin typeface="Georgia" pitchFamily="18" charset="0"/>
              </a:rPr>
              <a:t>(как БУДЕТ в 2022 г.)</a:t>
            </a:r>
            <a:endParaRPr lang="ru-RU" sz="59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98644803"/>
              </p:ext>
            </p:extLst>
          </p:nvPr>
        </p:nvGraphicFramePr>
        <p:xfrm>
          <a:off x="785813" y="1225376"/>
          <a:ext cx="10944227" cy="4730496"/>
        </p:xfrm>
        <a:graphic>
          <a:graphicData uri="http://schemas.openxmlformats.org/drawingml/2006/table">
            <a:tbl>
              <a:tblPr/>
              <a:tblGrid>
                <a:gridCol w="97726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15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7790">
                <a:tc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ИНТЕЛЛЕКТУАЛЬНЫХ ДОСТИЖЕНИЙ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160" marR="401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Баллы в</a:t>
                      </a:r>
                    </a:p>
                    <a:p>
                      <a:pPr marL="0" marR="0" lvl="0" indent="0" algn="ctr" defTabSz="949325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</a:p>
                  </a:txBody>
                  <a:tcPr marL="40160" marR="401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1082">
                <a:tc>
                  <a:txBody>
                    <a:bodyPr/>
                    <a:lstStyle/>
                    <a:p>
                      <a:pPr marL="0" marR="0" lvl="0" indent="0" algn="l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Всероссийская олимпиада школьников  (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ВсОШ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и олимпиады, включенные в Перечень олимпиад школьников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Минобрнауки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РФ (РСОШ):</a:t>
                      </a:r>
                    </a:p>
                    <a:p>
                      <a:pPr marL="0" marR="0" lvl="0" indent="0" algn="l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победители и призеры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(документ должен быть выдан в </a:t>
                      </a: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2018/19, 2019/20, 2020/21, 2021/22  </a:t>
                      </a:r>
                      <a:r>
                        <a:rPr lang="ru-RU" sz="1400" b="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уч.гг</a:t>
                      </a: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участники заключительного этапа 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(сертификат должен быть выдан в </a:t>
                      </a: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2021/22 </a:t>
                      </a:r>
                      <a:r>
                        <a:rPr lang="ru-RU" sz="1400" b="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уч.г</a:t>
                      </a: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160" marR="401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0" marR="0" lvl="0" indent="0" algn="ctr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0160" marR="401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1082">
                <a:tc>
                  <a:txBody>
                    <a:bodyPr/>
                    <a:lstStyle/>
                    <a:p>
                      <a:pPr marL="0" marR="0" lvl="0" indent="0" algn="l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Интеллектуальные конкурсы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</a:t>
                      </a: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кумент должен быть выдан в 2020/21, 2021/22 </a:t>
                      </a:r>
                      <a:r>
                        <a:rPr lang="ru-RU" sz="1400" b="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уч.гг</a:t>
                      </a: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.):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Северо-Восточная олимпиада школьников: победитель/призер</a:t>
                      </a:r>
                    </a:p>
                    <a:p>
                      <a:pPr marL="0" marR="0" lvl="0" indent="0" algn="l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Северо-Восточная олимпиада школьников по филологии (родной язык, родная литература): дипломант/участник</a:t>
                      </a:r>
                    </a:p>
                    <a:p>
                      <a:pPr marL="0" marR="0" lvl="0" indent="0" algn="l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Северо-Восточная олимпиада по интеллектуальным видам спорта (шашки, шахматы, Го): победитель/призер</a:t>
                      </a:r>
                    </a:p>
                    <a:p>
                      <a:pPr marL="0" marR="0" lvl="0" indent="0" algn="l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Северо-Восточная олимпиада для иностранных граждан: победитель/призер</a:t>
                      </a:r>
                    </a:p>
                    <a:p>
                      <a:pPr marL="0" marR="0" lvl="0" indent="0" algn="l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Северо-Восточная олимпиада для выпускников прошлых лет: победитель/призер</a:t>
                      </a:r>
                    </a:p>
                  </a:txBody>
                  <a:tcPr marL="40160" marR="401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/ 5</a:t>
                      </a:r>
                    </a:p>
                    <a:p>
                      <a:pPr marL="0" marR="0" lvl="0" indent="0" algn="ctr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/ 2</a:t>
                      </a:r>
                    </a:p>
                    <a:p>
                      <a:pPr marL="0" marR="0" lvl="0" indent="0" algn="ctr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/ 2</a:t>
                      </a:r>
                    </a:p>
                    <a:p>
                      <a:pPr marL="0" marR="0" lvl="0" indent="0" algn="ctr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/ 2</a:t>
                      </a:r>
                    </a:p>
                    <a:p>
                      <a:pPr marL="0" marR="0" lvl="0" indent="0" algn="ctr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/ 2</a:t>
                      </a:r>
                    </a:p>
                  </a:txBody>
                  <a:tcPr marL="40160" marR="401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1082">
                <a:tc>
                  <a:txBody>
                    <a:bodyPr/>
                    <a:lstStyle/>
                    <a:p>
                      <a:pPr marL="0" marR="0" lvl="0" indent="0" algn="l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Олимпиады, НПК, конкурсы, проекты и др., проводимые федеральными, региональными, муниципальными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гос.органами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профессиональными образовательными организациями:</a:t>
                      </a:r>
                    </a:p>
                    <a:p>
                      <a:pPr marL="0" marR="0" lvl="0" indent="0" algn="l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международные и всероссийские: победитель/призер/ участник</a:t>
                      </a:r>
                    </a:p>
                    <a:p>
                      <a:pPr marL="0" marR="0" lvl="0" indent="0" algn="l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региональные, республиканские, общевузовские, институтские/факультетские: победитель/призер/участник</a:t>
                      </a:r>
                    </a:p>
                    <a:p>
                      <a:pPr marL="0" marR="0" lvl="0" indent="0" algn="l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муниципальные, мероприятия, проводимые ОО СПО: победитель/призер</a:t>
                      </a:r>
                    </a:p>
                  </a:txBody>
                  <a:tcPr marL="40160" marR="401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/ 5 / 2</a:t>
                      </a:r>
                    </a:p>
                    <a:p>
                      <a:pPr marL="0" marR="0" lvl="0" indent="0" algn="ctr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/ 3 / 1</a:t>
                      </a:r>
                    </a:p>
                    <a:p>
                      <a:pPr marL="0" marR="0" lvl="0" indent="0" algn="ctr" defTabSz="9493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/ 2</a:t>
                      </a:r>
                    </a:p>
                  </a:txBody>
                  <a:tcPr marL="40160" marR="401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Рисунок 4" descr="Рисунок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00150" cy="110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529638" y="6200775"/>
            <a:ext cx="2836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https://priem.s-vfu.ru/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49939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809751" y="142874"/>
            <a:ext cx="10382249" cy="900113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ru-RU" altLang="ru-RU" sz="2900" b="1" kern="0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/>
            </a:r>
            <a:br>
              <a:rPr lang="ru-RU" altLang="ru-RU" sz="2900" b="1" kern="0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</a:br>
            <a:r>
              <a:rPr lang="ru-RU" altLang="ru-RU" sz="24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Северо-Восточная  олимпиада </a:t>
            </a:r>
            <a:r>
              <a:rPr lang="ru-RU" altLang="ru-RU" sz="24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школьников</a:t>
            </a:r>
          </a:p>
          <a:p>
            <a:pPr algn="r">
              <a:defRPr/>
            </a:pPr>
            <a:r>
              <a:rPr lang="ru-RU" altLang="ru-RU" sz="24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в Перечне РСОШ на 2021-2022 </a:t>
            </a:r>
            <a:r>
              <a:rPr lang="ru-RU" altLang="ru-RU" sz="2400" b="1" kern="0" dirty="0" err="1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уч</a:t>
            </a:r>
            <a:r>
              <a:rPr lang="ru-RU" altLang="ru-RU" sz="24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. год</a:t>
            </a:r>
            <a:r>
              <a:rPr lang="ru-RU" altLang="ru-RU" sz="4400" b="1" kern="0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/>
            </a:r>
            <a:br>
              <a:rPr lang="ru-RU" altLang="ru-RU" sz="4400" b="1" kern="0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</a:br>
            <a:endParaRPr lang="ru-RU" altLang="ru-RU" sz="44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00162" y="1371600"/>
          <a:ext cx="9844092" cy="2853690"/>
        </p:xfrm>
        <a:graphic>
          <a:graphicData uri="http://schemas.openxmlformats.org/drawingml/2006/table">
            <a:tbl>
              <a:tblPr/>
              <a:tblGrid>
                <a:gridCol w="1443038"/>
                <a:gridCol w="2343150"/>
                <a:gridCol w="4514851"/>
                <a:gridCol w="1543053"/>
              </a:tblGrid>
              <a:tr h="6429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Georgia"/>
                        </a:rPr>
                        <a:t>Филология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i="0" u="none" strike="noStrike" dirty="0" smtClean="0">
                          <a:solidFill>
                            <a:srgbClr val="003366"/>
                          </a:solidFill>
                          <a:latin typeface="Georgia"/>
                        </a:rPr>
                        <a:t>Русский </a:t>
                      </a:r>
                      <a:r>
                        <a:rPr lang="ru-RU" sz="1600" b="0" i="0" u="none" strike="noStrike" dirty="0">
                          <a:solidFill>
                            <a:srgbClr val="003366"/>
                          </a:solidFill>
                          <a:latin typeface="Georgia"/>
                        </a:rPr>
                        <a:t>язык, </a:t>
                      </a:r>
                      <a:endParaRPr lang="ru-RU" sz="1600" b="0" i="0" u="none" strike="noStrike" dirty="0" smtClean="0">
                        <a:solidFill>
                          <a:srgbClr val="003366"/>
                        </a:solidFill>
                        <a:latin typeface="Georgia"/>
                      </a:endParaRPr>
                    </a:p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i="0" u="none" strike="noStrike" dirty="0" smtClean="0">
                          <a:solidFill>
                            <a:srgbClr val="003366"/>
                          </a:solidFill>
                          <a:latin typeface="Georgia"/>
                        </a:rPr>
                        <a:t>Литература</a:t>
                      </a:r>
                      <a:endParaRPr lang="ru-RU" sz="1600" b="0" i="0" u="none" strike="noStrike" dirty="0">
                        <a:solidFill>
                          <a:srgbClr val="003366"/>
                        </a:solidFill>
                        <a:latin typeface="Georgia"/>
                      </a:endParaRP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Char char="q"/>
                      </a:pPr>
                      <a:r>
                        <a:rPr lang="ru-RU" sz="1600" b="0" i="0" u="none" strike="noStrike" dirty="0" smtClean="0">
                          <a:solidFill>
                            <a:srgbClr val="002060"/>
                          </a:solidFill>
                          <a:latin typeface="Georgia"/>
                        </a:rPr>
                        <a:t>На все направления и специальности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latin typeface="Georgia"/>
                      </a:endParaRP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 smtClean="0">
                          <a:solidFill>
                            <a:srgbClr val="003366"/>
                          </a:solidFill>
                          <a:latin typeface="Georgia"/>
                        </a:rPr>
                        <a:t>ЕГЭ по русскому языку  или литературе на</a:t>
                      </a:r>
                      <a:r>
                        <a:rPr lang="ru-RU" sz="1600" b="0" i="0" u="none" strike="noStrike" dirty="0" smtClean="0">
                          <a:solidFill>
                            <a:srgbClr val="003366"/>
                          </a:solidFill>
                          <a:latin typeface="Georgia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latin typeface="Georgia"/>
                        </a:rPr>
                        <a:t>75 б. </a:t>
                      </a:r>
                    </a:p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Georgia"/>
                        </a:rPr>
                        <a:t>и выше</a:t>
                      </a:r>
                    </a:p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Char char="q"/>
                      </a:pPr>
                      <a:endParaRPr lang="ru-RU" sz="1600" b="0" i="0" u="none" strike="noStrike" dirty="0">
                        <a:solidFill>
                          <a:srgbClr val="002060"/>
                        </a:solidFill>
                        <a:latin typeface="Georgia"/>
                      </a:endParaRP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E"/>
                    </a:solidFill>
                  </a:tcPr>
                </a:tc>
              </a:tr>
              <a:tr h="1038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latin typeface="Georgia"/>
                        </a:rPr>
                        <a:t>Филология </a:t>
                      </a:r>
                      <a:r>
                        <a:rPr lang="ru-RU" sz="1600" b="0" i="0" u="none" strike="noStrike" dirty="0">
                          <a:solidFill>
                            <a:srgbClr val="C00000"/>
                          </a:solidFill>
                          <a:latin typeface="Georgia"/>
                        </a:rPr>
                        <a:t>(родной язык, </a:t>
                      </a:r>
                      <a:r>
                        <a:rPr lang="ru-RU" sz="1600" b="0" i="0" u="none" strike="noStrike" dirty="0" smtClean="0">
                          <a:solidFill>
                            <a:srgbClr val="C00000"/>
                          </a:solidFill>
                          <a:latin typeface="Georgia"/>
                        </a:rPr>
                        <a:t>литература</a:t>
                      </a:r>
                      <a:r>
                        <a:rPr lang="ru-RU" sz="1600" b="0" i="0" u="none" strike="noStrike" dirty="0">
                          <a:solidFill>
                            <a:srgbClr val="C00000"/>
                          </a:solidFill>
                          <a:latin typeface="Georgia"/>
                        </a:rPr>
                        <a:t>)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 smtClean="0">
                          <a:solidFill>
                            <a:srgbClr val="003366"/>
                          </a:solidFill>
                          <a:latin typeface="Georgia"/>
                        </a:rPr>
                        <a:t>Якутский, Эвенский, Эвенкийский, Юкагирский языки </a:t>
                      </a:r>
                      <a:r>
                        <a:rPr lang="ru-RU" sz="1600" b="0" i="0" u="none" strike="noStrike" dirty="0">
                          <a:solidFill>
                            <a:srgbClr val="003366"/>
                          </a:solidFill>
                          <a:latin typeface="Georgia"/>
                        </a:rPr>
                        <a:t>и </a:t>
                      </a:r>
                      <a:r>
                        <a:rPr lang="ru-RU" sz="1600" b="0" i="0" u="none" strike="noStrike" dirty="0" smtClean="0">
                          <a:solidFill>
                            <a:srgbClr val="003366"/>
                          </a:solidFill>
                          <a:latin typeface="Georgia"/>
                        </a:rPr>
                        <a:t>литература</a:t>
                      </a:r>
                      <a:endParaRPr lang="ru-RU" sz="1600" b="0" i="0" u="none" strike="noStrike" dirty="0">
                        <a:solidFill>
                          <a:srgbClr val="003366"/>
                        </a:solidFill>
                        <a:latin typeface="Georgia"/>
                      </a:endParaRP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600" b="0" i="0" u="none" strike="noStrike" dirty="0" smtClean="0">
                          <a:solidFill>
                            <a:srgbClr val="002060"/>
                          </a:solidFill>
                          <a:latin typeface="Georgia"/>
                        </a:rPr>
                        <a:t>   ИЯКН (все направления) </a:t>
                      </a:r>
                    </a:p>
                    <a:p>
                      <a:pPr algn="l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600" b="0" i="0" u="none" strike="noStrike" dirty="0" smtClean="0">
                          <a:solidFill>
                            <a:srgbClr val="002060"/>
                          </a:solidFill>
                          <a:latin typeface="Georgia"/>
                        </a:rPr>
                        <a:t>    ИП (Социальная работа, Педагогика и психология  </a:t>
                      </a:r>
                      <a:r>
                        <a:rPr lang="ru-RU" sz="1600" b="0" i="0" u="none" strike="noStrike" dirty="0" err="1" smtClean="0">
                          <a:solidFill>
                            <a:srgbClr val="002060"/>
                          </a:solidFill>
                          <a:latin typeface="Georgia"/>
                        </a:rPr>
                        <a:t>девиантного</a:t>
                      </a:r>
                      <a:r>
                        <a:rPr lang="ru-RU" sz="1600" b="0" i="0" u="none" strike="noStrike" dirty="0" smtClean="0">
                          <a:solidFill>
                            <a:srgbClr val="002060"/>
                          </a:solidFill>
                          <a:latin typeface="Georgia"/>
                        </a:rPr>
                        <a:t> поведения)</a:t>
                      </a:r>
                    </a:p>
                    <a:p>
                      <a:pPr algn="l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600" b="0" i="0" u="none" strike="noStrike" dirty="0" smtClean="0">
                          <a:solidFill>
                            <a:srgbClr val="002060"/>
                          </a:solidFill>
                          <a:latin typeface="Georgia"/>
                        </a:rPr>
                        <a:t>    ИФ (История)</a:t>
                      </a:r>
                    </a:p>
                    <a:p>
                      <a:pPr algn="l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600" b="0" i="0" u="none" strike="noStrike" dirty="0" smtClean="0">
                          <a:solidFill>
                            <a:srgbClr val="002060"/>
                          </a:solidFill>
                          <a:latin typeface="Georgia"/>
                        </a:rPr>
                        <a:t>    ПИ (Педагогическое образование, Психолого-педагогическое образование, Специальное (дефектологическое) образование</a:t>
                      </a:r>
                    </a:p>
                    <a:p>
                      <a:pPr algn="l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600" b="0" i="0" u="none" strike="noStrike" dirty="0" smtClean="0">
                          <a:solidFill>
                            <a:srgbClr val="002060"/>
                          </a:solidFill>
                          <a:latin typeface="Georgia"/>
                        </a:rPr>
                        <a:t>    ФЛФ (Журналистика)</a:t>
                      </a:r>
                    </a:p>
                  </a:txBody>
                  <a:tcPr marL="12700" marR="12700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endParaRPr lang="ru-RU" sz="1600" b="0" i="0" u="none" strike="noStrike" dirty="0" smtClean="0">
                        <a:solidFill>
                          <a:srgbClr val="002060"/>
                        </a:solidFill>
                        <a:latin typeface="Georgia"/>
                      </a:endParaRPr>
                    </a:p>
                  </a:txBody>
                  <a:tcPr marL="12700" marR="12700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9"/>
          <p:cNvSpPr>
            <a:spLocks noChangeArrowheads="1"/>
          </p:cNvSpPr>
          <p:nvPr/>
        </p:nvSpPr>
        <p:spPr bwMode="auto">
          <a:xfrm>
            <a:off x="1285875" y="4514851"/>
            <a:ext cx="1990724" cy="11922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82954" tIns="41477" rIns="82954" bIns="41477">
            <a:spAutoFit/>
          </a:bodyPr>
          <a:lstStyle/>
          <a:p>
            <a:pPr algn="just"/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Особые права:</a:t>
            </a:r>
          </a:p>
          <a:p>
            <a:pPr algn="just">
              <a:buFont typeface="Wingdings" pitchFamily="2" charset="2"/>
              <a:buChar char="ü"/>
            </a:pP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поступление без экзаменов</a:t>
            </a:r>
          </a:p>
          <a:p>
            <a:pPr algn="just">
              <a:buFont typeface="Wingdings" pitchFamily="2" charset="2"/>
              <a:buChar char="ü"/>
            </a:pP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100 б. по ЕГЭ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805240" y="4386263"/>
            <a:ext cx="328136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Поступили в СВФУ без ВИ: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29649" t="17514" r="9407" b="8310"/>
          <a:stretch>
            <a:fillRect/>
          </a:stretch>
        </p:blipFill>
        <p:spPr bwMode="auto">
          <a:xfrm>
            <a:off x="7800977" y="4294189"/>
            <a:ext cx="3619500" cy="190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19"/>
          <p:cNvSpPr>
            <a:spLocks noChangeArrowheads="1"/>
          </p:cNvSpPr>
          <p:nvPr/>
        </p:nvSpPr>
        <p:spPr bwMode="auto">
          <a:xfrm>
            <a:off x="8095310" y="6243639"/>
            <a:ext cx="33377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Диплом </a:t>
            </a:r>
            <a:r>
              <a:rPr lang="ru-RU" alt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РСОШ действует </a:t>
            </a:r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года</a:t>
            </a:r>
            <a:endParaRPr lang="ru-RU" altLang="ru-RU" sz="1600" dirty="0">
              <a:solidFill>
                <a:srgbClr val="C00000"/>
              </a:solidFill>
            </a:endParaRPr>
          </a:p>
        </p:txBody>
      </p:sp>
      <p:pic>
        <p:nvPicPr>
          <p:cNvPr id="9" name="Рисунок 4" descr="Рисунок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1514475" cy="123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96"/>
          <p:cNvSpPr txBox="1">
            <a:spLocks noChangeArrowheads="1"/>
          </p:cNvSpPr>
          <p:nvPr/>
        </p:nvSpPr>
        <p:spPr bwMode="auto">
          <a:xfrm>
            <a:off x="4232276" y="4889501"/>
            <a:ext cx="968375" cy="36933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96"/>
          <p:cNvSpPr txBox="1">
            <a:spLocks noChangeArrowheads="1"/>
          </p:cNvSpPr>
          <p:nvPr/>
        </p:nvSpPr>
        <p:spPr bwMode="auto">
          <a:xfrm>
            <a:off x="4227510" y="5441949"/>
            <a:ext cx="968375" cy="36933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672139" y="4881563"/>
            <a:ext cx="125729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26 чел. </a:t>
            </a:r>
            <a:endParaRPr lang="ru-RU" b="1" dirty="0" smtClean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5667376" y="5448301"/>
            <a:ext cx="125729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31 чел. </a:t>
            </a:r>
            <a:endParaRPr lang="ru-RU" b="1" dirty="0" smtClean="0">
              <a:solidFill>
                <a:srgbClr val="0070C0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F5B22D-7284-437E-A213-D522202BA4CA}" type="slidenum">
              <a:rPr lang="ru-RU" altLang="ru-RU"/>
              <a:pPr/>
              <a:t>8</a:t>
            </a:fld>
            <a:endParaRPr lang="ru-RU" altLang="ru-RU"/>
          </a:p>
        </p:txBody>
      </p:sp>
      <p:pic>
        <p:nvPicPr>
          <p:cNvPr id="5" name="Рисунок 4" descr="Рисунок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00150" cy="110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96"/>
          <p:cNvSpPr txBox="1">
            <a:spLocks noChangeArrowheads="1"/>
          </p:cNvSpPr>
          <p:nvPr/>
        </p:nvSpPr>
        <p:spPr bwMode="auto">
          <a:xfrm>
            <a:off x="0" y="2289175"/>
            <a:ext cx="968375" cy="36933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96"/>
          <p:cNvSpPr txBox="1">
            <a:spLocks noChangeArrowheads="1"/>
          </p:cNvSpPr>
          <p:nvPr/>
        </p:nvSpPr>
        <p:spPr bwMode="auto">
          <a:xfrm>
            <a:off x="0" y="3241675"/>
            <a:ext cx="968375" cy="36933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96"/>
          <p:cNvSpPr txBox="1">
            <a:spLocks noChangeArrowheads="1"/>
          </p:cNvSpPr>
          <p:nvPr/>
        </p:nvSpPr>
        <p:spPr bwMode="auto">
          <a:xfrm>
            <a:off x="0" y="2751138"/>
            <a:ext cx="968375" cy="36933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0449" y="2266952"/>
            <a:ext cx="92551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14873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5686" y="2733676"/>
            <a:ext cx="92551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14565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9974" y="3233739"/>
            <a:ext cx="92551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14391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276351"/>
            <a:ext cx="1957388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Всего участников СВОШ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38312" y="228601"/>
            <a:ext cx="10096500" cy="500061"/>
          </a:xfrm>
          <a:prstGeom prst="rect">
            <a:avLst/>
          </a:prstGeom>
          <a:solidFill>
            <a:srgbClr val="336699"/>
          </a:solidFill>
        </p:spPr>
        <p:txBody>
          <a:bodyPr>
            <a:normAutofit fontScale="2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/>
            </a:r>
            <a:br>
              <a:rPr kumimoji="0" lang="ru-RU" alt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ru-RU" altLang="ru-RU" sz="6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Результаты</a:t>
            </a:r>
            <a:r>
              <a:rPr kumimoji="0" lang="ru-RU" altLang="ru-RU" sz="67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 участия школьников </a:t>
            </a:r>
            <a:r>
              <a:rPr kumimoji="0" lang="ru-RU" altLang="ru-RU" sz="67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Сунтарского</a:t>
            </a:r>
            <a:r>
              <a:rPr kumimoji="0" lang="ru-RU" altLang="ru-RU" sz="67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 улуса в </a:t>
            </a:r>
            <a:r>
              <a:rPr kumimoji="0" lang="en-US" altLang="ru-RU" sz="67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  <a:r>
              <a:rPr lang="ru-RU" altLang="ru-RU" sz="6700" b="1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СВОШ за 4 года</a:t>
            </a:r>
            <a:r>
              <a:rPr lang="en-US" altLang="ru-RU" sz="6700" b="1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 </a:t>
            </a:r>
            <a:endParaRPr kumimoji="0" lang="ru-RU" altLang="ru-RU" sz="41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10622759"/>
              </p:ext>
            </p:extLst>
          </p:nvPr>
        </p:nvGraphicFramePr>
        <p:xfrm>
          <a:off x="2014537" y="885805"/>
          <a:ext cx="9986963" cy="5366584"/>
        </p:xfrm>
        <a:graphic>
          <a:graphicData uri="http://schemas.openxmlformats.org/drawingml/2006/table">
            <a:tbl>
              <a:tblPr/>
              <a:tblGrid>
                <a:gridCol w="23395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63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11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11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63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811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9603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8118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8118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8118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31529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700088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37328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</a:p>
                  </a:txBody>
                  <a:tcPr marL="7867" marR="7867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2018-2019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5018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2019-2020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5018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2020-2021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5018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2021-2022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5018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07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дипл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дипл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дипл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этап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этап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07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15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07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07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07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07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Медицина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07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07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07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Филология (англ. язык)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07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Филология (</a:t>
                      </a:r>
                      <a:r>
                        <a:rPr lang="ru-RU" sz="1600" b="0" i="0" u="none" strike="noStrike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русс.яз</a:t>
                      </a:r>
                      <a:r>
                        <a:rPr lang="ru-RU" sz="1600" b="0" i="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., лит.)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0782">
                <a:tc>
                  <a:txBody>
                    <a:bodyPr/>
                    <a:lstStyle/>
                    <a:p>
                      <a:pPr marL="0" marR="0" indent="0" algn="ctr" defTabSz="95018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Филология (</a:t>
                      </a:r>
                      <a:r>
                        <a:rPr lang="ru-RU" sz="1600" b="0" i="0" u="none" strike="noStrike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якутск</a:t>
                      </a:r>
                      <a:r>
                        <a:rPr lang="ru-RU" sz="1600" b="0" i="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язык)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07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107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Шахматы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107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Шашки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107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Общий итог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321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163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Рисунок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28725" cy="112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95462" y="171451"/>
            <a:ext cx="10096500" cy="500061"/>
          </a:xfrm>
          <a:prstGeom prst="rect">
            <a:avLst/>
          </a:prstGeom>
          <a:solidFill>
            <a:srgbClr val="336699"/>
          </a:solidFill>
        </p:spPr>
        <p:txBody>
          <a:bodyPr>
            <a:normAutofit fontScale="3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/>
            </a:r>
            <a:br>
              <a:rPr kumimoji="0" lang="ru-RU" alt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ru-RU" altLang="ru-RU" sz="6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Результаты</a:t>
            </a:r>
            <a:r>
              <a:rPr kumimoji="0" lang="ru-RU" altLang="ru-RU" sz="67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 участия школьников </a:t>
            </a:r>
            <a:r>
              <a:rPr kumimoji="0" lang="ru-RU" altLang="ru-RU" sz="67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Сунтарского</a:t>
            </a:r>
            <a:r>
              <a:rPr kumimoji="0" lang="ru-RU" altLang="ru-RU" sz="67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  улуса в </a:t>
            </a:r>
            <a:r>
              <a:rPr kumimoji="0" lang="en-US" altLang="ru-RU" sz="67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XII  </a:t>
            </a:r>
            <a:r>
              <a:rPr lang="ru-RU" altLang="ru-RU" sz="6700" b="1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СВОШ</a:t>
            </a:r>
            <a:endParaRPr kumimoji="0" lang="ru-RU" altLang="ru-RU" sz="41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405934" y="3017519"/>
          <a:ext cx="2124079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798"/>
                <a:gridCol w="75248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</a:rPr>
                        <a:t>Годы </a:t>
                      </a:r>
                      <a:endParaRPr lang="ru-RU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</a:rPr>
                        <a:t>СВОШ</a:t>
                      </a:r>
                    </a:p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</a:rPr>
                        <a:t>11 </a:t>
                      </a:r>
                      <a:r>
                        <a:rPr lang="ru-RU" sz="1300" b="0" dirty="0" err="1" smtClean="0">
                          <a:solidFill>
                            <a:schemeClr val="tx1"/>
                          </a:solidFill>
                        </a:rPr>
                        <a:t>кл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</a:rPr>
                        <a:t>Из них </a:t>
                      </a:r>
                      <a:r>
                        <a:rPr lang="ru-RU" sz="1300" b="0" dirty="0" err="1" smtClean="0">
                          <a:solidFill>
                            <a:schemeClr val="tx1"/>
                          </a:solidFill>
                        </a:rPr>
                        <a:t>дипл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6649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99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174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37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C00000"/>
                          </a:solidFill>
                        </a:rPr>
                        <a:t>?</a:t>
                      </a:r>
                      <a:endParaRPr lang="ru-RU" sz="13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37"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</a:rPr>
                        <a:t>213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52422" y="1014393"/>
          <a:ext cx="8443186" cy="4657339"/>
        </p:xfrm>
        <a:graphic>
          <a:graphicData uri="http://schemas.openxmlformats.org/drawingml/2006/table">
            <a:tbl>
              <a:tblPr/>
              <a:tblGrid>
                <a:gridCol w="36132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99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14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83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20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46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8991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2678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2678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54758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Предметы</a:t>
                      </a:r>
                    </a:p>
                  </a:txBody>
                  <a:tcPr marL="7867" marR="7867" marT="5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2021-2022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год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3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этап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этап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4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34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34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34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34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Медицина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34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34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3435">
                <a:tc>
                  <a:txBody>
                    <a:bodyPr/>
                    <a:lstStyle/>
                    <a:p>
                      <a:pPr marL="0" marR="0" indent="0" algn="ctr" defTabSz="95018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Филология (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англий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язык)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34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Филология (</a:t>
                      </a:r>
                      <a:r>
                        <a:rPr lang="ru-RU" sz="1600" b="0" i="0" u="none" strike="noStrike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русс.яз</a:t>
                      </a:r>
                      <a:r>
                        <a:rPr lang="ru-RU" sz="1600" b="0" i="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., лит.)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34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Филология (</a:t>
                      </a:r>
                      <a:r>
                        <a:rPr lang="ru-RU" sz="1600" b="0" i="0" u="none" strike="noStrike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якутск.язык</a:t>
                      </a:r>
                      <a:r>
                        <a:rPr lang="ru-RU" sz="1600" b="0" i="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лит.)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34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934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Шахматы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934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Шашки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934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Общий итог</a:t>
                      </a: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67" marR="7867" marT="58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9617</TotalTime>
  <Words>1499</Words>
  <Application>Microsoft Office PowerPoint</Application>
  <PresentationFormat>Произвольный</PresentationFormat>
  <Paragraphs>719</Paragraphs>
  <Slides>15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ИНТЕЛЛЕКТУАЛЬНЫЕ КОНКУРСЫ ДЛЯ ШКОЛЬНИКОВ: ОЛИМПИАДЫ СВФУ</vt:lpstr>
      <vt:lpstr>Количество мест по учебным подразделениям СВФУ на 2022/2023 уч. год</vt:lpstr>
      <vt:lpstr>Слайд 3</vt:lpstr>
      <vt:lpstr>Олимпиады,  интеллектуальные конкурсы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ПРИЕМНАЯ КАМПАНИЯ НА 2019-2020 УЧ. Г. ФГАОУ ВО «СЕВЕРО-ВОСТОЧНЫЙ ФЕДЕРАЛЬНЫЙ УНИВЕРСИТЕТ ИМЕНИ М.К. АММОСОВА»</dc:title>
  <dc:creator>пк19</dc:creator>
  <cp:lastModifiedBy>Сапалова ДУ</cp:lastModifiedBy>
  <cp:revision>188</cp:revision>
  <cp:lastPrinted>2020-04-19T03:02:06Z</cp:lastPrinted>
  <dcterms:created xsi:type="dcterms:W3CDTF">2018-10-23T04:03:29Z</dcterms:created>
  <dcterms:modified xsi:type="dcterms:W3CDTF">2022-02-22T08:31:25Z</dcterms:modified>
</cp:coreProperties>
</file>