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02" r:id="rId23"/>
    <p:sldId id="303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8288000" cy="10287000"/>
  <p:notesSz cx="6858000" cy="9144000"/>
  <p:embeddedFontLst>
    <p:embeddedFont>
      <p:font typeface="Montserrat Semi-Bold Bold" charset="-52"/>
      <p:regular r:id="rId48"/>
    </p:embeddedFont>
    <p:embeddedFont>
      <p:font typeface="Open Sans Bold" charset="0"/>
      <p:regular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Montserrat Semi-Bold" charset="-52"/>
      <p:regular r:id="rId54"/>
    </p:embeddedFont>
    <p:embeddedFont>
      <p:font typeface="Open Sans Light Bold" charset="0"/>
      <p:regular r:id="rId55"/>
    </p:embeddedFont>
    <p:embeddedFont>
      <p:font typeface="Cormorant Garamond Light" charset="-52"/>
      <p:regular r:id="rId56"/>
    </p:embeddedFont>
    <p:embeddedFont>
      <p:font typeface="Lora Bold" charset="-52"/>
      <p:regular r:id="rId57"/>
    </p:embeddedFont>
    <p:embeddedFont>
      <p:font typeface="Open Sans Light" charset="0"/>
      <p:regular r:id="rId58"/>
    </p:embeddedFont>
    <p:embeddedFont>
      <p:font typeface="Arimo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-74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3.sv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312915" y="-603059"/>
            <a:ext cx="13386822" cy="11493117"/>
          </a:xfrm>
          <a:prstGeom prst="rect">
            <a:avLst/>
          </a:prstGeom>
          <a:solidFill>
            <a:srgbClr val="27294C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1027394" y="764253"/>
            <a:ext cx="1632932" cy="163032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l="4849" r="56350"/>
          <a:stretch>
            <a:fillRect/>
          </a:stretch>
        </p:blipFill>
        <p:spPr>
          <a:xfrm>
            <a:off x="0" y="0"/>
            <a:ext cx="5312915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531751" y="3077494"/>
            <a:ext cx="10536797" cy="4132012"/>
            <a:chOff x="0" y="0"/>
            <a:chExt cx="14049063" cy="5509350"/>
          </a:xfrm>
        </p:grpSpPr>
        <p:sp>
          <p:nvSpPr>
            <p:cNvPr id="7" name="TextBox 7"/>
            <p:cNvSpPr txBox="1"/>
            <p:nvPr/>
          </p:nvSpPr>
          <p:spPr>
            <a:xfrm>
              <a:off x="0" y="47625"/>
              <a:ext cx="14049063" cy="3107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19"/>
                </a:lnSpc>
              </a:pPr>
              <a:r>
                <a:rPr lang="en-US" sz="8000" spc="160">
                  <a:solidFill>
                    <a:srgbClr val="FFFFFF"/>
                  </a:solidFill>
                  <a:latin typeface="Montserrat Semi-Bold Bold"/>
                </a:rPr>
                <a:t>Публичный отчет за 2021 год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216701"/>
              <a:ext cx="12807067" cy="1292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spc="83">
                  <a:solidFill>
                    <a:srgbClr val="FFFFFF"/>
                  </a:solidFill>
                  <a:latin typeface="Veleka Italics"/>
                </a:rPr>
                <a:t>Начальник МКУ "МОУО" МР "Сунтарский улус (район)"</a:t>
              </a:r>
            </a:p>
            <a:p>
              <a:pPr>
                <a:lnSpc>
                  <a:spcPts val="3919"/>
                </a:lnSpc>
              </a:pPr>
              <a:r>
                <a:rPr lang="en-US" sz="2800" spc="83">
                  <a:solidFill>
                    <a:srgbClr val="FFFFFF"/>
                  </a:solidFill>
                  <a:latin typeface="Veleka Italics"/>
                </a:rPr>
                <a:t> Иванов Альберт Ионович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913" y="2204991"/>
            <a:ext cx="7599140" cy="5706997"/>
            <a:chOff x="0" y="-123825"/>
            <a:chExt cx="10132186" cy="7609329"/>
          </a:xfrm>
        </p:grpSpPr>
        <p:sp>
          <p:nvSpPr>
            <p:cNvPr id="3" name="TextBox 3"/>
            <p:cNvSpPr txBox="1"/>
            <p:nvPr/>
          </p:nvSpPr>
          <p:spPr>
            <a:xfrm>
              <a:off x="0" y="-123825"/>
              <a:ext cx="10132186" cy="4616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Открытие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</a:t>
              </a:r>
            </a:p>
            <a:p>
              <a:pPr>
                <a:lnSpc>
                  <a:spcPts val="8959"/>
                </a:lnSpc>
              </a:pP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ДС 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«</a:t>
              </a:r>
              <a:r>
                <a:rPr lang="en-US" sz="6399" spc="25" dirty="0" err="1" smtClean="0">
                  <a:solidFill>
                    <a:srgbClr val="323232"/>
                  </a:solidFill>
                  <a:latin typeface="Montserrat Semi-Bold Bold"/>
                </a:rPr>
                <a:t>Солнышко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»</a:t>
              </a:r>
              <a:r>
                <a:rPr lang="en-US" sz="6399" spc="25" dirty="0" smtClean="0">
                  <a:solidFill>
                    <a:srgbClr val="323232"/>
                  </a:solidFill>
                  <a:latin typeface="Montserrat Semi-Bold Bold"/>
                </a:rPr>
                <a:t> </a:t>
              </a:r>
              <a:endParaRPr lang="en-US" sz="6399" spc="25" dirty="0">
                <a:solidFill>
                  <a:srgbClr val="323232"/>
                </a:solidFill>
                <a:latin typeface="Montserrat Semi-Bold Bold"/>
              </a:endParaRPr>
            </a:p>
            <a:p>
              <a:pPr>
                <a:lnSpc>
                  <a:spcPts val="8959"/>
                </a:lnSpc>
              </a:pP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на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240 </a:t>
              </a: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мест</a:t>
              </a:r>
              <a:endParaRPr lang="en-US" sz="6399" spc="25" dirty="0">
                <a:solidFill>
                  <a:srgbClr val="323232"/>
                </a:solidFill>
                <a:latin typeface="Montserrat Semi-Bold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621902"/>
              <a:ext cx="9091178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с. Сунтар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68045" y="1443495"/>
            <a:ext cx="10419740" cy="781480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7290506" y="1241812"/>
            <a:ext cx="1632932" cy="1630320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63495" y="1064922"/>
            <a:ext cx="10639764" cy="797982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7362189" y="1030006"/>
            <a:ext cx="1632932" cy="163032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55913" y="2204991"/>
            <a:ext cx="7599140" cy="5706997"/>
            <a:chOff x="0" y="-123825"/>
            <a:chExt cx="10132186" cy="7609329"/>
          </a:xfrm>
        </p:grpSpPr>
        <p:sp>
          <p:nvSpPr>
            <p:cNvPr id="6" name="TextBox 6"/>
            <p:cNvSpPr txBox="1"/>
            <p:nvPr/>
          </p:nvSpPr>
          <p:spPr>
            <a:xfrm>
              <a:off x="0" y="-123825"/>
              <a:ext cx="10132186" cy="46166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Открытие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</a:t>
              </a:r>
            </a:p>
            <a:p>
              <a:pPr>
                <a:lnSpc>
                  <a:spcPts val="8959"/>
                </a:lnSpc>
              </a:pP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ДС 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«</a:t>
              </a:r>
              <a:r>
                <a:rPr lang="en-US" sz="6399" spc="25" dirty="0" err="1" smtClean="0">
                  <a:solidFill>
                    <a:srgbClr val="323232"/>
                  </a:solidFill>
                  <a:latin typeface="Montserrat Semi-Bold Bold"/>
                </a:rPr>
                <a:t>Солнышко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»</a:t>
              </a:r>
              <a:r>
                <a:rPr lang="en-US" sz="6399" spc="25" dirty="0" smtClean="0">
                  <a:solidFill>
                    <a:srgbClr val="323232"/>
                  </a:solidFill>
                  <a:latin typeface="Montserrat Semi-Bold Bold"/>
                </a:rPr>
                <a:t> </a:t>
              </a:r>
              <a:endParaRPr lang="en-US" sz="6399" spc="25" dirty="0">
                <a:solidFill>
                  <a:srgbClr val="323232"/>
                </a:solidFill>
                <a:latin typeface="Montserrat Semi-Bold Bold"/>
              </a:endParaRPr>
            </a:p>
            <a:p>
              <a:pPr>
                <a:lnSpc>
                  <a:spcPts val="8959"/>
                </a:lnSpc>
              </a:pP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на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240 </a:t>
              </a: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мест</a:t>
              </a:r>
              <a:endParaRPr lang="en-US" sz="6399" spc="25" dirty="0">
                <a:solidFill>
                  <a:srgbClr val="323232"/>
                </a:solidFill>
                <a:latin typeface="Montserrat Semi-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21902"/>
              <a:ext cx="9091178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с. Сунтар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7345" r="7485"/>
          <a:stretch>
            <a:fillRect/>
          </a:stretch>
        </p:blipFill>
        <p:spPr>
          <a:xfrm>
            <a:off x="8413524" y="1164385"/>
            <a:ext cx="9304247" cy="819337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8327534" y="1030006"/>
            <a:ext cx="1632932" cy="163032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55913" y="1071516"/>
            <a:ext cx="7599140" cy="7973947"/>
            <a:chOff x="0" y="-123825"/>
            <a:chExt cx="10132186" cy="10631929"/>
          </a:xfrm>
        </p:grpSpPr>
        <p:sp>
          <p:nvSpPr>
            <p:cNvPr id="6" name="TextBox 6"/>
            <p:cNvSpPr txBox="1"/>
            <p:nvPr/>
          </p:nvSpPr>
          <p:spPr>
            <a:xfrm>
              <a:off x="0" y="-123825"/>
              <a:ext cx="10132186" cy="769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Открытие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</a:t>
              </a: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соляных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</a:t>
              </a: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комнат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в ЦРР-ДС 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«</a:t>
              </a:r>
              <a:r>
                <a:rPr lang="en-US" sz="6399" spc="25" dirty="0" err="1" smtClean="0">
                  <a:solidFill>
                    <a:srgbClr val="323232"/>
                  </a:solidFill>
                  <a:latin typeface="Montserrat Semi-Bold Bold"/>
                </a:rPr>
                <a:t>Солнышко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»</a:t>
              </a:r>
              <a:r>
                <a:rPr lang="en-US" sz="6399" spc="25" dirty="0" smtClean="0">
                  <a:solidFill>
                    <a:srgbClr val="323232"/>
                  </a:solidFill>
                  <a:latin typeface="Montserrat Semi-Bold Bold"/>
                </a:rPr>
                <a:t> 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и 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«</a:t>
              </a:r>
              <a:r>
                <a:rPr lang="en-US" sz="6399" spc="25" dirty="0" err="1" smtClean="0">
                  <a:solidFill>
                    <a:srgbClr val="323232"/>
                  </a:solidFill>
                  <a:latin typeface="Montserrat Semi-Bold Bold"/>
                </a:rPr>
                <a:t>Ньургуhун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»</a:t>
              </a:r>
              <a:r>
                <a:rPr lang="en-US" sz="6399" spc="25" dirty="0" smtClean="0">
                  <a:solidFill>
                    <a:srgbClr val="323232"/>
                  </a:solidFill>
                  <a:latin typeface="Montserrat Semi-Bold Bold"/>
                </a:rPr>
                <a:t> </a:t>
              </a:r>
              <a:endParaRPr lang="en-US" sz="6399" spc="25" dirty="0">
                <a:solidFill>
                  <a:srgbClr val="323232"/>
                </a:solidFill>
                <a:latin typeface="Montserrat Semi-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644502"/>
              <a:ext cx="9091178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с. Сунтар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7345" r="2185"/>
          <a:stretch>
            <a:fillRect/>
          </a:stretch>
        </p:blipFill>
        <p:spPr>
          <a:xfrm>
            <a:off x="7955053" y="1064922"/>
            <a:ext cx="9883286" cy="819337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7780124" y="1030006"/>
            <a:ext cx="1632932" cy="163032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55913" y="1071516"/>
            <a:ext cx="7599140" cy="7973947"/>
            <a:chOff x="0" y="-123825"/>
            <a:chExt cx="10132186" cy="10631929"/>
          </a:xfrm>
        </p:grpSpPr>
        <p:sp>
          <p:nvSpPr>
            <p:cNvPr id="6" name="TextBox 6"/>
            <p:cNvSpPr txBox="1"/>
            <p:nvPr/>
          </p:nvSpPr>
          <p:spPr>
            <a:xfrm>
              <a:off x="0" y="-123825"/>
              <a:ext cx="10132186" cy="7694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Открытие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</a:t>
              </a: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соляных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</a:t>
              </a:r>
              <a:r>
                <a:rPr lang="en-US" sz="6399" spc="25" dirty="0" err="1">
                  <a:solidFill>
                    <a:srgbClr val="323232"/>
                  </a:solidFill>
                  <a:latin typeface="Montserrat Semi-Bold Bold"/>
                </a:rPr>
                <a:t>комнат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 в ЦРР-ДС 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«</a:t>
              </a:r>
              <a:r>
                <a:rPr lang="en-US" sz="6399" spc="25" dirty="0" err="1" smtClean="0">
                  <a:solidFill>
                    <a:srgbClr val="323232"/>
                  </a:solidFill>
                  <a:latin typeface="Montserrat Semi-Bold Bold"/>
                </a:rPr>
                <a:t>Солнышко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»</a:t>
              </a:r>
              <a:r>
                <a:rPr lang="en-US" sz="6399" spc="25" dirty="0" smtClean="0">
                  <a:solidFill>
                    <a:srgbClr val="323232"/>
                  </a:solidFill>
                  <a:latin typeface="Montserrat Semi-Bold Bold"/>
                </a:rPr>
                <a:t> </a:t>
              </a:r>
              <a:r>
                <a:rPr lang="en-US" sz="6399" spc="25" dirty="0">
                  <a:solidFill>
                    <a:srgbClr val="323232"/>
                  </a:solidFill>
                  <a:latin typeface="Montserrat Semi-Bold Bold"/>
                </a:rPr>
                <a:t>и 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«</a:t>
              </a:r>
              <a:r>
                <a:rPr lang="en-US" sz="6399" spc="25" dirty="0" err="1" smtClean="0">
                  <a:solidFill>
                    <a:srgbClr val="323232"/>
                  </a:solidFill>
                  <a:latin typeface="Montserrat Semi-Bold Bold"/>
                </a:rPr>
                <a:t>Ньургуhун</a:t>
              </a:r>
              <a:r>
                <a:rPr lang="ru-RU" sz="6399" spc="25" dirty="0" smtClean="0">
                  <a:solidFill>
                    <a:srgbClr val="323232"/>
                  </a:solidFill>
                  <a:latin typeface="Montserrat Semi-Bold Bold"/>
                </a:rPr>
                <a:t>»</a:t>
              </a:r>
              <a:r>
                <a:rPr lang="en-US" sz="6399" spc="25" dirty="0" smtClean="0">
                  <a:solidFill>
                    <a:srgbClr val="323232"/>
                  </a:solidFill>
                  <a:latin typeface="Montserrat Semi-Bold Bold"/>
                </a:rPr>
                <a:t> </a:t>
              </a:r>
              <a:endParaRPr lang="en-US" sz="6399" spc="25" dirty="0">
                <a:solidFill>
                  <a:srgbClr val="323232"/>
                </a:solidFill>
                <a:latin typeface="Montserrat Semi-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644502"/>
              <a:ext cx="9091178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с. Сунтар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r="78107"/>
          <a:stretch>
            <a:fillRect/>
          </a:stretch>
        </p:blipFill>
        <p:spPr>
          <a:xfrm>
            <a:off x="453373" y="418163"/>
            <a:ext cx="3568356" cy="916852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99773" y="1817695"/>
            <a:ext cx="131468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25 средних общеобразовательных учреждения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99773" y="3201249"/>
            <a:ext cx="131468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2 основных общеобразовательных учреждения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99773" y="4563110"/>
            <a:ext cx="131468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4 начальных общеобразовательных учреждения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83339" y="537527"/>
            <a:ext cx="8568496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Общее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образование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99773" y="5968967"/>
            <a:ext cx="1314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1 оздоровительное общеобразовательное учреждение санаторного типа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99773" y="7765474"/>
            <a:ext cx="1314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1 специальное (коррекционное) образовательное учреждение</a:t>
            </a:r>
          </a:p>
        </p:txBody>
      </p:sp>
      <p:grpSp>
        <p:nvGrpSpPr>
          <p:cNvPr id="9" name="Group 9"/>
          <p:cNvGrpSpPr/>
          <p:nvPr/>
        </p:nvGrpSpPr>
        <p:grpSpPr>
          <a:xfrm rot="10730009">
            <a:off x="3123924" y="-25559"/>
            <a:ext cx="888865" cy="887442"/>
            <a:chOff x="0" y="0"/>
            <a:chExt cx="6350000" cy="6339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1080" y="379667"/>
            <a:ext cx="1471964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По уровню образовательных программ</a:t>
            </a:r>
          </a:p>
        </p:txBody>
      </p:sp>
      <p:grpSp>
        <p:nvGrpSpPr>
          <p:cNvPr id="3" name="Group 3"/>
          <p:cNvGrpSpPr/>
          <p:nvPr/>
        </p:nvGrpSpPr>
        <p:grpSpPr>
          <a:xfrm rot="10730009">
            <a:off x="3123924" y="-25559"/>
            <a:ext cx="888865" cy="887442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691973" y="1958149"/>
            <a:ext cx="15567327" cy="2299731"/>
            <a:chOff x="0" y="0"/>
            <a:chExt cx="24415135" cy="3606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415135" cy="3606800"/>
            </a:xfrm>
            <a:custGeom>
              <a:avLst/>
              <a:gdLst/>
              <a:ahLst/>
              <a:cxnLst/>
              <a:rect l="l" t="t" r="r" b="b"/>
              <a:pathLst>
                <a:path w="24415135" h="3606800">
                  <a:moveTo>
                    <a:pt x="24415135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4415135" y="3606800"/>
                  </a:lnTo>
                  <a:lnTo>
                    <a:pt x="23373735" y="1803400"/>
                  </a:lnTo>
                  <a:close/>
                </a:path>
              </a:pathLst>
            </a:custGeom>
            <a:solidFill>
              <a:srgbClr val="D7DF23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289134" y="4599694"/>
            <a:ext cx="14297559" cy="2281754"/>
            <a:chOff x="0" y="0"/>
            <a:chExt cx="22600349" cy="3606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00349" cy="3606800"/>
            </a:xfrm>
            <a:custGeom>
              <a:avLst/>
              <a:gdLst/>
              <a:ahLst/>
              <a:cxnLst/>
              <a:rect l="l" t="t" r="r" b="b"/>
              <a:pathLst>
                <a:path w="22600349" h="3606800">
                  <a:moveTo>
                    <a:pt x="22600349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2600349" y="3606800"/>
                  </a:lnTo>
                  <a:lnTo>
                    <a:pt x="21558949" y="1803400"/>
                  </a:lnTo>
                  <a:close/>
                </a:path>
              </a:pathLst>
            </a:custGeom>
            <a:solidFill>
              <a:srgbClr val="9AAAB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616013" y="7280977"/>
            <a:ext cx="15304711" cy="2285103"/>
            <a:chOff x="0" y="0"/>
            <a:chExt cx="24156916" cy="3606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156916" cy="3606800"/>
            </a:xfrm>
            <a:custGeom>
              <a:avLst/>
              <a:gdLst/>
              <a:ahLst/>
              <a:cxnLst/>
              <a:rect l="l" t="t" r="r" b="b"/>
              <a:pathLst>
                <a:path w="24156916" h="3606800">
                  <a:moveTo>
                    <a:pt x="24156916" y="0"/>
                  </a:moveTo>
                  <a:lnTo>
                    <a:pt x="1041400" y="0"/>
                  </a:lnTo>
                  <a:lnTo>
                    <a:pt x="0" y="1803400"/>
                  </a:lnTo>
                  <a:lnTo>
                    <a:pt x="1041400" y="3606800"/>
                  </a:lnTo>
                  <a:lnTo>
                    <a:pt x="24156916" y="3606800"/>
                  </a:lnTo>
                  <a:lnTo>
                    <a:pt x="23115516" y="1803400"/>
                  </a:lnTo>
                  <a:close/>
                </a:path>
              </a:pathLst>
            </a:custGeom>
            <a:solidFill>
              <a:srgbClr val="D7DF23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570561" y="2484444"/>
            <a:ext cx="1314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11 школ с углубленным изучением отдельных предметов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93596" y="5417038"/>
            <a:ext cx="131468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20 школ с профильным обучением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73846" y="8099996"/>
            <a:ext cx="131468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3 школы с профессиональным обучением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2976" y="2354497"/>
            <a:ext cx="2616592" cy="27890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05654" y="604438"/>
            <a:ext cx="10356130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Количество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обучающихся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35704" y="2354497"/>
            <a:ext cx="2616592" cy="27890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62219" y="2354497"/>
            <a:ext cx="2616592" cy="27890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22976" y="5787068"/>
            <a:ext cx="2616592" cy="71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000000"/>
                </a:solidFill>
                <a:latin typeface="Open Sans Light Bold"/>
              </a:rPr>
              <a:t>2019-2020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5704" y="5787068"/>
            <a:ext cx="2616592" cy="71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000000"/>
                </a:solidFill>
                <a:latin typeface="Open Sans Light Bold"/>
              </a:rPr>
              <a:t>2020-2021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62219" y="5787068"/>
            <a:ext cx="2616592" cy="71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000000"/>
                </a:solidFill>
                <a:latin typeface="Open Sans Light Bold"/>
              </a:rPr>
              <a:t>2021-2022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23024" y="7279684"/>
            <a:ext cx="2216497" cy="128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</a:pPr>
            <a:r>
              <a:rPr lang="en-US" sz="7445">
                <a:solidFill>
                  <a:srgbClr val="000000"/>
                </a:solidFill>
                <a:latin typeface="Veleka Bold"/>
              </a:rPr>
              <a:t>4299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5751" y="7279684"/>
            <a:ext cx="2216497" cy="128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</a:pPr>
            <a:r>
              <a:rPr lang="en-US" sz="7445">
                <a:solidFill>
                  <a:srgbClr val="000000"/>
                </a:solidFill>
                <a:latin typeface="Veleka Bold"/>
              </a:rPr>
              <a:t>4270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62266" y="7279684"/>
            <a:ext cx="2216497" cy="128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</a:pPr>
            <a:r>
              <a:rPr lang="en-US" sz="7445">
                <a:solidFill>
                  <a:srgbClr val="000000"/>
                </a:solidFill>
                <a:latin typeface="Veleka Bold"/>
              </a:rPr>
              <a:t>4273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3087" y="1645364"/>
            <a:ext cx="7972898" cy="797289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9A9B9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l="l" t="t" r="r" b="b"/>
              <a:pathLst>
                <a:path w="5895974" h="5627483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solidFill>
              <a:srgbClr val="D7DF23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759245" y="1645364"/>
            <a:ext cx="7972898" cy="7972898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D7DF23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227013" y="334588"/>
              <a:ext cx="5895974" cy="5627484"/>
            </a:xfrm>
            <a:custGeom>
              <a:avLst/>
              <a:gdLst/>
              <a:ahLst/>
              <a:cxnLst/>
              <a:rect l="l" t="t" r="r" b="b"/>
              <a:pathLst>
                <a:path w="5895974" h="562748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solidFill>
              <a:srgbClr val="9A9B9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212465" y="3481659"/>
            <a:ext cx="497828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6 школ-интернатов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59394" y="3481659"/>
            <a:ext cx="55726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4 интерната при школе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3255" y="4819967"/>
            <a:ext cx="218696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215 мест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27006" y="470271"/>
            <a:ext cx="9248018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Общее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образование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934487" y="4819967"/>
            <a:ext cx="201334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70 мест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33255" y="6407840"/>
            <a:ext cx="2173473" cy="238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Сунтар</a:t>
            </a:r>
          </a:p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Вилючан</a:t>
            </a:r>
          </a:p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Жархан</a:t>
            </a:r>
          </a:p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Шея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10618" y="6407840"/>
            <a:ext cx="3661077" cy="238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Бордон</a:t>
            </a:r>
          </a:p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Кюкяй</a:t>
            </a:r>
          </a:p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Тюбяй-Жархан</a:t>
            </a:r>
          </a:p>
          <a:p>
            <a:pPr algn="ctr">
              <a:lnSpc>
                <a:spcPts val="4730"/>
              </a:lnSpc>
            </a:pPr>
            <a:r>
              <a:rPr lang="en-US" sz="3379">
                <a:solidFill>
                  <a:srgbClr val="000000"/>
                </a:solidFill>
                <a:latin typeface="Montserrat Semi-Bold"/>
              </a:rPr>
              <a:t>Устье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22976" y="2354497"/>
            <a:ext cx="2616592" cy="27890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35704" y="2354497"/>
            <a:ext cx="2616592" cy="27890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062219" y="2354497"/>
            <a:ext cx="2616592" cy="278900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24200" y="537527"/>
            <a:ext cx="12192000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Количество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первоклассников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722976" y="5787068"/>
            <a:ext cx="2616592" cy="71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000000"/>
                </a:solidFill>
                <a:latin typeface="Open Sans Light Bold"/>
              </a:rPr>
              <a:t>2019-2020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35704" y="5787068"/>
            <a:ext cx="2616592" cy="71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000000"/>
                </a:solidFill>
                <a:latin typeface="Open Sans Light Bold"/>
              </a:rPr>
              <a:t>2020-2021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62219" y="5787068"/>
            <a:ext cx="2616592" cy="71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0"/>
              </a:lnSpc>
            </a:pPr>
            <a:r>
              <a:rPr lang="en-US" sz="4214">
                <a:solidFill>
                  <a:srgbClr val="000000"/>
                </a:solidFill>
                <a:latin typeface="Open Sans Light Bold"/>
              </a:rPr>
              <a:t>2021-2022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0067" y="7279684"/>
            <a:ext cx="1662410" cy="128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</a:pPr>
            <a:r>
              <a:rPr lang="en-US" sz="7445">
                <a:solidFill>
                  <a:srgbClr val="000000"/>
                </a:solidFill>
                <a:latin typeface="Veleka Bold"/>
              </a:rPr>
              <a:t>477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2795" y="7279684"/>
            <a:ext cx="1662410" cy="128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</a:pPr>
            <a:r>
              <a:rPr lang="en-US" sz="7445">
                <a:solidFill>
                  <a:srgbClr val="000000"/>
                </a:solidFill>
                <a:latin typeface="Veleka Bold"/>
              </a:rPr>
              <a:t>414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539310" y="7279684"/>
            <a:ext cx="1662410" cy="128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3"/>
              </a:lnSpc>
            </a:pPr>
            <a:r>
              <a:rPr lang="en-US" sz="7445">
                <a:solidFill>
                  <a:srgbClr val="000000"/>
                </a:solidFill>
                <a:latin typeface="Veleka Bold"/>
              </a:rPr>
              <a:t>418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73338" y="1627974"/>
            <a:ext cx="2226656" cy="22266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89615" y="6846110"/>
            <a:ext cx="2237508" cy="22375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46209" y="4286567"/>
            <a:ext cx="2280913" cy="228091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52528" y="1817695"/>
            <a:ext cx="1314687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Организация в образовательных учреждениях утренней фильтрации, социального дистанцирования, дезинфекции помещений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52528" y="4503417"/>
            <a:ext cx="13146877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В 2021 году дополнительно закуплено 178 рециркуляторов на общую сумму 1 млн 602 тысяч рублей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52528" y="7341294"/>
            <a:ext cx="1314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Вакцинацинированы от COVID-19 92,5% работников образования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95411" y="354267"/>
            <a:ext cx="790485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Меры против COVID-19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9306" y="6863309"/>
            <a:ext cx="2124654" cy="20628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13215" y="3879048"/>
            <a:ext cx="2916836" cy="2238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67782" y="1361437"/>
            <a:ext cx="3407702" cy="2057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410928" y="2271031"/>
            <a:ext cx="10626106" cy="69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1"/>
              </a:lnSpc>
            </a:pPr>
            <a:r>
              <a:rPr lang="en-US" sz="3800" spc="76">
                <a:solidFill>
                  <a:srgbClr val="323232"/>
                </a:solidFill>
                <a:latin typeface="Veleka Bold"/>
              </a:rPr>
              <a:t>33 общеобразовательных учреждений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10928" y="4377707"/>
            <a:ext cx="10626106" cy="141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1"/>
              </a:lnSpc>
            </a:pPr>
            <a:r>
              <a:rPr lang="en-US" sz="3800" spc="76">
                <a:solidFill>
                  <a:srgbClr val="323232"/>
                </a:solidFill>
                <a:latin typeface="Veleka Bold"/>
              </a:rPr>
              <a:t>19 дошкольных образовательных учреждений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10928" y="6869615"/>
            <a:ext cx="10626106" cy="141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1"/>
              </a:lnSpc>
            </a:pPr>
            <a:r>
              <a:rPr lang="en-US" sz="3800" spc="76">
                <a:solidFill>
                  <a:srgbClr val="323232"/>
                </a:solidFill>
                <a:latin typeface="Veleka Bold"/>
              </a:rPr>
              <a:t>6 учреждений дополнительного образования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13526" y="455292"/>
            <a:ext cx="306094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323232"/>
                </a:solidFill>
                <a:latin typeface="Open Sans Bold"/>
              </a:rPr>
              <a:t>2021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73332" y="1650892"/>
            <a:ext cx="2565918" cy="2057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52528" y="3909120"/>
            <a:ext cx="13146877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Организация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период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дистанционного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обучения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выдачи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ru-RU" sz="3399" dirty="0" smtClean="0">
                <a:solidFill>
                  <a:srgbClr val="000000"/>
                </a:solidFill>
                <a:latin typeface="Montserrat Semi-Bold"/>
              </a:rPr>
              <a:t>«</a:t>
            </a:r>
            <a:r>
              <a:rPr lang="en-US" sz="3399" dirty="0" err="1" smtClean="0">
                <a:solidFill>
                  <a:srgbClr val="000000"/>
                </a:solidFill>
                <a:latin typeface="Montserrat Semi-Bold"/>
              </a:rPr>
              <a:t>сухих</a:t>
            </a:r>
            <a:r>
              <a:rPr lang="en-US" sz="3399" dirty="0" smtClean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 smtClean="0">
                <a:solidFill>
                  <a:srgbClr val="000000"/>
                </a:solidFill>
                <a:latin typeface="Montserrat Semi-Bold"/>
              </a:rPr>
              <a:t>пайков</a:t>
            </a:r>
            <a:r>
              <a:rPr lang="ru-RU" sz="3399" dirty="0" smtClean="0">
                <a:solidFill>
                  <a:srgbClr val="000000"/>
                </a:solidFill>
                <a:latin typeface="Montserrat Semi-Bold"/>
              </a:rPr>
              <a:t>»</a:t>
            </a:r>
            <a:r>
              <a:rPr lang="en-US" sz="3399" dirty="0" smtClean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обучающимся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из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малоимущих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и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малоимущих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многодетных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семей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детям-сиротам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и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детям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оставшихся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без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попечения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родителей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детям-инвалидам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8904" y="6889810"/>
            <a:ext cx="2443996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1304" y="4114800"/>
            <a:ext cx="2497947" cy="2057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252528" y="2056022"/>
            <a:ext cx="1314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Организация бесплатным горячим питанием школьников с 1 по 4 класс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52528" y="7341294"/>
            <a:ext cx="1314687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Ежедневный мониторинг питания, организация родительского контроля питания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39251" y="354267"/>
            <a:ext cx="13296149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Организация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питания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школьников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28" y="4036402"/>
            <a:ext cx="1287843" cy="128784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76400" y="2400300"/>
            <a:ext cx="1603335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21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выпускник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из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8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школ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награждены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медалью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«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За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особые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успехи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учении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57400" y="354267"/>
            <a:ext cx="1539239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Итоговый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государственный</a:t>
            </a:r>
            <a:r>
              <a:rPr lang="en-US" sz="51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Open Sans Bold"/>
              </a:rPr>
              <a:t>экзамен</a:t>
            </a:r>
            <a:endParaRPr lang="en-US" sz="5199" dirty="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05070" y="4563110"/>
            <a:ext cx="1603335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100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баллов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на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ЕГЭ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по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Литературе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-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Павлова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Айыына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МБОУ «СПТЛ-и»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05070" y="5939078"/>
            <a:ext cx="1603335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96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баллов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на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ЕГЭ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по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Истории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-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Федорова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Виктория</a:t>
            </a:r>
            <a:endParaRPr lang="en-US" sz="3399" dirty="0">
              <a:solidFill>
                <a:srgbClr val="000000"/>
              </a:solidFill>
              <a:latin typeface="Montserrat Semi-Bold"/>
            </a:endParaRP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МБОУ «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Эльгяйская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smtClean="0">
                <a:solidFill>
                  <a:srgbClr val="000000"/>
                </a:solidFill>
                <a:latin typeface="Montserrat Semi-Bold"/>
              </a:rPr>
              <a:t>СОШ</a:t>
            </a:r>
            <a:r>
              <a:rPr lang="ru-RU" sz="3399" dirty="0" smtClean="0">
                <a:solidFill>
                  <a:srgbClr val="000000"/>
                </a:solidFill>
                <a:latin typeface="Montserrat Semi-Bold"/>
              </a:rPr>
              <a:t> им. П.Х. </a:t>
            </a:r>
            <a:r>
              <a:rPr lang="ru-RU" sz="3399" dirty="0" err="1" smtClean="0">
                <a:solidFill>
                  <a:srgbClr val="000000"/>
                </a:solidFill>
                <a:latin typeface="Montserrat Semi-Bold"/>
              </a:rPr>
              <a:t>Староватова</a:t>
            </a:r>
            <a:r>
              <a:rPr lang="en-US" sz="3399" dirty="0" smtClean="0">
                <a:solidFill>
                  <a:srgbClr val="000000"/>
                </a:solidFill>
                <a:latin typeface="Montserrat Semi-Bold"/>
              </a:rPr>
              <a:t>»</a:t>
            </a:r>
            <a:endParaRPr lang="en-US" sz="3399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05070" y="7666901"/>
            <a:ext cx="1603335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337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баллов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сумме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по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4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предметам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ЕГЭ  -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Татаринова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 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Злата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</a:p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МБОУ «</a:t>
            </a:r>
            <a:r>
              <a:rPr lang="en-US" sz="3399" dirty="0" err="1">
                <a:solidFill>
                  <a:srgbClr val="000000"/>
                </a:solidFill>
                <a:latin typeface="Montserrat Semi-Bold"/>
              </a:rPr>
              <a:t>Эльгяйская</a:t>
            </a:r>
            <a:r>
              <a:rPr lang="en-US" sz="3399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99" dirty="0" smtClean="0">
                <a:solidFill>
                  <a:srgbClr val="000000"/>
                </a:solidFill>
                <a:latin typeface="Montserrat Semi-Bold"/>
              </a:rPr>
              <a:t>СОШ</a:t>
            </a:r>
            <a:r>
              <a:rPr lang="ru-RU" sz="3399" dirty="0" smtClean="0">
                <a:solidFill>
                  <a:srgbClr val="000000"/>
                </a:solidFill>
                <a:latin typeface="Montserrat Semi-Bold"/>
              </a:rPr>
              <a:t> им. П.Х. </a:t>
            </a:r>
            <a:r>
              <a:rPr lang="ru-RU" sz="3399" dirty="0" err="1" smtClean="0">
                <a:solidFill>
                  <a:srgbClr val="000000"/>
                </a:solidFill>
                <a:latin typeface="Montserrat Semi-Bold"/>
              </a:rPr>
              <a:t>Староватова</a:t>
            </a:r>
            <a:r>
              <a:rPr lang="en-US" sz="3399" dirty="0" smtClean="0">
                <a:solidFill>
                  <a:srgbClr val="000000"/>
                </a:solidFill>
                <a:latin typeface="Montserrat Semi-Bold"/>
              </a:rPr>
              <a:t>» </a:t>
            </a:r>
            <a:endParaRPr lang="en-US" sz="3399" dirty="0">
              <a:solidFill>
                <a:srgbClr val="000000"/>
              </a:solidFill>
              <a:latin typeface="Montserrat Semi-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28" y="5618689"/>
            <a:ext cx="1287843" cy="12878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28" y="7559523"/>
            <a:ext cx="1287843" cy="12878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6928" y="2270574"/>
            <a:ext cx="1287843" cy="1287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7787" y="-441186"/>
            <a:ext cx="6210300" cy="11201400"/>
          </a:xfrm>
          <a:prstGeom prst="rect">
            <a:avLst/>
          </a:prstGeom>
          <a:solidFill>
            <a:srgbClr val="E3E7E8">
              <a:alpha val="29804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4636244" y="3726497"/>
            <a:ext cx="4682766" cy="275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5"/>
              </a:lnSpc>
            </a:pPr>
            <a:r>
              <a:rPr lang="en-US" sz="3925" spc="15" dirty="0" err="1">
                <a:solidFill>
                  <a:srgbClr val="323232"/>
                </a:solidFill>
                <a:latin typeface="Montserrat Semi-Bold"/>
              </a:rPr>
              <a:t>Научно-практическая</a:t>
            </a:r>
            <a:r>
              <a:rPr lang="en-US" sz="3925" spc="15" dirty="0">
                <a:solidFill>
                  <a:srgbClr val="323232"/>
                </a:solidFill>
                <a:latin typeface="Montserrat Semi-Bold"/>
              </a:rPr>
              <a:t> </a:t>
            </a:r>
            <a:r>
              <a:rPr lang="en-US" sz="3925" spc="15" dirty="0" err="1">
                <a:solidFill>
                  <a:srgbClr val="323232"/>
                </a:solidFill>
                <a:latin typeface="Montserrat Semi-Bold"/>
              </a:rPr>
              <a:t>конференция</a:t>
            </a:r>
            <a:r>
              <a:rPr lang="en-US" sz="3925" spc="15" dirty="0">
                <a:solidFill>
                  <a:srgbClr val="323232"/>
                </a:solidFill>
                <a:latin typeface="Montserrat Semi-Bold"/>
              </a:rPr>
              <a:t> </a:t>
            </a:r>
            <a:r>
              <a:rPr lang="ru-RU" sz="3925" spc="15" dirty="0" smtClean="0">
                <a:solidFill>
                  <a:srgbClr val="323232"/>
                </a:solidFill>
                <a:latin typeface="Montserrat Semi-Bold"/>
              </a:rPr>
              <a:t>«</a:t>
            </a:r>
            <a:r>
              <a:rPr lang="en-US" sz="3925" spc="15" dirty="0" err="1" smtClean="0">
                <a:solidFill>
                  <a:srgbClr val="323232"/>
                </a:solidFill>
                <a:latin typeface="Montserrat Semi-Bold"/>
              </a:rPr>
              <a:t>Шаг</a:t>
            </a:r>
            <a:r>
              <a:rPr lang="en-US" sz="3925" spc="15" dirty="0" smtClean="0">
                <a:solidFill>
                  <a:srgbClr val="323232"/>
                </a:solidFill>
                <a:latin typeface="Montserrat Semi-Bold"/>
              </a:rPr>
              <a:t> </a:t>
            </a:r>
            <a:r>
              <a:rPr lang="en-US" sz="3925" spc="15" dirty="0">
                <a:solidFill>
                  <a:srgbClr val="323232"/>
                </a:solidFill>
                <a:latin typeface="Montserrat Semi-Bold"/>
              </a:rPr>
              <a:t>в </a:t>
            </a:r>
            <a:r>
              <a:rPr lang="en-US" sz="3925" spc="15" dirty="0" err="1" smtClean="0">
                <a:solidFill>
                  <a:srgbClr val="323232"/>
                </a:solidFill>
                <a:latin typeface="Montserrat Semi-Bold"/>
              </a:rPr>
              <a:t>будущее</a:t>
            </a:r>
            <a:r>
              <a:rPr lang="ru-RU" sz="3925" spc="15" dirty="0" smtClean="0">
                <a:solidFill>
                  <a:srgbClr val="323232"/>
                </a:solidFill>
                <a:latin typeface="Montserrat Semi-Bold"/>
              </a:rPr>
              <a:t>»</a:t>
            </a:r>
            <a:endParaRPr lang="en-US" sz="3925" spc="15" dirty="0">
              <a:solidFill>
                <a:srgbClr val="323232"/>
              </a:solidFill>
              <a:latin typeface="Montserrat Semi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184322" y="1864057"/>
            <a:ext cx="554521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ru-RU" sz="2800" spc="55" dirty="0" smtClean="0">
                <a:solidFill>
                  <a:srgbClr val="323232"/>
                </a:solidFill>
                <a:latin typeface="Montserrat Semi-Bold Bold"/>
              </a:rPr>
              <a:t>185</a:t>
            </a:r>
            <a:r>
              <a:rPr lang="en-US" sz="2800" spc="55" dirty="0" smtClean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2800" spc="55" dirty="0" err="1">
                <a:solidFill>
                  <a:srgbClr val="323232"/>
                </a:solidFill>
                <a:latin typeface="Montserrat Semi-Bold Bold"/>
              </a:rPr>
              <a:t>участников</a:t>
            </a:r>
            <a:r>
              <a:rPr lang="en-US" sz="2800" spc="55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2800" spc="55" dirty="0" err="1">
                <a:solidFill>
                  <a:srgbClr val="323232"/>
                </a:solidFill>
                <a:latin typeface="Montserrat Semi-Bold Bold"/>
              </a:rPr>
              <a:t>муниципального</a:t>
            </a:r>
            <a:r>
              <a:rPr lang="en-US" sz="2800" spc="55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2800" spc="55" dirty="0" err="1">
                <a:solidFill>
                  <a:srgbClr val="323232"/>
                </a:solidFill>
                <a:latin typeface="Montserrat Semi-Bold Bold"/>
              </a:rPr>
              <a:t>этапа</a:t>
            </a:r>
            <a:endParaRPr lang="en-US" sz="2800" spc="55" dirty="0">
              <a:solidFill>
                <a:srgbClr val="323232"/>
              </a:solidFill>
              <a:latin typeface="Montserrat Semi-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92000" y="3619500"/>
            <a:ext cx="5638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ru-RU" sz="2800" spc="55" dirty="0" smtClean="0">
                <a:solidFill>
                  <a:srgbClr val="323232"/>
                </a:solidFill>
                <a:latin typeface="Montserrat Semi-Bold Bold"/>
              </a:rPr>
              <a:t>48 участников республиканского этапа</a:t>
            </a:r>
            <a:endParaRPr lang="en-US" sz="2800" spc="55" dirty="0">
              <a:solidFill>
                <a:srgbClr val="323232"/>
              </a:solidFill>
              <a:latin typeface="Montserrat Semi-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84322" y="7152943"/>
            <a:ext cx="507497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ru-RU" sz="2800" spc="55" dirty="0" smtClean="0">
                <a:solidFill>
                  <a:srgbClr val="323232"/>
                </a:solidFill>
                <a:latin typeface="Montserrat Semi-Bold Bold"/>
              </a:rPr>
              <a:t>8 рекомендаций на Всероссийские конференции</a:t>
            </a:r>
            <a:endParaRPr lang="en-US" sz="2800" spc="55" dirty="0">
              <a:solidFill>
                <a:srgbClr val="323232"/>
              </a:solidFill>
              <a:latin typeface="Montserrat Semi-Bold Bold"/>
            </a:endParaRP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0771729" y="1988164"/>
            <a:ext cx="351432" cy="350870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0743919" y="3695981"/>
            <a:ext cx="351432" cy="350870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10771729" y="7277049"/>
            <a:ext cx="351432" cy="350870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grpSp>
        <p:nvGrpSpPr>
          <p:cNvPr id="14" name="Group 10"/>
          <p:cNvGrpSpPr/>
          <p:nvPr/>
        </p:nvGrpSpPr>
        <p:grpSpPr>
          <a:xfrm rot="5400000">
            <a:off x="10743919" y="5448581"/>
            <a:ext cx="351432" cy="350870"/>
            <a:chOff x="0" y="0"/>
            <a:chExt cx="6350000" cy="6339840"/>
          </a:xfrm>
        </p:grpSpPr>
        <p:sp>
          <p:nvSpPr>
            <p:cNvPr id="15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sp>
        <p:nvSpPr>
          <p:cNvPr id="16" name="TextBox 6"/>
          <p:cNvSpPr txBox="1"/>
          <p:nvPr/>
        </p:nvSpPr>
        <p:spPr>
          <a:xfrm>
            <a:off x="12192000" y="5143500"/>
            <a:ext cx="4503478" cy="116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ru-RU" sz="2800" spc="55" dirty="0" smtClean="0">
                <a:solidFill>
                  <a:srgbClr val="323232"/>
                </a:solidFill>
                <a:latin typeface="Montserrat Semi-Bold Bold"/>
              </a:rPr>
              <a:t>22 победителей и призеров</a:t>
            </a:r>
            <a:endParaRPr lang="en-US" sz="2800" spc="55" dirty="0">
              <a:solidFill>
                <a:srgbClr val="323232"/>
              </a:solidFill>
              <a:latin typeface="Montserrat Semi-Bold Bold"/>
            </a:endParaRPr>
          </a:p>
        </p:txBody>
      </p:sp>
      <p:pic>
        <p:nvPicPr>
          <p:cNvPr id="17" name="Picture 9"/>
          <p:cNvPicPr>
            <a:picLocks noChangeAspect="1"/>
          </p:cNvPicPr>
          <p:nvPr/>
        </p:nvPicPr>
        <p:blipFill>
          <a:blip r:embed="rId2" cstate="print"/>
          <a:srcRect t="494" b="494"/>
          <a:stretch>
            <a:fillRect/>
          </a:stretch>
        </p:blipFill>
        <p:spPr>
          <a:xfrm>
            <a:off x="0" y="3550769"/>
            <a:ext cx="4447020" cy="2933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7787" y="-441186"/>
            <a:ext cx="6210300" cy="11201400"/>
          </a:xfrm>
          <a:prstGeom prst="rect">
            <a:avLst/>
          </a:prstGeom>
          <a:solidFill>
            <a:srgbClr val="E3E7E8">
              <a:alpha val="29804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4636244" y="4074160"/>
            <a:ext cx="4682766" cy="206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95"/>
              </a:lnSpc>
            </a:pPr>
            <a:r>
              <a:rPr lang="en-US" sz="3925" spc="15">
                <a:solidFill>
                  <a:srgbClr val="323232"/>
                </a:solidFill>
                <a:latin typeface="Montserrat Semi-Bold"/>
              </a:rPr>
              <a:t>Всероссийская олимпиада школьников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184322" y="1864057"/>
            <a:ext cx="5219671" cy="114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2800" spc="55">
                <a:solidFill>
                  <a:srgbClr val="323232"/>
                </a:solidFill>
                <a:latin typeface="Montserrat Semi-Bold Bold"/>
              </a:rPr>
              <a:t>1398 участников муниципального этапа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84322" y="4508500"/>
            <a:ext cx="5074978" cy="114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2800" spc="55">
                <a:solidFill>
                  <a:srgbClr val="323232"/>
                </a:solidFill>
                <a:latin typeface="Montserrat Semi-Bold Bold"/>
              </a:rPr>
              <a:t>325 победителей и призеров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184322" y="7152943"/>
            <a:ext cx="5436699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2800" spc="55">
                <a:solidFill>
                  <a:srgbClr val="323232"/>
                </a:solidFill>
                <a:latin typeface="Montserrat Semi-Bold Bold"/>
              </a:rPr>
              <a:t>На региональный этап приглашены 51 обучающихся из 16 школ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0771729" y="1988164"/>
            <a:ext cx="351432" cy="350870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grpSp>
        <p:nvGrpSpPr>
          <p:cNvPr id="10" name="Group 10"/>
          <p:cNvGrpSpPr/>
          <p:nvPr/>
        </p:nvGrpSpPr>
        <p:grpSpPr>
          <a:xfrm rot="5400000">
            <a:off x="10771729" y="4632606"/>
            <a:ext cx="351432" cy="350870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10771729" y="7277049"/>
            <a:ext cx="351432" cy="350870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3232"/>
            </a:solidFill>
          </p:spPr>
        </p:sp>
      </p:grpSp>
      <p:pic>
        <p:nvPicPr>
          <p:cNvPr id="14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3823787"/>
            <a:ext cx="4334222" cy="2887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3919" y="6087149"/>
            <a:ext cx="7123023" cy="1064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 err="1">
                <a:solidFill>
                  <a:srgbClr val="3D2E12"/>
                </a:solidFill>
                <a:latin typeface="Montserrat Semi-Bold Bold"/>
              </a:rPr>
              <a:t>Действительные</a:t>
            </a:r>
            <a:r>
              <a:rPr lang="en-US" sz="3100" dirty="0">
                <a:solidFill>
                  <a:srgbClr val="3D2E12"/>
                </a:solidFill>
                <a:latin typeface="Montserrat Semi-Bold Bold"/>
              </a:rPr>
              <a:t> </a:t>
            </a:r>
            <a:r>
              <a:rPr lang="en-US" sz="3100" dirty="0" err="1">
                <a:solidFill>
                  <a:srgbClr val="3D2E12"/>
                </a:solidFill>
                <a:latin typeface="Montserrat Semi-Bold Bold"/>
              </a:rPr>
              <a:t>члены</a:t>
            </a:r>
            <a:endParaRPr lang="en-US" sz="3100" dirty="0">
              <a:solidFill>
                <a:srgbClr val="3D2E12"/>
              </a:solidFill>
              <a:latin typeface="Montserrat Semi-Bold Bold"/>
            </a:endParaRPr>
          </a:p>
          <a:p>
            <a:pPr marL="0" lvl="0" indent="0" algn="ctr">
              <a:lnSpc>
                <a:spcPts val="4340"/>
              </a:lnSpc>
              <a:spcBef>
                <a:spcPct val="0"/>
              </a:spcBef>
            </a:pPr>
            <a:r>
              <a:rPr lang="en-US" sz="3100" dirty="0">
                <a:solidFill>
                  <a:srgbClr val="3D2E12"/>
                </a:solidFill>
                <a:latin typeface="Montserrat Semi-Bold Bold"/>
              </a:rPr>
              <a:t>4 </a:t>
            </a:r>
            <a:r>
              <a:rPr lang="en-US" sz="3100" dirty="0" err="1">
                <a:solidFill>
                  <a:srgbClr val="3D2E12"/>
                </a:solidFill>
                <a:latin typeface="Montserrat Semi-Bold Bold"/>
              </a:rPr>
              <a:t>ученика</a:t>
            </a:r>
            <a:r>
              <a:rPr lang="en-US" sz="3100" dirty="0">
                <a:solidFill>
                  <a:srgbClr val="3D2E12"/>
                </a:solidFill>
                <a:latin typeface="Montserrat Semi-Bold Bold"/>
              </a:rPr>
              <a:t> МБОУ </a:t>
            </a:r>
            <a:r>
              <a:rPr lang="ru-RU" sz="3100" dirty="0" smtClean="0">
                <a:solidFill>
                  <a:srgbClr val="3D2E12"/>
                </a:solidFill>
                <a:latin typeface="Montserrat Semi-Bold Bold"/>
              </a:rPr>
              <a:t>«</a:t>
            </a:r>
            <a:r>
              <a:rPr lang="en-US" sz="3100" dirty="0" smtClean="0">
                <a:solidFill>
                  <a:srgbClr val="3D2E12"/>
                </a:solidFill>
                <a:latin typeface="Montserrat Semi-Bold Bold"/>
              </a:rPr>
              <a:t>СПТЛ-И</a:t>
            </a:r>
            <a:r>
              <a:rPr lang="ru-RU" sz="3100" dirty="0" smtClean="0">
                <a:solidFill>
                  <a:srgbClr val="3D2E12"/>
                </a:solidFill>
                <a:latin typeface="Montserrat Semi-Bold Bold"/>
              </a:rPr>
              <a:t>»</a:t>
            </a:r>
            <a:endParaRPr lang="en-US" sz="3100" dirty="0">
              <a:solidFill>
                <a:srgbClr val="3D2E12"/>
              </a:solidFill>
              <a:latin typeface="Montserrat Semi-Bol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26833" y="1692072"/>
            <a:ext cx="13434335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50"/>
              </a:lnSpc>
            </a:pPr>
            <a:r>
              <a:rPr lang="en-US" sz="7375">
                <a:solidFill>
                  <a:srgbClr val="3D2E12"/>
                </a:solidFill>
                <a:latin typeface="Montserrat Semi-Bold"/>
              </a:rPr>
              <a:t>Стипендиаты МАН РС (Я)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09291" y="7833817"/>
            <a:ext cx="467227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D2E12"/>
                </a:solidFill>
                <a:latin typeface="Cormorant Garamond Light"/>
              </a:rPr>
              <a:t>Ежемесячная стипендия</a:t>
            </a:r>
          </a:p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3D2E12"/>
                </a:solidFill>
                <a:latin typeface="Cormorant Garamond Light"/>
              </a:rPr>
              <a:t>3000 рублей</a:t>
            </a:r>
          </a:p>
        </p:txBody>
      </p:sp>
      <p:sp>
        <p:nvSpPr>
          <p:cNvPr id="5" name="AutoShape 5"/>
          <p:cNvSpPr/>
          <p:nvPr/>
        </p:nvSpPr>
        <p:spPr>
          <a:xfrm>
            <a:off x="1383919" y="3757748"/>
            <a:ext cx="15875381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7711896" y="6281253"/>
            <a:ext cx="3209903" cy="0"/>
          </a:xfrm>
          <a:prstGeom prst="line">
            <a:avLst/>
          </a:prstGeom>
          <a:ln w="9525" cap="flat">
            <a:solidFill>
              <a:srgbClr val="988A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9677400" y="5802663"/>
            <a:ext cx="7924367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7"/>
              </a:lnSpc>
            </a:pPr>
            <a:r>
              <a:rPr lang="en-US" sz="2390" dirty="0" err="1">
                <a:solidFill>
                  <a:srgbClr val="3D2E12"/>
                </a:solidFill>
                <a:latin typeface="Montserrat Semi-Bold Bold"/>
              </a:rPr>
              <a:t>Члены-корреспонденты</a:t>
            </a:r>
            <a:endParaRPr lang="en-US" sz="2390" dirty="0">
              <a:solidFill>
                <a:srgbClr val="3D2E12"/>
              </a:solidFill>
              <a:latin typeface="Montserrat Semi-Bold Bold"/>
            </a:endParaRPr>
          </a:p>
          <a:p>
            <a:pPr algn="ctr">
              <a:lnSpc>
                <a:spcPts val="3347"/>
              </a:lnSpc>
            </a:pPr>
            <a:r>
              <a:rPr lang="en-US" sz="2390" dirty="0" err="1">
                <a:solidFill>
                  <a:srgbClr val="3D2E12"/>
                </a:solidFill>
                <a:latin typeface="Montserrat Semi-Bold Bold"/>
              </a:rPr>
              <a:t>ученики</a:t>
            </a: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 МБОУ "СПТЛ-И",</a:t>
            </a:r>
          </a:p>
          <a:p>
            <a:pPr algn="ctr">
              <a:lnSpc>
                <a:spcPts val="3347"/>
              </a:lnSpc>
            </a:pP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МБОУ </a:t>
            </a:r>
            <a:r>
              <a:rPr lang="ru-RU" sz="2390" dirty="0" smtClean="0">
                <a:solidFill>
                  <a:srgbClr val="3D2E12"/>
                </a:solidFill>
                <a:latin typeface="Montserrat Semi-Bold Bold"/>
              </a:rPr>
              <a:t>«</a:t>
            </a:r>
            <a:r>
              <a:rPr lang="en-US" sz="2390" dirty="0" err="1" smtClean="0">
                <a:solidFill>
                  <a:srgbClr val="3D2E12"/>
                </a:solidFill>
                <a:latin typeface="Montserrat Semi-Bold Bold"/>
              </a:rPr>
              <a:t>Тойбохойская</a:t>
            </a:r>
            <a:r>
              <a:rPr lang="en-US" sz="2390" dirty="0" smtClean="0">
                <a:solidFill>
                  <a:srgbClr val="3D2E12"/>
                </a:solidFill>
                <a:latin typeface="Montserrat Semi-Bold Bold"/>
              </a:rPr>
              <a:t> </a:t>
            </a: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СОШ </a:t>
            </a:r>
            <a:r>
              <a:rPr lang="en-US" sz="2390" dirty="0" err="1">
                <a:solidFill>
                  <a:srgbClr val="3D2E12"/>
                </a:solidFill>
                <a:latin typeface="Montserrat Semi-Bold Bold"/>
              </a:rPr>
              <a:t>им</a:t>
            </a: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. Г.Е. </a:t>
            </a:r>
            <a:r>
              <a:rPr lang="en-US" sz="2390" dirty="0" err="1" smtClean="0">
                <a:solidFill>
                  <a:srgbClr val="3D2E12"/>
                </a:solidFill>
                <a:latin typeface="Montserrat Semi-Bold Bold"/>
              </a:rPr>
              <a:t>Бессонова</a:t>
            </a:r>
            <a:r>
              <a:rPr lang="ru-RU" sz="2390" dirty="0" smtClean="0">
                <a:solidFill>
                  <a:srgbClr val="3D2E12"/>
                </a:solidFill>
                <a:latin typeface="Montserrat Semi-Bold Bold"/>
              </a:rPr>
              <a:t>»</a:t>
            </a:r>
            <a:endParaRPr lang="en-US" sz="2390" dirty="0">
              <a:solidFill>
                <a:srgbClr val="3D2E12"/>
              </a:solidFill>
              <a:latin typeface="Montserrat Semi-Bold Bold"/>
            </a:endParaRPr>
          </a:p>
          <a:p>
            <a:pPr marL="0" lvl="0" indent="0" algn="ctr">
              <a:lnSpc>
                <a:spcPts val="3347"/>
              </a:lnSpc>
              <a:spcBef>
                <a:spcPct val="0"/>
              </a:spcBef>
            </a:pP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МБОУ </a:t>
            </a:r>
            <a:r>
              <a:rPr lang="ru-RU" sz="2390" dirty="0" smtClean="0">
                <a:solidFill>
                  <a:srgbClr val="3D2E12"/>
                </a:solidFill>
                <a:latin typeface="Montserrat Semi-Bold Bold"/>
              </a:rPr>
              <a:t>«</a:t>
            </a:r>
            <a:r>
              <a:rPr lang="en-US" sz="2390" dirty="0" err="1" smtClean="0">
                <a:solidFill>
                  <a:srgbClr val="3D2E12"/>
                </a:solidFill>
                <a:latin typeface="Montserrat Semi-Bold Bold"/>
              </a:rPr>
              <a:t>Эльгяйская</a:t>
            </a:r>
            <a:r>
              <a:rPr lang="en-US" sz="2390" dirty="0" smtClean="0">
                <a:solidFill>
                  <a:srgbClr val="3D2E12"/>
                </a:solidFill>
                <a:latin typeface="Montserrat Semi-Bold Bold"/>
              </a:rPr>
              <a:t> </a:t>
            </a: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СОШ </a:t>
            </a:r>
            <a:r>
              <a:rPr lang="en-US" sz="2390" dirty="0" err="1">
                <a:solidFill>
                  <a:srgbClr val="3D2E12"/>
                </a:solidFill>
                <a:latin typeface="Montserrat Semi-Bold Bold"/>
              </a:rPr>
              <a:t>им</a:t>
            </a:r>
            <a:r>
              <a:rPr lang="en-US" sz="2390" dirty="0">
                <a:solidFill>
                  <a:srgbClr val="3D2E12"/>
                </a:solidFill>
                <a:latin typeface="Montserrat Semi-Bold Bold"/>
              </a:rPr>
              <a:t>. П.Х. </a:t>
            </a:r>
            <a:r>
              <a:rPr lang="en-US" sz="2390" dirty="0" err="1" smtClean="0">
                <a:solidFill>
                  <a:srgbClr val="3D2E12"/>
                </a:solidFill>
                <a:latin typeface="Montserrat Semi-Bold Bold"/>
              </a:rPr>
              <a:t>Староватова</a:t>
            </a:r>
            <a:r>
              <a:rPr lang="ru-RU" sz="2390" dirty="0" smtClean="0">
                <a:solidFill>
                  <a:srgbClr val="3D2E12"/>
                </a:solidFill>
                <a:latin typeface="Montserrat Semi-Bold Bold"/>
              </a:rPr>
              <a:t>»</a:t>
            </a:r>
            <a:endParaRPr lang="en-US" sz="2390" dirty="0">
              <a:solidFill>
                <a:srgbClr val="3D2E12"/>
              </a:solidFill>
              <a:latin typeface="Montserrat Semi-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253418" y="7833817"/>
            <a:ext cx="4672277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3D2E12"/>
                </a:solidFill>
                <a:latin typeface="Cormorant Garamond Light"/>
              </a:rPr>
              <a:t>Ежемесячная стипендия</a:t>
            </a:r>
          </a:p>
          <a:p>
            <a:pPr marL="0" lvl="0" indent="0"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3D2E12"/>
                </a:solidFill>
                <a:latin typeface="Cormorant Garamond Light"/>
              </a:rPr>
              <a:t>2000 рублей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276077" y="4759132"/>
            <a:ext cx="888228" cy="7784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83603" y="4715261"/>
            <a:ext cx="923653" cy="85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7678" y="0"/>
            <a:ext cx="743918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97164" y="1511967"/>
            <a:ext cx="8926382" cy="7263066"/>
            <a:chOff x="0" y="0"/>
            <a:chExt cx="11901843" cy="968408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1901843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30"/>
                </a:lnSpc>
              </a:pPr>
              <a:r>
                <a:rPr lang="en-US" sz="4525">
                  <a:solidFill>
                    <a:srgbClr val="000000"/>
                  </a:solidFill>
                  <a:latin typeface="Montserrat Semi-Bold"/>
                </a:rPr>
                <a:t>Кырелов Виталий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06837" y="2292430"/>
              <a:ext cx="1109500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ученик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МБОУ 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00" dirty="0" err="1" smtClean="0">
                  <a:solidFill>
                    <a:srgbClr val="000000"/>
                  </a:solidFill>
                  <a:latin typeface="Montserrat Semi-Bold Bold"/>
                </a:rPr>
                <a:t>Сунтарский</a:t>
              </a:r>
              <a:r>
                <a:rPr lang="en-US" sz="3000" dirty="0" smtClean="0">
                  <a:solidFill>
                    <a:srgbClr val="000000"/>
                  </a:solidFill>
                  <a:latin typeface="Montserrat Semi-Bold Bold"/>
                </a:rPr>
                <a:t> ПТЛ-И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06837" y="4350969"/>
              <a:ext cx="11095006" cy="195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победитель и призер многих республиканских и всероссийских конференций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06837" y="7725113"/>
              <a:ext cx="11095006" cy="195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получил именную стипендию</a:t>
              </a:r>
            </a:p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 первого президента РС (Я) </a:t>
              </a:r>
            </a:p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Михаила Ефимовича Николаева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4134" b="6455"/>
          <a:stretch>
            <a:fillRect/>
          </a:stretch>
        </p:blipFill>
        <p:spPr>
          <a:xfrm>
            <a:off x="331046" y="809360"/>
            <a:ext cx="9487531" cy="84489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497164" y="1264317"/>
            <a:ext cx="8926382" cy="5227758"/>
            <a:chOff x="0" y="0"/>
            <a:chExt cx="11901843" cy="697034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1901843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30"/>
                </a:lnSpc>
              </a:pPr>
              <a:r>
                <a:rPr lang="en-US" sz="4525">
                  <a:solidFill>
                    <a:srgbClr val="000000"/>
                  </a:solidFill>
                  <a:latin typeface="Montserrat Semi-Bold"/>
                </a:rPr>
                <a:t>РОБОКВЕСТ - 2021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06837" y="2292430"/>
              <a:ext cx="11095006" cy="195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команда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учеников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  <a:p>
              <a:pPr algn="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МБОУ 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00" dirty="0" err="1" smtClean="0">
                  <a:solidFill>
                    <a:srgbClr val="000000"/>
                  </a:solidFill>
                  <a:latin typeface="Montserrat Semi-Bold Bold"/>
                </a:rPr>
                <a:t>Эльгяйская</a:t>
              </a:r>
              <a:r>
                <a:rPr lang="en-US" sz="3000" dirty="0" smtClean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СОШ </a:t>
              </a:r>
            </a:p>
            <a:p>
              <a:pPr algn="r"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им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. П.Х. </a:t>
              </a:r>
              <a:r>
                <a:rPr lang="en-US" sz="3000" dirty="0" err="1" smtClean="0">
                  <a:solidFill>
                    <a:srgbClr val="000000"/>
                  </a:solidFill>
                  <a:latin typeface="Montserrat Semi-Bold Bold"/>
                </a:rPr>
                <a:t>Староватова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06837" y="5671769"/>
              <a:ext cx="11095006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победитель республиканского роботехнического турнира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5068" r="15587"/>
          <a:stretch>
            <a:fillRect/>
          </a:stretch>
        </p:blipFill>
        <p:spPr>
          <a:xfrm>
            <a:off x="316100" y="1965958"/>
            <a:ext cx="9545604" cy="634507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9200" y="2208297"/>
            <a:ext cx="16829480" cy="7029564"/>
            <a:chOff x="-10251839" y="0"/>
            <a:chExt cx="22439305" cy="9372752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2187466" cy="936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560"/>
                </a:lnSpc>
              </a:pPr>
              <a:r>
                <a:rPr lang="en-US" sz="4633">
                  <a:solidFill>
                    <a:srgbClr val="000000"/>
                  </a:solidFill>
                  <a:latin typeface="Montserrat Semi-Bold"/>
                </a:rPr>
                <a:t>Иванов Иннокентий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26199" y="2348130"/>
              <a:ext cx="11361267" cy="652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3"/>
                </a:lnSpc>
              </a:pP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ученик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МБОУ </a:t>
              </a:r>
              <a:r>
                <a:rPr lang="ru-RU" sz="3071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71" dirty="0" err="1" smtClean="0">
                  <a:solidFill>
                    <a:srgbClr val="000000"/>
                  </a:solidFill>
                  <a:latin typeface="Montserrat Semi-Bold Bold"/>
                </a:rPr>
                <a:t>Сунтарский</a:t>
              </a:r>
              <a:r>
                <a:rPr lang="en-US" sz="3071" dirty="0" smtClean="0">
                  <a:solidFill>
                    <a:srgbClr val="000000"/>
                  </a:solidFill>
                  <a:latin typeface="Montserrat Semi-Bold Bold"/>
                </a:rPr>
                <a:t> ПТЛ-И</a:t>
              </a:r>
              <a:r>
                <a:rPr lang="ru-RU" sz="3071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71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26199" y="4456070"/>
              <a:ext cx="11361267" cy="33577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3"/>
                </a:lnSpc>
              </a:pP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победитель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республиканского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этапа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конкурса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профессионального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мастерства</a:t>
              </a:r>
              <a:endParaRPr lang="en-US" sz="3071" dirty="0">
                <a:solidFill>
                  <a:srgbClr val="000000"/>
                </a:solidFill>
                <a:latin typeface="Montserrat Semi-Bold Bold"/>
              </a:endParaRPr>
            </a:p>
            <a:p>
              <a:pPr algn="r">
                <a:lnSpc>
                  <a:spcPts val="3993"/>
                </a:lnSpc>
              </a:pP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«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Молодые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профессионалы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» (</a:t>
              </a:r>
              <a:r>
                <a:rPr lang="en-US" sz="3071" dirty="0" err="1">
                  <a:solidFill>
                    <a:srgbClr val="000000"/>
                  </a:solidFill>
                  <a:latin typeface="Montserrat Semi-Bold Bold"/>
                </a:rPr>
                <a:t>Worldskills</a:t>
              </a: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Russia)   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-10251839" y="8688804"/>
              <a:ext cx="11361267" cy="683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93"/>
                </a:lnSpc>
              </a:pPr>
              <a:r>
                <a:rPr lang="en-US" sz="3071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ru-RU" sz="2000" dirty="0" smtClean="0">
                  <a:solidFill>
                    <a:srgbClr val="000000"/>
                  </a:solidFill>
                  <a:latin typeface="Montserrat Semi-Bold Bold"/>
                </a:rPr>
                <a:t>компетенция «Лабораторный и химический анализ»</a:t>
              </a:r>
              <a:endParaRPr lang="en-US" sz="3071" dirty="0">
                <a:solidFill>
                  <a:srgbClr val="000000"/>
                </a:solidFill>
                <a:latin typeface="Montserrat Semi-Bold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4849" t="3006" r="26499"/>
          <a:stretch>
            <a:fillRect/>
          </a:stretch>
        </p:blipFill>
        <p:spPr>
          <a:xfrm>
            <a:off x="469681" y="1602469"/>
            <a:ext cx="9672803" cy="629928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76400" y="2138234"/>
            <a:ext cx="16393982" cy="6752059"/>
            <a:chOff x="-9956801" y="0"/>
            <a:chExt cx="21858644" cy="9002744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1901843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30"/>
                </a:lnSpc>
              </a:pPr>
              <a:r>
                <a:rPr lang="en-US" sz="4525">
                  <a:solidFill>
                    <a:srgbClr val="000000"/>
                  </a:solidFill>
                  <a:latin typeface="Montserrat Semi-Bold"/>
                </a:rPr>
                <a:t>Иванов Иннокентий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06837" y="2292430"/>
              <a:ext cx="1109500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ученик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МБОУ 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00" dirty="0" err="1" smtClean="0">
                  <a:solidFill>
                    <a:srgbClr val="000000"/>
                  </a:solidFill>
                  <a:latin typeface="Montserrat Semi-Bold Bold"/>
                </a:rPr>
                <a:t>Сунтарский</a:t>
              </a:r>
              <a:r>
                <a:rPr lang="en-US" sz="3000" dirty="0" smtClean="0">
                  <a:solidFill>
                    <a:srgbClr val="000000"/>
                  </a:solidFill>
                  <a:latin typeface="Montserrat Semi-Bold Bold"/>
                </a:rPr>
                <a:t> ПТЛ-И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06837" y="4350969"/>
              <a:ext cx="11095006" cy="261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участник отборочного соревнования финала чемпионата</a:t>
              </a:r>
            </a:p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 «Молодые профессионалы» (Worldskills Russia) в г. Уфа  </a:t>
              </a: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-9956801" y="8375820"/>
              <a:ext cx="11095006" cy="626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ru-RU" sz="2000" dirty="0" smtClean="0">
                  <a:solidFill>
                    <a:srgbClr val="000000"/>
                  </a:solidFill>
                  <a:latin typeface="Montserrat Semi-Bold Bold"/>
                </a:rPr>
                <a:t>компетенция «Лабораторный и химический анализ»</a:t>
              </a:r>
              <a:endParaRPr lang="en-US" sz="2000" dirty="0">
                <a:solidFill>
                  <a:srgbClr val="000000"/>
                </a:solidFill>
                <a:latin typeface="Montserrat Semi-Bold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49676" y="4675153"/>
            <a:ext cx="1743132" cy="25031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 t="1494" r="29373" b="1494"/>
          <a:stretch>
            <a:fillRect/>
          </a:stretch>
        </p:blipFill>
        <p:spPr>
          <a:xfrm>
            <a:off x="1709207" y="4474198"/>
            <a:ext cx="3382628" cy="3095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/>
          <a:srcRect l="21275" r="6281" b="2617"/>
          <a:stretch>
            <a:fillRect/>
          </a:stretch>
        </p:blipFill>
        <p:spPr>
          <a:xfrm>
            <a:off x="6330357" y="4474198"/>
            <a:ext cx="3456393" cy="3095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36371" y="1114614"/>
            <a:ext cx="15098270" cy="2105859"/>
            <a:chOff x="0" y="0"/>
            <a:chExt cx="20131026" cy="2807812"/>
          </a:xfrm>
        </p:grpSpPr>
        <p:sp>
          <p:nvSpPr>
            <p:cNvPr id="6" name="TextBox 6"/>
            <p:cNvSpPr txBox="1"/>
            <p:nvPr/>
          </p:nvSpPr>
          <p:spPr>
            <a:xfrm>
              <a:off x="0" y="74083"/>
              <a:ext cx="20131026" cy="1545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en-US" sz="8000">
                  <a:solidFill>
                    <a:srgbClr val="29261D"/>
                  </a:solidFill>
                  <a:latin typeface="Montserrat Semi-Bold"/>
                </a:rPr>
                <a:t>Поступление выпускников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76928"/>
              <a:ext cx="20131026" cy="650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2"/>
                </a:lnSpc>
              </a:pPr>
              <a:r>
                <a:rPr lang="en-US" sz="3374" spc="101">
                  <a:solidFill>
                    <a:srgbClr val="29261D"/>
                  </a:solidFill>
                  <a:latin typeface="Montserrat Semi-Bold Bold"/>
                </a:rPr>
                <a:t>256 ВЫПУСКНИКОВ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36371" y="8139094"/>
            <a:ext cx="3455464" cy="56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149" spc="62">
                <a:solidFill>
                  <a:srgbClr val="29261D"/>
                </a:solidFill>
                <a:latin typeface="Lora Bold"/>
              </a:rPr>
              <a:t>ВУЗы - 73 (28%)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21133" y="8139094"/>
            <a:ext cx="3874841" cy="56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3149" spc="62">
                <a:solidFill>
                  <a:srgbClr val="29261D"/>
                </a:solidFill>
                <a:latin typeface="Lora Bold"/>
              </a:rPr>
              <a:t>ССУЗы - 161 (61%)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49000" y="3924300"/>
            <a:ext cx="5830139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0"/>
              </a:lnSpc>
            </a:pPr>
            <a:r>
              <a:rPr lang="en-US" sz="2400" dirty="0">
                <a:solidFill>
                  <a:srgbClr val="29261D"/>
                </a:solidFill>
                <a:latin typeface="Open Sans Light"/>
              </a:rPr>
              <a:t>100 % </a:t>
            </a:r>
            <a:r>
              <a:rPr lang="ru-RU" sz="2400" dirty="0" smtClean="0">
                <a:solidFill>
                  <a:srgbClr val="29261D"/>
                </a:solidFill>
                <a:latin typeface="Open Sans Light"/>
              </a:rPr>
              <a:t>поступление выпускников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Сунтарская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СОШ №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2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Сунтарская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СОШ №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3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Хаданская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СОШ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Куокунинская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СОШ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Мар-Кюельская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СОШ </a:t>
            </a:r>
            <a:endParaRPr lang="ru-RU" sz="2400" dirty="0" smtClean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 smtClean="0">
                <a:solidFill>
                  <a:srgbClr val="29261D"/>
                </a:solidFill>
                <a:latin typeface="Open Sans Light"/>
              </a:rPr>
              <a:t>Кюндяинская</a:t>
            </a:r>
            <a:r>
              <a:rPr lang="en-US" sz="2800" dirty="0" smtClean="0">
                <a:solidFill>
                  <a:srgbClr val="29261D"/>
                </a:solidFill>
                <a:latin typeface="Open Sans Light"/>
              </a:rPr>
              <a:t> СОШ </a:t>
            </a:r>
            <a:endParaRPr lang="en-US" sz="28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Кутанинская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СОШ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Шеинская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СОШ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Эльгяйская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</a:t>
            </a:r>
            <a:r>
              <a:rPr lang="en-US" sz="2400" dirty="0" smtClean="0">
                <a:solidFill>
                  <a:srgbClr val="29261D"/>
                </a:solidFill>
                <a:latin typeface="Open Sans Light"/>
              </a:rPr>
              <a:t>СОШ </a:t>
            </a:r>
            <a:endParaRPr lang="en-US" sz="2400" dirty="0">
              <a:solidFill>
                <a:srgbClr val="29261D"/>
              </a:solidFill>
              <a:latin typeface="Open Sans Light"/>
            </a:endParaRPr>
          </a:p>
          <a:p>
            <a:pPr algn="ctr">
              <a:lnSpc>
                <a:spcPts val="3970"/>
              </a:lnSpc>
            </a:pPr>
            <a:r>
              <a:rPr lang="en-US" sz="2400" dirty="0" err="1">
                <a:solidFill>
                  <a:srgbClr val="29261D"/>
                </a:solidFill>
                <a:latin typeface="Open Sans Light"/>
              </a:rPr>
              <a:t>Кемпендяйская</a:t>
            </a:r>
            <a:r>
              <a:rPr lang="en-US" sz="2400" dirty="0">
                <a:solidFill>
                  <a:srgbClr val="29261D"/>
                </a:solidFill>
                <a:latin typeface="Open Sans Light"/>
              </a:rPr>
              <a:t> СОШ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1296" y="2263609"/>
            <a:ext cx="2916836" cy="22380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8506" y="5534602"/>
            <a:ext cx="2682415" cy="26824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73868" y="2698839"/>
            <a:ext cx="12428332" cy="683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01"/>
              </a:lnSpc>
            </a:pP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19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дошкольных</a:t>
            </a: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образовательных</a:t>
            </a: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учреждений</a:t>
            </a:r>
            <a:endParaRPr lang="en-US" sz="3800" spc="76" dirty="0">
              <a:solidFill>
                <a:srgbClr val="323232"/>
              </a:solidFill>
              <a:latin typeface="Veleka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173868" y="6110017"/>
            <a:ext cx="11711246" cy="141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1"/>
              </a:lnSpc>
            </a:pPr>
            <a:r>
              <a:rPr lang="en-US" sz="3800" spc="76">
                <a:solidFill>
                  <a:srgbClr val="323232"/>
                </a:solidFill>
                <a:latin typeface="Veleka Bold"/>
              </a:rPr>
              <a:t>15 дошкольных групп </a:t>
            </a:r>
          </a:p>
          <a:p>
            <a:pPr algn="ctr">
              <a:lnSpc>
                <a:spcPts val="5701"/>
              </a:lnSpc>
            </a:pPr>
            <a:r>
              <a:rPr lang="en-US" sz="3800" spc="76">
                <a:solidFill>
                  <a:srgbClr val="323232"/>
                </a:solidFill>
                <a:latin typeface="Veleka Bold"/>
              </a:rPr>
              <a:t>при общеобразовательных учреждениях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19277" y="455292"/>
            <a:ext cx="984944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323232"/>
                </a:solidFill>
                <a:latin typeface="Open Sans Bold"/>
              </a:rPr>
              <a:t>Дошкольное образование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02930" y="3557409"/>
            <a:ext cx="9889669" cy="683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01"/>
              </a:lnSpc>
            </a:pP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из</a:t>
            </a: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них</a:t>
            </a: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 7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центров</a:t>
            </a: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развития</a:t>
            </a:r>
            <a:r>
              <a:rPr lang="en-US" sz="3800" spc="76" dirty="0">
                <a:solidFill>
                  <a:srgbClr val="323232"/>
                </a:solidFill>
                <a:latin typeface="Veleka Bold"/>
              </a:rPr>
              <a:t> </a:t>
            </a:r>
            <a:r>
              <a:rPr lang="en-US" sz="3800" spc="76" dirty="0" err="1">
                <a:solidFill>
                  <a:srgbClr val="323232"/>
                </a:solidFill>
                <a:latin typeface="Veleka Bold"/>
              </a:rPr>
              <a:t>ребенка</a:t>
            </a:r>
            <a:endParaRPr lang="en-US" sz="3800" spc="76" dirty="0">
              <a:solidFill>
                <a:srgbClr val="323232"/>
              </a:solidFill>
              <a:latin typeface="Velek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b="7848"/>
          <a:stretch>
            <a:fillRect/>
          </a:stretch>
        </p:blipFill>
        <p:spPr>
          <a:xfrm>
            <a:off x="278186" y="2377965"/>
            <a:ext cx="9955080" cy="68803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25521" y="574599"/>
            <a:ext cx="10669642" cy="81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  <a:spcBef>
                <a:spcPct val="0"/>
              </a:spcBef>
            </a:pPr>
            <a:r>
              <a:rPr lang="en-US" sz="4744">
                <a:solidFill>
                  <a:srgbClr val="000000"/>
                </a:solidFill>
                <a:latin typeface="Montserrat Semi-Bold"/>
              </a:rPr>
              <a:t>Летний отдых и оздоровление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649853" y="2466540"/>
            <a:ext cx="7638147" cy="66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</a:pPr>
            <a:r>
              <a:rPr lang="en-US" sz="3862">
                <a:solidFill>
                  <a:srgbClr val="000000"/>
                </a:solidFill>
                <a:latin typeface="Open Sans Light"/>
              </a:rPr>
              <a:t> Охват 3306 обучающихся (78%)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90921" y="4780138"/>
            <a:ext cx="735601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Трудоустроены через Центр занятости - 145 детей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69928" y="3544924"/>
            <a:ext cx="65979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из них 819 детей из семей с ТЖС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02325" y="6534489"/>
            <a:ext cx="7985675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Из муниципального бюджета выделено более 2 млн.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44576" y="2253924"/>
            <a:ext cx="9557749" cy="716831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25521" y="574599"/>
            <a:ext cx="10669642" cy="81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  <a:spcBef>
                <a:spcPct val="0"/>
              </a:spcBef>
            </a:pP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«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Закон</a:t>
            </a:r>
            <a:r>
              <a:rPr lang="en-US" sz="4744" dirty="0" smtClean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>
                <a:solidFill>
                  <a:srgbClr val="000000"/>
                </a:solidFill>
                <a:latin typeface="Montserrat Semi-Bold"/>
              </a:rPr>
              <a:t>о </a:t>
            </a:r>
            <a:r>
              <a:rPr lang="en-US" sz="4744" dirty="0" err="1">
                <a:solidFill>
                  <a:srgbClr val="000000"/>
                </a:solidFill>
                <a:latin typeface="Montserrat Semi-Bold"/>
              </a:rPr>
              <a:t>сельском</a:t>
            </a:r>
            <a:r>
              <a:rPr lang="en-US" sz="4744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учителе</a:t>
            </a: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»</a:t>
            </a:r>
            <a:endParaRPr lang="en-US" sz="4744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49853" y="3790411"/>
            <a:ext cx="7638147" cy="340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</a:pPr>
            <a:r>
              <a:rPr lang="en-US" sz="3862">
                <a:solidFill>
                  <a:srgbClr val="000000"/>
                </a:solidFill>
                <a:latin typeface="Open Sans Light"/>
              </a:rPr>
              <a:t> Педагоги Сунтарского улуса участвовали в разработке законопроекта Республики Саха (Якутия) "Закон о сельском учителе"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463115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58741" y="574599"/>
            <a:ext cx="13230572" cy="81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  <a:spcBef>
                <a:spcPct val="0"/>
              </a:spcBef>
            </a:pP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«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Вилюйский</a:t>
            </a:r>
            <a:r>
              <a:rPr lang="en-US" sz="4744" dirty="0" smtClean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Montserrat Semi-Bold"/>
              </a:rPr>
              <a:t>образовательный</a:t>
            </a:r>
            <a:r>
              <a:rPr lang="en-US" sz="4744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форум</a:t>
            </a: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»</a:t>
            </a:r>
            <a:endParaRPr lang="en-US" sz="4744" dirty="0">
              <a:solidFill>
                <a:srgbClr val="000000"/>
              </a:solidFill>
              <a:latin typeface="Montserrat Semi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57823" y="1803326"/>
            <a:ext cx="11827265" cy="7278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53"/>
              </a:lnSpc>
            </a:pPr>
            <a:r>
              <a:rPr lang="en-US" sz="5180">
                <a:solidFill>
                  <a:srgbClr val="000000"/>
                </a:solidFill>
                <a:latin typeface="Open Sans Light"/>
              </a:rPr>
              <a:t> 24-25 сентября в Верхневилюйске на высоком уровне проведен II Вилюйский образовательный форум «Образование-драйвер развития». </a:t>
            </a:r>
          </a:p>
          <a:p>
            <a:pPr algn="ctr">
              <a:lnSpc>
                <a:spcPts val="7253"/>
              </a:lnSpc>
            </a:pPr>
            <a:r>
              <a:rPr lang="en-US" sz="5180">
                <a:solidFill>
                  <a:srgbClr val="000000"/>
                </a:solidFill>
                <a:latin typeface="Open Sans Light"/>
              </a:rPr>
              <a:t>В данном форуме сунтарские педагоги приняли активное участие под руководством начальника МКУ «МОУО» Иванова А.И.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7201" y="1890765"/>
            <a:ext cx="11827265" cy="7893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1">
                <a:solidFill>
                  <a:srgbClr val="000000"/>
                </a:solidFill>
                <a:latin typeface="Open Sans Light"/>
              </a:rPr>
              <a:t> Работа форума проводилась по 7 трекам: </a:t>
            </a:r>
          </a:p>
          <a:p>
            <a:pPr algn="ctr">
              <a:lnSpc>
                <a:spcPts val="4873"/>
              </a:lnSpc>
            </a:pPr>
            <a:r>
              <a:rPr lang="en-US" sz="3481">
                <a:solidFill>
                  <a:srgbClr val="000000"/>
                </a:solidFill>
                <a:latin typeface="Open Sans Light"/>
              </a:rPr>
              <a:t>«Организация инженерно-технологического образования: вызовы и решения», «Агротехнологическое и сервис-технологичное образование: воспитание хозяина родной земли», «STEAM-карьера:современный взгляд на профориентацию школьников», «Управление образовательной организацией: новые подходы и форматы», «Инновации в системе воспитания детей и молодежи: в условиях VUCA-реальности «, «Педагог как бренд современного образования», «Методическая служба в образовании: инновационные аспекты деятельности»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l="8517" r="6461"/>
          <a:stretch>
            <a:fillRect/>
          </a:stretch>
        </p:blipFill>
        <p:spPr>
          <a:xfrm>
            <a:off x="28949" y="2847307"/>
            <a:ext cx="6148252" cy="542357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20008" y="599542"/>
            <a:ext cx="13230572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  <a:spcBef>
                <a:spcPct val="0"/>
              </a:spcBef>
            </a:pP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«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Вилюйский</a:t>
            </a:r>
            <a:r>
              <a:rPr lang="en-US" sz="4744" dirty="0" smtClean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Montserrat Semi-Bold"/>
              </a:rPr>
              <a:t>образовательный</a:t>
            </a:r>
            <a:r>
              <a:rPr lang="en-US" sz="4744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форум</a:t>
            </a: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»</a:t>
            </a:r>
            <a:endParaRPr lang="en-US" sz="4744" dirty="0">
              <a:solidFill>
                <a:srgbClr val="000000"/>
              </a:solidFill>
              <a:latin typeface="Montserrat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71705" y="1915432"/>
            <a:ext cx="8422910" cy="6674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1">
                <a:solidFill>
                  <a:srgbClr val="000000"/>
                </a:solidFill>
                <a:latin typeface="Open Sans Light"/>
              </a:rPr>
              <a:t> В конкурсе проектов по теме «Методическое сообщество педагогов Вилюйского региона глазами учителей» достойно представили новый региональный проект методическое объединение учителей гуманитарного цикла Сунтарской СОШ№2 им.И.С.Иванова и методическое объединение учителей начальных классов Сунтарской НОШ им. В.Г.Павлова.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6037" y="1697236"/>
            <a:ext cx="9190037" cy="68925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49803" y="574599"/>
            <a:ext cx="13230572" cy="81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  <a:spcBef>
                <a:spcPct val="0"/>
              </a:spcBef>
            </a:pP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«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Вилюйский</a:t>
            </a:r>
            <a:r>
              <a:rPr lang="en-US" sz="4744" dirty="0" smtClean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Montserrat Semi-Bold"/>
              </a:rPr>
              <a:t>образовательный</a:t>
            </a:r>
            <a:r>
              <a:rPr lang="en-US" sz="4744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4744" dirty="0" err="1" smtClean="0">
                <a:solidFill>
                  <a:srgbClr val="000000"/>
                </a:solidFill>
                <a:latin typeface="Montserrat Semi-Bold"/>
              </a:rPr>
              <a:t>форум</a:t>
            </a:r>
            <a:r>
              <a:rPr lang="ru-RU" sz="4744" dirty="0" smtClean="0">
                <a:solidFill>
                  <a:srgbClr val="000000"/>
                </a:solidFill>
                <a:latin typeface="Montserrat Semi-Bold"/>
              </a:rPr>
              <a:t>»</a:t>
            </a:r>
            <a:endParaRPr lang="en-US" sz="4744" dirty="0">
              <a:solidFill>
                <a:srgbClr val="000000"/>
              </a:solidFill>
              <a:latin typeface="Montserrat Semi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1490" y="1834467"/>
            <a:ext cx="8842510" cy="661806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495051" y="2556832"/>
            <a:ext cx="8422910" cy="423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3481">
                <a:solidFill>
                  <a:srgbClr val="000000"/>
                </a:solidFill>
                <a:latin typeface="Open Sans Light"/>
              </a:rPr>
              <a:t>В рамках форума проведен онлайн-форум «Продвижение и реализация IT-технологий среди молодых педагогов «ВАМ вызов».  1 место занял проект молодых сунтарских педагогов «Сохранение родного языка среди детей дошкольного возраста»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249803" y="574599"/>
            <a:ext cx="13230572" cy="81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1"/>
              </a:lnSpc>
              <a:spcBef>
                <a:spcPct val="0"/>
              </a:spcBef>
            </a:pPr>
            <a:r>
              <a:rPr lang="en-US" sz="4744">
                <a:solidFill>
                  <a:srgbClr val="000000"/>
                </a:solidFill>
                <a:latin typeface="Montserrat Semi-Bold"/>
              </a:rPr>
              <a:t>"Вилюйский образовательный форум"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0573" r="8223"/>
          <a:stretch>
            <a:fillRect/>
          </a:stretch>
        </p:blipFill>
        <p:spPr>
          <a:xfrm>
            <a:off x="0" y="1344574"/>
            <a:ext cx="6820592" cy="62995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34129" y="209685"/>
            <a:ext cx="11694008" cy="113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  <a:spcBef>
                <a:spcPct val="0"/>
              </a:spcBef>
            </a:pPr>
            <a:r>
              <a:rPr lang="en-US" sz="3309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3309">
                <a:solidFill>
                  <a:srgbClr val="000000"/>
                </a:solidFill>
                <a:latin typeface="Arimo"/>
              </a:rPr>
              <a:t>Вилюйский региональный чемпионат учительских клубов «ВиРУК-2021» «УРДЭЛ»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966942" y="1708950"/>
            <a:ext cx="11161196" cy="593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3"/>
              </a:lnSpc>
            </a:pPr>
            <a:r>
              <a:rPr lang="en-US" sz="2581">
                <a:solidFill>
                  <a:srgbClr val="000000"/>
                </a:solidFill>
                <a:latin typeface="Open Sans Light"/>
              </a:rPr>
              <a:t>Команда учителей методического объединения гуманитарного цикла Сунтарского улуса «GUMSUNTAR» в следующем составе:</a:t>
            </a:r>
          </a:p>
          <a:p>
            <a:pPr marL="557244" lvl="1" indent="-278622" algn="ctr">
              <a:lnSpc>
                <a:spcPts val="3613"/>
              </a:lnSpc>
              <a:buFont typeface="Arial"/>
              <a:buChar char="•"/>
            </a:pPr>
            <a:r>
              <a:rPr lang="en-US" sz="2581">
                <a:solidFill>
                  <a:srgbClr val="000000"/>
                </a:solidFill>
                <a:latin typeface="Open Sans Light"/>
              </a:rPr>
              <a:t>Михайлов Дмитрий Айаалович, зам.директора по ВР МБОУ «Сунтарская СОШ№1 им.А.П.Павлова», учитель английского языка;</a:t>
            </a:r>
          </a:p>
          <a:p>
            <a:pPr marL="557244" lvl="1" indent="-278622" algn="ctr">
              <a:lnSpc>
                <a:spcPts val="3613"/>
              </a:lnSpc>
              <a:buFont typeface="Arial"/>
              <a:buChar char="•"/>
            </a:pPr>
            <a:r>
              <a:rPr lang="en-US" sz="2581">
                <a:solidFill>
                  <a:srgbClr val="000000"/>
                </a:solidFill>
                <a:latin typeface="Open Sans Light"/>
              </a:rPr>
              <a:t>Герасимова Сайыына Юрьевна, учитель корейского и английского языков МБОУ «Тойбохойская СОШ им.Г.Е.Бессонова»;</a:t>
            </a:r>
          </a:p>
          <a:p>
            <a:pPr marL="557244" lvl="1" indent="-278622" algn="ctr">
              <a:lnSpc>
                <a:spcPts val="3613"/>
              </a:lnSpc>
              <a:buFont typeface="Arial"/>
              <a:buChar char="•"/>
            </a:pPr>
            <a:r>
              <a:rPr lang="en-US" sz="2581">
                <a:solidFill>
                  <a:srgbClr val="000000"/>
                </a:solidFill>
                <a:latin typeface="Open Sans Light"/>
              </a:rPr>
              <a:t>Бурнашева Ксения Владимировна, учитель русского языка и литературы МБОУ «Кюкяйская СОШ»;</a:t>
            </a:r>
          </a:p>
          <a:p>
            <a:pPr marL="557244" lvl="1" indent="-278622" algn="ctr">
              <a:lnSpc>
                <a:spcPts val="3613"/>
              </a:lnSpc>
              <a:buFont typeface="Arial"/>
              <a:buChar char="•"/>
            </a:pPr>
            <a:r>
              <a:rPr lang="en-US" sz="2581">
                <a:solidFill>
                  <a:srgbClr val="000000"/>
                </a:solidFill>
                <a:latin typeface="Open Sans Light"/>
              </a:rPr>
              <a:t>Охлопков Николай Николаевич, учитель истории МБОУ «Эльгяйская СОШ им.П.Х.Староватова»;</a:t>
            </a:r>
          </a:p>
          <a:p>
            <a:pPr marL="557244" lvl="1" indent="-278622" algn="ctr">
              <a:lnSpc>
                <a:spcPts val="3613"/>
              </a:lnSpc>
              <a:buFont typeface="Arial"/>
              <a:buChar char="•"/>
            </a:pPr>
            <a:r>
              <a:rPr lang="en-US" sz="2581">
                <a:solidFill>
                  <a:srgbClr val="000000"/>
                </a:solidFill>
                <a:latin typeface="Open Sans Light"/>
              </a:rPr>
              <a:t>Спиридонова Аэлита Спартаковна, наставник команды, учитель истории МБОУ «Крестяхская СОШ»</a:t>
            </a:r>
          </a:p>
          <a:p>
            <a:pPr algn="ctr">
              <a:lnSpc>
                <a:spcPts val="3613"/>
              </a:lnSpc>
            </a:pPr>
            <a:endParaRPr lang="en-US" sz="2581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88617" y="7972175"/>
            <a:ext cx="15670683" cy="1132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"/>
              </a:lnSpc>
            </a:pPr>
            <a:r>
              <a:rPr lang="en-US" sz="3254">
                <a:solidFill>
                  <a:srgbClr val="000000"/>
                </a:solidFill>
                <a:latin typeface="Open Sans Light"/>
              </a:rPr>
              <a:t>стала абсолютным победителем регионального чемпионата, а также обладателем номинации «Лучший классный час»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r="49949"/>
          <a:stretch>
            <a:fillRect/>
          </a:stretch>
        </p:blipFill>
        <p:spPr>
          <a:xfrm>
            <a:off x="13897457" y="1785070"/>
            <a:ext cx="3361843" cy="67168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l="50509"/>
          <a:stretch>
            <a:fillRect/>
          </a:stretch>
        </p:blipFill>
        <p:spPr>
          <a:xfrm>
            <a:off x="247214" y="1591266"/>
            <a:ext cx="3324206" cy="671686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09685"/>
            <a:ext cx="17099438" cy="113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  <a:spcBef>
                <a:spcPct val="0"/>
              </a:spcBef>
            </a:pPr>
            <a:r>
              <a:rPr lang="en-US" sz="3309">
                <a:solidFill>
                  <a:srgbClr val="000000"/>
                </a:solidFill>
                <a:latin typeface="Montserrat Semi-Bold"/>
              </a:rPr>
              <a:t> Всероссийский конкурс на лучшие психолого-педагогические программы и технологии в образовании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5271" y="2069463"/>
            <a:ext cx="9927734" cy="238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3"/>
              </a:lnSpc>
            </a:pP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педагоги-психологи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МБОУ </a:t>
            </a:r>
            <a:r>
              <a:rPr lang="ru-RU" sz="3381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3381" dirty="0" smtClean="0">
                <a:solidFill>
                  <a:srgbClr val="000000"/>
                </a:solidFill>
                <a:latin typeface="Open Sans Light"/>
              </a:rPr>
              <a:t>СПТЛ-И</a:t>
            </a:r>
            <a:r>
              <a:rPr lang="ru-RU" sz="3381" dirty="0" smtClean="0">
                <a:solidFill>
                  <a:srgbClr val="000000"/>
                </a:solidFill>
                <a:latin typeface="Open Sans Light"/>
              </a:rPr>
              <a:t>»</a:t>
            </a:r>
            <a:r>
              <a:rPr lang="en-US" sz="3381" dirty="0" smtClean="0">
                <a:solidFill>
                  <a:srgbClr val="000000"/>
                </a:solidFill>
                <a:latin typeface="Open Sans Light"/>
              </a:rPr>
              <a:t> </a:t>
            </a:r>
            <a:endParaRPr lang="en-US" sz="3381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4733"/>
              </a:lnSpc>
            </a:pP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Тимофеева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Елена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Даниловна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и </a:t>
            </a: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Иванова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Саргылана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381" dirty="0" err="1">
                <a:solidFill>
                  <a:srgbClr val="000000"/>
                </a:solidFill>
                <a:latin typeface="Open Sans Light"/>
              </a:rPr>
              <a:t>Анатольевна</a:t>
            </a:r>
            <a:r>
              <a:rPr lang="en-US" sz="3381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4733"/>
              </a:lnSpc>
            </a:pPr>
            <a:endParaRPr lang="en-US" sz="3381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244378" y="8945755"/>
            <a:ext cx="10761505" cy="558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6"/>
              </a:lnSpc>
            </a:pPr>
            <a:r>
              <a:rPr lang="en-US" sz="3254">
                <a:solidFill>
                  <a:srgbClr val="000000"/>
                </a:solidFill>
                <a:latin typeface="Open Sans Light"/>
              </a:rPr>
              <a:t>с программой «Познаю себя. Развиваюсь. Стремлюсь»</a:t>
            </a:r>
            <a:r>
              <a:rPr lang="en-US" sz="3254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05310" y="4890782"/>
            <a:ext cx="9039641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Montserrat Semi-Bold"/>
              </a:rPr>
              <a:t>победители в номинации «Развивающие психолого-педагогические программы»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r="32228"/>
          <a:stretch>
            <a:fillRect/>
          </a:stretch>
        </p:blipFill>
        <p:spPr>
          <a:xfrm>
            <a:off x="567392" y="1851884"/>
            <a:ext cx="8576608" cy="64017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559733" y="1169067"/>
            <a:ext cx="9863813" cy="7948866"/>
            <a:chOff x="0" y="0"/>
            <a:chExt cx="13151751" cy="10598488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3151751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30"/>
                </a:lnSpc>
              </a:pPr>
              <a:r>
                <a:rPr lang="en-US" sz="4525">
                  <a:solidFill>
                    <a:srgbClr val="000000"/>
                  </a:solidFill>
                  <a:latin typeface="Montserrat Semi-Bold"/>
                </a:rPr>
                <a:t>Уаров Владимир Владимирович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1569" y="3206830"/>
              <a:ext cx="12260182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директор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МБОУ 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00" dirty="0" err="1" smtClean="0">
                  <a:solidFill>
                    <a:srgbClr val="000000"/>
                  </a:solidFill>
                  <a:latin typeface="Montserrat Semi-Bold Bold"/>
                </a:rPr>
                <a:t>Аллагинская</a:t>
              </a:r>
              <a:r>
                <a:rPr lang="en-US" sz="3000" dirty="0" smtClean="0">
                  <a:solidFill>
                    <a:srgbClr val="000000"/>
                  </a:solidFill>
                  <a:latin typeface="Montserrat Semi-Bold Bold"/>
                </a:rPr>
                <a:t> СОШ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91569" y="5265369"/>
              <a:ext cx="12260182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республиканский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конкурс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  <a:p>
              <a:pPr algn="r">
                <a:lnSpc>
                  <a:spcPts val="3900"/>
                </a:lnSpc>
              </a:pP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00" dirty="0" smtClean="0">
                  <a:solidFill>
                    <a:srgbClr val="000000"/>
                  </a:solidFill>
                  <a:latin typeface="Montserrat Semi-Bold Bold"/>
                </a:rPr>
                <a:t>ДИРЕКТОР ГОДА-2021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91569" y="7979113"/>
              <a:ext cx="12260182" cy="2619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победитель в номинации</a:t>
              </a:r>
            </a:p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 «Патриотическое воспитание»</a:t>
              </a:r>
            </a:p>
            <a:p>
              <a:pPr algn="r">
                <a:lnSpc>
                  <a:spcPts val="3900"/>
                </a:lnSpc>
              </a:pPr>
              <a:endParaRPr lang="en-US" sz="3000">
                <a:solidFill>
                  <a:srgbClr val="000000"/>
                </a:solidFill>
                <a:latin typeface="Montserrat Semi-Bold Bold"/>
              </a:endParaRPr>
            </a:p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награжден знаком Отличник образования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96310" y="2894402"/>
            <a:ext cx="10949260" cy="3741858"/>
            <a:chOff x="0" y="0"/>
            <a:chExt cx="14599013" cy="4989144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599013" cy="914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430"/>
                </a:lnSpc>
              </a:pPr>
              <a:r>
                <a:rPr lang="en-US" sz="4525">
                  <a:solidFill>
                    <a:srgbClr val="000000"/>
                  </a:solidFill>
                  <a:latin typeface="Montserrat Semi-Bold"/>
                </a:rPr>
                <a:t>Сосин Олег Константинович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89680" y="2292431"/>
              <a:ext cx="13609333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Montserrat Semi-Bold Bold"/>
                </a:rPr>
                <a:t>директор</a:t>
              </a:r>
              <a:r>
                <a:rPr lang="en-US" sz="3000" dirty="0">
                  <a:solidFill>
                    <a:srgbClr val="000000"/>
                  </a:solidFill>
                  <a:latin typeface="Montserrat Semi-Bold Bold"/>
                </a:rPr>
                <a:t> МБОУ 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«</a:t>
              </a:r>
              <a:r>
                <a:rPr lang="en-US" sz="3000" dirty="0" smtClean="0">
                  <a:solidFill>
                    <a:srgbClr val="000000"/>
                  </a:solidFill>
                  <a:latin typeface="Montserrat Semi-Bold Bold"/>
                </a:rPr>
                <a:t>СПТЛ-И</a:t>
              </a:r>
              <a:r>
                <a:rPr lang="ru-RU" sz="3000" dirty="0" smtClean="0">
                  <a:solidFill>
                    <a:srgbClr val="000000"/>
                  </a:solidFill>
                  <a:latin typeface="Montserrat Semi-Bold Bold"/>
                </a:rPr>
                <a:t>»</a:t>
              </a:r>
              <a:endParaRPr lang="en-US" sz="3000" dirty="0">
                <a:solidFill>
                  <a:srgbClr val="000000"/>
                </a:solidFill>
                <a:latin typeface="Montserrat Semi-Bold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89680" y="4350969"/>
              <a:ext cx="13609333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Montserrat Semi-Bold Bold"/>
                </a:rPr>
                <a:t>«Народный учитель Республики Саха (Якутия)»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1532" y="435141"/>
            <a:ext cx="6367189" cy="956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05098" y="3192167"/>
            <a:ext cx="5519854" cy="41148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19277" y="455292"/>
            <a:ext cx="9849445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323232"/>
                </a:solidFill>
                <a:latin typeface="Open Sans Bold"/>
              </a:rPr>
              <a:t>Дошкольное образование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31650"/>
            <a:ext cx="2165307" cy="114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90"/>
              </a:lnSpc>
            </a:pPr>
            <a:r>
              <a:rPr lang="en-US" sz="6327" spc="126">
                <a:solidFill>
                  <a:srgbClr val="323232"/>
                </a:solidFill>
                <a:latin typeface="Montserrat Semi-Bold Bold"/>
              </a:rPr>
              <a:t>2019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4482983"/>
            <a:ext cx="2165307" cy="114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90"/>
              </a:lnSpc>
            </a:pPr>
            <a:r>
              <a:rPr lang="en-US" sz="6327" spc="126">
                <a:solidFill>
                  <a:srgbClr val="323232"/>
                </a:solidFill>
                <a:latin typeface="Montserrat Semi-Bold Bold"/>
              </a:rPr>
              <a:t>2020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6519541"/>
            <a:ext cx="2165307" cy="114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90"/>
              </a:lnSpc>
            </a:pPr>
            <a:r>
              <a:rPr lang="en-US" sz="6327" spc="126">
                <a:solidFill>
                  <a:srgbClr val="323232"/>
                </a:solidFill>
                <a:latin typeface="Montserrat Semi-Bold Bold"/>
              </a:rPr>
              <a:t>2021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26272" y="2641638"/>
            <a:ext cx="9649480" cy="939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1"/>
              </a:lnSpc>
            </a:pPr>
            <a:r>
              <a:rPr lang="en-US" sz="5100" spc="102">
                <a:solidFill>
                  <a:srgbClr val="323232"/>
                </a:solidFill>
                <a:latin typeface="Veleka Bold"/>
              </a:rPr>
              <a:t>2110 воспитанника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26272" y="4592971"/>
            <a:ext cx="9649480" cy="939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1"/>
              </a:lnSpc>
            </a:pPr>
            <a:r>
              <a:rPr lang="en-US" sz="5100" spc="102">
                <a:solidFill>
                  <a:srgbClr val="323232"/>
                </a:solidFill>
                <a:latin typeface="Veleka Bold"/>
              </a:rPr>
              <a:t>1986 воспитанника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26272" y="6629529"/>
            <a:ext cx="7054275" cy="939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1"/>
              </a:lnSpc>
            </a:pPr>
            <a:r>
              <a:rPr lang="en-US" sz="5100" spc="102">
                <a:solidFill>
                  <a:srgbClr val="323232"/>
                </a:solidFill>
                <a:latin typeface="Veleka Bold"/>
              </a:rPr>
              <a:t>1866 воспитанника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3779" r="12903"/>
          <a:stretch>
            <a:fillRect/>
          </a:stretch>
        </p:blipFill>
        <p:spPr>
          <a:xfrm>
            <a:off x="172685" y="1344574"/>
            <a:ext cx="7262973" cy="64523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593992" y="432680"/>
            <a:ext cx="11694008" cy="113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  <a:spcBef>
                <a:spcPct val="0"/>
              </a:spcBef>
            </a:pPr>
            <a:r>
              <a:rPr lang="en-US" sz="3309">
                <a:solidFill>
                  <a:srgbClr val="000000"/>
                </a:solidFill>
                <a:latin typeface="Montserrat Semi-Bold"/>
              </a:rPr>
              <a:t> Центры образования естественно-научного направления «Точка роста»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841601" y="3178731"/>
            <a:ext cx="10013841" cy="4090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599" lvl="1" indent="-353800" algn="just">
              <a:lnSpc>
                <a:spcPts val="4588"/>
              </a:lnSpc>
              <a:buFont typeface="Arial"/>
              <a:buChar char="•"/>
            </a:pPr>
            <a:r>
              <a:rPr lang="en-US" sz="3277" dirty="0">
                <a:solidFill>
                  <a:srgbClr val="000000"/>
                </a:solidFill>
                <a:latin typeface="Open Sans Light"/>
              </a:rPr>
              <a:t> МБОУ </a:t>
            </a:r>
            <a:r>
              <a:rPr lang="ru-RU" sz="3277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3277" dirty="0" err="1" smtClean="0">
                <a:solidFill>
                  <a:srgbClr val="000000"/>
                </a:solidFill>
                <a:latin typeface="Open Sans Light"/>
              </a:rPr>
              <a:t>Арылахская</a:t>
            </a:r>
            <a:r>
              <a:rPr lang="en-US" sz="3277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АСОШ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. Л. </a:t>
            </a:r>
            <a:r>
              <a:rPr lang="en-US" sz="3277" dirty="0" err="1" smtClean="0">
                <a:solidFill>
                  <a:srgbClr val="000000"/>
                </a:solidFill>
                <a:latin typeface="Open Sans Light"/>
              </a:rPr>
              <a:t>Попова</a:t>
            </a:r>
            <a:r>
              <a:rPr lang="ru-RU" sz="3277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3277" dirty="0">
              <a:solidFill>
                <a:srgbClr val="000000"/>
              </a:solidFill>
              <a:latin typeface="Open Sans Light"/>
            </a:endParaRPr>
          </a:p>
          <a:p>
            <a:pPr marL="707599" lvl="1" indent="-353800" algn="just">
              <a:lnSpc>
                <a:spcPts val="4588"/>
              </a:lnSpc>
              <a:buFont typeface="Arial"/>
              <a:buChar char="•"/>
            </a:pPr>
            <a:r>
              <a:rPr lang="en-US" sz="3277" dirty="0">
                <a:solidFill>
                  <a:srgbClr val="000000"/>
                </a:solidFill>
                <a:latin typeface="Open Sans Light"/>
              </a:rPr>
              <a:t> МБОУ «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Тойбохойская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 СОШ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им.Г.Е.Бессонова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»;</a:t>
            </a:r>
          </a:p>
          <a:p>
            <a:pPr marL="707599" lvl="1" indent="-353800" algn="just">
              <a:lnSpc>
                <a:spcPts val="4588"/>
              </a:lnSpc>
              <a:buFont typeface="Arial"/>
              <a:buChar char="•"/>
            </a:pPr>
            <a:r>
              <a:rPr lang="en-US" sz="3277" dirty="0">
                <a:solidFill>
                  <a:srgbClr val="000000"/>
                </a:solidFill>
                <a:latin typeface="Open Sans Light"/>
              </a:rPr>
              <a:t> МБОУ «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Кюндяинская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 СОШ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. Б.Н.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Егорова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»;</a:t>
            </a:r>
          </a:p>
          <a:p>
            <a:pPr marL="707599" lvl="1" indent="-353800" algn="just">
              <a:lnSpc>
                <a:spcPts val="4588"/>
              </a:lnSpc>
              <a:buFont typeface="Arial"/>
              <a:buChar char="•"/>
            </a:pPr>
            <a:r>
              <a:rPr lang="en-US" sz="3277" dirty="0">
                <a:solidFill>
                  <a:srgbClr val="000000"/>
                </a:solidFill>
                <a:latin typeface="Open Sans Light"/>
              </a:rPr>
              <a:t> МБОУ «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Вилючанский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лицей-интернат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»;</a:t>
            </a:r>
          </a:p>
          <a:p>
            <a:pPr marL="707599" lvl="1" indent="-353800">
              <a:lnSpc>
                <a:spcPts val="4588"/>
              </a:lnSpc>
              <a:buFont typeface="Arial"/>
              <a:buChar char="•"/>
            </a:pPr>
            <a:r>
              <a:rPr lang="en-US" sz="3277" dirty="0">
                <a:solidFill>
                  <a:srgbClr val="000000"/>
                </a:solidFill>
                <a:latin typeface="Open Sans Light"/>
              </a:rPr>
              <a:t> МБОУ «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Сунтарская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 СОШ №2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. И.С. </a:t>
            </a:r>
            <a:r>
              <a:rPr lang="en-US" sz="3277" dirty="0" err="1">
                <a:solidFill>
                  <a:srgbClr val="000000"/>
                </a:solidFill>
                <a:latin typeface="Open Sans Light"/>
              </a:rPr>
              <a:t>Иванова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»</a:t>
            </a:r>
          </a:p>
          <a:p>
            <a:pPr marL="707599" lvl="1" indent="-353800">
              <a:lnSpc>
                <a:spcPts val="4588"/>
              </a:lnSpc>
              <a:buFont typeface="Arial"/>
              <a:buChar char="•"/>
            </a:pPr>
            <a:r>
              <a:rPr lang="en-US" sz="3277" dirty="0">
                <a:solidFill>
                  <a:srgbClr val="000000"/>
                </a:solidFill>
                <a:latin typeface="Open Sans Light"/>
              </a:rPr>
              <a:t>МБОУ </a:t>
            </a:r>
            <a:r>
              <a:rPr lang="ru-RU" sz="3277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3277" dirty="0" err="1" smtClean="0">
                <a:solidFill>
                  <a:srgbClr val="000000"/>
                </a:solidFill>
                <a:latin typeface="Open Sans Light"/>
              </a:rPr>
              <a:t>Сунтарская</a:t>
            </a:r>
            <a:r>
              <a:rPr lang="en-US" sz="3277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277" dirty="0">
                <a:solidFill>
                  <a:srgbClr val="000000"/>
                </a:solidFill>
                <a:latin typeface="Open Sans Light"/>
              </a:rPr>
              <a:t>СОШ №</a:t>
            </a:r>
            <a:r>
              <a:rPr lang="en-US" sz="3277" dirty="0" smtClean="0">
                <a:solidFill>
                  <a:srgbClr val="000000"/>
                </a:solidFill>
                <a:latin typeface="Open Sans Light"/>
              </a:rPr>
              <a:t>3</a:t>
            </a:r>
            <a:r>
              <a:rPr lang="ru-RU" sz="3277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3277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4588"/>
              </a:lnSpc>
            </a:pPr>
            <a:endParaRPr lang="en-US" sz="3277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1606" y="0"/>
            <a:ext cx="771525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900273" y="477068"/>
            <a:ext cx="8820901" cy="196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Montserrat Semi-Bold"/>
              </a:rPr>
              <a:t> Центры образования естественно-научного направления «Точка роста»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00273" y="3334653"/>
            <a:ext cx="8930527" cy="4880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7"/>
              </a:lnSpc>
            </a:pPr>
            <a:r>
              <a:rPr lang="en-US" sz="3600" dirty="0">
                <a:solidFill>
                  <a:srgbClr val="000000"/>
                </a:solidFill>
                <a:latin typeface="Open Sans Light"/>
              </a:rPr>
              <a:t>В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рамках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федерального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проекта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выделено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оборудование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для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кабинетов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физики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химии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,  и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биологии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.</a:t>
            </a:r>
          </a:p>
          <a:p>
            <a:pPr algn="ctr">
              <a:lnSpc>
                <a:spcPts val="5477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Из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муниципального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бюджета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школам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выделено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3 600 000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рублей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на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проведение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ремонта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и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закупку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новой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мебели</a:t>
            </a:r>
            <a:endParaRPr lang="en-US" sz="36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4486" r="12043"/>
          <a:stretch>
            <a:fillRect/>
          </a:stretch>
        </p:blipFill>
        <p:spPr>
          <a:xfrm>
            <a:off x="0" y="1306586"/>
            <a:ext cx="7670841" cy="689252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09931" y="672393"/>
            <a:ext cx="8820901" cy="63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Montserrat Semi-Bold"/>
              </a:rPr>
              <a:t> Центры «Точка роста»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73486" y="2819771"/>
            <a:ext cx="8057346" cy="3723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4"/>
              </a:lnSpc>
            </a:pPr>
            <a:r>
              <a:rPr lang="en-US" sz="6600" dirty="0">
                <a:solidFill>
                  <a:srgbClr val="000000"/>
                </a:solidFill>
                <a:latin typeface="Open Sans Light"/>
              </a:rPr>
              <a:t>2019 </a:t>
            </a:r>
            <a:r>
              <a:rPr lang="en-US" sz="6600" dirty="0" err="1">
                <a:solidFill>
                  <a:srgbClr val="000000"/>
                </a:solidFill>
                <a:latin typeface="Open Sans Light"/>
              </a:rPr>
              <a:t>год</a:t>
            </a:r>
            <a:r>
              <a:rPr lang="en-US" sz="6600" dirty="0">
                <a:solidFill>
                  <a:srgbClr val="000000"/>
                </a:solidFill>
                <a:latin typeface="Open Sans Light"/>
              </a:rPr>
              <a:t> -2 </a:t>
            </a:r>
            <a:r>
              <a:rPr lang="en-US" sz="6600" dirty="0" err="1">
                <a:solidFill>
                  <a:srgbClr val="000000"/>
                </a:solidFill>
                <a:latin typeface="Open Sans Light"/>
              </a:rPr>
              <a:t>школы</a:t>
            </a:r>
            <a:endParaRPr lang="en-US" sz="6600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9944"/>
              </a:lnSpc>
            </a:pPr>
            <a:r>
              <a:rPr lang="en-US" sz="6600" dirty="0">
                <a:solidFill>
                  <a:srgbClr val="000000"/>
                </a:solidFill>
                <a:latin typeface="Open Sans Light"/>
              </a:rPr>
              <a:t>2020 </a:t>
            </a:r>
            <a:r>
              <a:rPr lang="en-US" sz="6600" dirty="0" err="1">
                <a:solidFill>
                  <a:srgbClr val="000000"/>
                </a:solidFill>
                <a:latin typeface="Open Sans Light"/>
              </a:rPr>
              <a:t>год</a:t>
            </a:r>
            <a:r>
              <a:rPr lang="en-US" sz="6600" dirty="0">
                <a:solidFill>
                  <a:srgbClr val="000000"/>
                </a:solidFill>
                <a:latin typeface="Open Sans Light"/>
              </a:rPr>
              <a:t> - 2 </a:t>
            </a:r>
            <a:r>
              <a:rPr lang="en-US" sz="6600" dirty="0" err="1">
                <a:solidFill>
                  <a:srgbClr val="000000"/>
                </a:solidFill>
                <a:latin typeface="Open Sans Light"/>
              </a:rPr>
              <a:t>школы</a:t>
            </a:r>
            <a:endParaRPr lang="en-US" sz="6600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9944"/>
              </a:lnSpc>
            </a:pPr>
            <a:r>
              <a:rPr lang="en-US" sz="6600" dirty="0">
                <a:solidFill>
                  <a:srgbClr val="000000"/>
                </a:solidFill>
                <a:latin typeface="Open Sans Light"/>
              </a:rPr>
              <a:t>2021 </a:t>
            </a:r>
            <a:r>
              <a:rPr lang="en-US" sz="6600" dirty="0" err="1">
                <a:solidFill>
                  <a:srgbClr val="000000"/>
                </a:solidFill>
                <a:latin typeface="Open Sans Light"/>
              </a:rPr>
              <a:t>год</a:t>
            </a:r>
            <a:r>
              <a:rPr lang="en-US" sz="6600" dirty="0">
                <a:solidFill>
                  <a:srgbClr val="000000"/>
                </a:solidFill>
                <a:latin typeface="Open Sans Light"/>
              </a:rPr>
              <a:t> - 6 </a:t>
            </a:r>
            <a:r>
              <a:rPr lang="en-US" sz="6600" dirty="0" err="1">
                <a:solidFill>
                  <a:srgbClr val="000000"/>
                </a:solidFill>
                <a:latin typeface="Open Sans Light"/>
              </a:rPr>
              <a:t>школ</a:t>
            </a:r>
            <a:r>
              <a:rPr lang="en-US" sz="6600" dirty="0">
                <a:solidFill>
                  <a:srgbClr val="000000"/>
                </a:solidFill>
                <a:latin typeface="Open Sans Ligh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794282"/>
            <a:ext cx="9740694" cy="730552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38077" y="394507"/>
            <a:ext cx="9168146" cy="63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Montserrat Semi-Bold"/>
              </a:rPr>
              <a:t> Цифровая образовательная среда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44173" y="2412111"/>
            <a:ext cx="7335827" cy="502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133" lvl="1" algn="just">
              <a:lnSpc>
                <a:spcPts val="4852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1. МБОУ 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Сунтарская</a:t>
            </a:r>
            <a:r>
              <a:rPr lang="en-US" sz="2800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НОШ </a:t>
            </a:r>
            <a:r>
              <a:rPr lang="en-US" sz="2800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. В.Г. 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Павлова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852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2.  МБОУ 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Крестяхская</a:t>
            </a:r>
            <a:r>
              <a:rPr lang="en-US" sz="2800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СОШ </a:t>
            </a:r>
            <a:r>
              <a:rPr lang="en-US" sz="2800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. И.Г. 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Спиридонова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852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3.  МБОУ 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Сунтарская</a:t>
            </a:r>
            <a:r>
              <a:rPr lang="en-US" sz="2800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гимназия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852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4. МБОУ 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Тюбяй-Жарханская</a:t>
            </a:r>
            <a:r>
              <a:rPr lang="en-US" sz="2800" dirty="0" smtClean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Light"/>
              </a:rPr>
              <a:t>СОш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. С.А.-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Зверева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 algn="just">
              <a:lnSpc>
                <a:spcPts val="4852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5. МБОУ 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2800" dirty="0" err="1" smtClean="0">
                <a:solidFill>
                  <a:srgbClr val="000000"/>
                </a:solidFill>
                <a:latin typeface="Open Sans Light"/>
              </a:rPr>
              <a:t>Бордонская</a:t>
            </a:r>
            <a:r>
              <a:rPr lang="en-US" sz="2800" dirty="0" smtClean="0">
                <a:solidFill>
                  <a:srgbClr val="000000"/>
                </a:solidFill>
                <a:latin typeface="Open Sans Light"/>
              </a:rPr>
              <a:t> СОШ</a:t>
            </a:r>
            <a:r>
              <a:rPr lang="ru-RU" sz="2800" dirty="0" smtClean="0">
                <a:solidFill>
                  <a:srgbClr val="000000"/>
                </a:solidFill>
                <a:latin typeface="Open Sans Light"/>
              </a:rPr>
              <a:t>»</a:t>
            </a:r>
            <a:endParaRPr lang="en-US" sz="28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9934"/>
          <a:stretch>
            <a:fillRect/>
          </a:stretch>
        </p:blipFill>
        <p:spPr>
          <a:xfrm>
            <a:off x="166718" y="2095912"/>
            <a:ext cx="9270991" cy="626250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38077" y="394507"/>
            <a:ext cx="9168146" cy="63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Montserrat Semi-Bold"/>
              </a:rPr>
              <a:t> Цифровая образовательная среда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305346" y="3554951"/>
            <a:ext cx="6680933" cy="198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994"/>
              </a:lnSpc>
            </a:pPr>
            <a:r>
              <a:rPr lang="en-US" sz="5710">
                <a:solidFill>
                  <a:srgbClr val="000000"/>
                </a:solidFill>
                <a:latin typeface="Open Sans Light"/>
              </a:rPr>
              <a:t>2020 год - 2 школы</a:t>
            </a:r>
          </a:p>
          <a:p>
            <a:pPr algn="just">
              <a:lnSpc>
                <a:spcPts val="7994"/>
              </a:lnSpc>
            </a:pPr>
            <a:r>
              <a:rPr lang="en-US" sz="5710">
                <a:solidFill>
                  <a:srgbClr val="000000"/>
                </a:solidFill>
                <a:latin typeface="Open Sans Light"/>
              </a:rPr>
              <a:t>2021 год - 5 школ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717664"/>
            <a:ext cx="10022150" cy="654767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38077" y="394507"/>
            <a:ext cx="9168146" cy="63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Montserrat Semi-Bold"/>
              </a:rPr>
              <a:t> Успех каждого ребенка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022150" y="1893316"/>
            <a:ext cx="8081331" cy="3098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8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Перепрофилирование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объекта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под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спортивный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зал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6158"/>
              </a:lnSpc>
            </a:pPr>
            <a:r>
              <a:rPr lang="en-US" sz="3600" dirty="0">
                <a:solidFill>
                  <a:srgbClr val="000000"/>
                </a:solidFill>
                <a:latin typeface="Open Sans Light"/>
              </a:rPr>
              <a:t>в МБОУ «ССОШ №1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им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. А.П.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Павлова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55807" y="5565664"/>
            <a:ext cx="8232193" cy="2305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Софинансирование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из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муниципального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бюджета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составило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более</a:t>
            </a:r>
            <a:r>
              <a:rPr lang="en-US" sz="3600" dirty="0">
                <a:solidFill>
                  <a:srgbClr val="000000"/>
                </a:solidFill>
                <a:latin typeface="Open Sans Light"/>
              </a:rPr>
              <a:t> 6 350 000 </a:t>
            </a:r>
            <a:r>
              <a:rPr lang="en-US" sz="3600" dirty="0" err="1">
                <a:solidFill>
                  <a:srgbClr val="000000"/>
                </a:solidFill>
                <a:latin typeface="Open Sans Light"/>
              </a:rPr>
              <a:t>рублей</a:t>
            </a:r>
            <a:endParaRPr lang="en-US" sz="3600" dirty="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9490" r="25199"/>
          <a:stretch>
            <a:fillRect/>
          </a:stretch>
        </p:blipFill>
        <p:spPr>
          <a:xfrm>
            <a:off x="4927398" y="5340854"/>
            <a:ext cx="5399770" cy="47364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1362" y="1224556"/>
            <a:ext cx="4656037" cy="62210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52245" y="394507"/>
            <a:ext cx="16938956" cy="634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  <a:spcBef>
                <a:spcPct val="0"/>
              </a:spcBef>
            </a:pPr>
            <a:r>
              <a:rPr lang="en-US" sz="3779">
                <a:solidFill>
                  <a:srgbClr val="000000"/>
                </a:solidFill>
                <a:latin typeface="Montserrat Semi-Bold"/>
              </a:rPr>
              <a:t>Обеспечение автотранспортом образовательных учреждений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449173" y="1720632"/>
            <a:ext cx="8722731" cy="153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8"/>
              </a:lnSpc>
            </a:pPr>
            <a:r>
              <a:rPr lang="en-US" sz="4399" dirty="0" err="1">
                <a:solidFill>
                  <a:srgbClr val="000000"/>
                </a:solidFill>
                <a:latin typeface="Open Sans Light"/>
              </a:rPr>
              <a:t>Автобус</a:t>
            </a:r>
            <a:r>
              <a:rPr lang="en-US" sz="4399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4399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4399" dirty="0" err="1" smtClean="0">
                <a:solidFill>
                  <a:srgbClr val="000000"/>
                </a:solidFill>
                <a:latin typeface="Open Sans Light"/>
              </a:rPr>
              <a:t>Газель</a:t>
            </a:r>
            <a:r>
              <a:rPr lang="ru-RU" sz="4399" dirty="0" smtClean="0">
                <a:solidFill>
                  <a:srgbClr val="000000"/>
                </a:solidFill>
                <a:latin typeface="Open Sans Light"/>
              </a:rPr>
              <a:t>»</a:t>
            </a:r>
            <a:r>
              <a:rPr lang="en-US" sz="4399" dirty="0" smtClean="0">
                <a:solidFill>
                  <a:srgbClr val="000000"/>
                </a:solidFill>
                <a:latin typeface="Open Sans Light"/>
              </a:rPr>
              <a:t> </a:t>
            </a:r>
            <a:endParaRPr lang="en-US" sz="4399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6158"/>
              </a:lnSpc>
            </a:pPr>
            <a:r>
              <a:rPr lang="en-US" sz="4399" dirty="0">
                <a:solidFill>
                  <a:srgbClr val="000000"/>
                </a:solidFill>
                <a:latin typeface="Open Sans Light"/>
              </a:rPr>
              <a:t>МБОУ «</a:t>
            </a:r>
            <a:r>
              <a:rPr lang="en-US" sz="4399" dirty="0" err="1">
                <a:solidFill>
                  <a:srgbClr val="000000"/>
                </a:solidFill>
                <a:latin typeface="Open Sans Light"/>
              </a:rPr>
              <a:t>Аллагинская</a:t>
            </a:r>
            <a:r>
              <a:rPr lang="en-US" sz="4399" dirty="0">
                <a:solidFill>
                  <a:srgbClr val="000000"/>
                </a:solidFill>
                <a:latin typeface="Open Sans Light"/>
              </a:rPr>
              <a:t> СОШ»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85617" y="6634671"/>
            <a:ext cx="6772573" cy="1536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Автобус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ru-RU" sz="4400" dirty="0" smtClean="0">
                <a:solidFill>
                  <a:srgbClr val="000000"/>
                </a:solidFill>
                <a:latin typeface="Open Sans Light"/>
              </a:rPr>
              <a:t>«</a:t>
            </a:r>
            <a:r>
              <a:rPr lang="en-US" sz="4400" dirty="0" err="1" smtClean="0">
                <a:solidFill>
                  <a:srgbClr val="000000"/>
                </a:solidFill>
                <a:latin typeface="Open Sans Light"/>
              </a:rPr>
              <a:t>Газель</a:t>
            </a:r>
            <a:r>
              <a:rPr lang="ru-RU" sz="4400" dirty="0" smtClean="0">
                <a:solidFill>
                  <a:srgbClr val="000000"/>
                </a:solidFill>
                <a:latin typeface="Open Sans Light"/>
              </a:rPr>
              <a:t>»</a:t>
            </a:r>
            <a:r>
              <a:rPr lang="en-US" sz="4400" dirty="0" smtClean="0">
                <a:solidFill>
                  <a:srgbClr val="000000"/>
                </a:solidFill>
                <a:latin typeface="Open Sans Light"/>
              </a:rPr>
              <a:t> </a:t>
            </a:r>
            <a:endParaRPr lang="en-US" sz="4400" dirty="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000000"/>
                </a:solidFill>
                <a:latin typeface="Open Sans Light"/>
              </a:rPr>
              <a:t>МБОУ «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Жарханская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СОШ»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2180" t="21720" r="3503"/>
          <a:stretch>
            <a:fillRect/>
          </a:stretch>
        </p:blipFill>
        <p:spPr>
          <a:xfrm>
            <a:off x="7789378" y="1936626"/>
            <a:ext cx="10325000" cy="641374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7788071" y="1937932"/>
            <a:ext cx="1632932" cy="163032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8700" y="1731122"/>
            <a:ext cx="6275269" cy="6824755"/>
            <a:chOff x="0" y="0"/>
            <a:chExt cx="8367025" cy="9099673"/>
          </a:xfrm>
        </p:grpSpPr>
        <p:sp>
          <p:nvSpPr>
            <p:cNvPr id="6" name="TextBox 6"/>
            <p:cNvSpPr txBox="1"/>
            <p:nvPr/>
          </p:nvSpPr>
          <p:spPr>
            <a:xfrm>
              <a:off x="0" y="-123825"/>
              <a:ext cx="8367025" cy="7463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endParaRPr/>
            </a:p>
            <a:p>
              <a:pPr>
                <a:lnSpc>
                  <a:spcPts val="8959"/>
                </a:lnSpc>
              </a:pPr>
              <a:r>
                <a:rPr lang="en-US" sz="6399" spc="25">
                  <a:solidFill>
                    <a:srgbClr val="323232"/>
                  </a:solidFill>
                  <a:latin typeface="Montserrat Semi-Bold Bold"/>
                </a:rPr>
                <a:t>100-летие дошкольного образования</a:t>
              </a:r>
            </a:p>
            <a:p>
              <a:pPr>
                <a:lnSpc>
                  <a:spcPts val="8959"/>
                </a:lnSpc>
              </a:pPr>
              <a:endParaRPr lang="en-US" sz="6399" spc="25">
                <a:solidFill>
                  <a:srgbClr val="323232"/>
                </a:solidFill>
                <a:latin typeface="Montserrat Semi-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133202"/>
              <a:ext cx="7507374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Сунтарском улусе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913" y="1731122"/>
            <a:ext cx="7599140" cy="6824755"/>
            <a:chOff x="0" y="0"/>
            <a:chExt cx="10132186" cy="9099673"/>
          </a:xfrm>
        </p:grpSpPr>
        <p:sp>
          <p:nvSpPr>
            <p:cNvPr id="3" name="TextBox 3"/>
            <p:cNvSpPr txBox="1"/>
            <p:nvPr/>
          </p:nvSpPr>
          <p:spPr>
            <a:xfrm>
              <a:off x="0" y="-123825"/>
              <a:ext cx="10132186" cy="7463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endParaRPr/>
            </a:p>
            <a:p>
              <a:pPr>
                <a:lnSpc>
                  <a:spcPts val="8959"/>
                </a:lnSpc>
              </a:pPr>
              <a:r>
                <a:rPr lang="en-US" sz="6399" spc="25">
                  <a:solidFill>
                    <a:srgbClr val="323232"/>
                  </a:solidFill>
                  <a:latin typeface="Montserrat Semi-Bold Bold"/>
                </a:rPr>
                <a:t>Курсы повышения квалификации воспитателей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133202"/>
              <a:ext cx="9091178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г. Новосибирск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rcRect t="5241"/>
          <a:stretch>
            <a:fillRect/>
          </a:stretch>
        </p:blipFill>
        <p:spPr>
          <a:xfrm>
            <a:off x="7803133" y="1731122"/>
            <a:ext cx="10165414" cy="722440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7671514" y="1613003"/>
            <a:ext cx="1752454" cy="1749650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448997" y="1734914"/>
            <a:ext cx="9628073" cy="752338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8327534" y="1732429"/>
            <a:ext cx="1632932" cy="1630320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55913" y="1731122"/>
            <a:ext cx="7599140" cy="6824755"/>
            <a:chOff x="0" y="0"/>
            <a:chExt cx="10132186" cy="9099673"/>
          </a:xfrm>
        </p:grpSpPr>
        <p:sp>
          <p:nvSpPr>
            <p:cNvPr id="6" name="TextBox 6"/>
            <p:cNvSpPr txBox="1"/>
            <p:nvPr/>
          </p:nvSpPr>
          <p:spPr>
            <a:xfrm>
              <a:off x="0" y="-123825"/>
              <a:ext cx="10132186" cy="7463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959"/>
                </a:lnSpc>
              </a:pPr>
              <a:endParaRPr/>
            </a:p>
            <a:p>
              <a:pPr>
                <a:lnSpc>
                  <a:spcPts val="8959"/>
                </a:lnSpc>
              </a:pPr>
              <a:r>
                <a:rPr lang="en-US" sz="6399" spc="25">
                  <a:solidFill>
                    <a:srgbClr val="323232"/>
                  </a:solidFill>
                  <a:latin typeface="Montserrat Semi-Bold Bold"/>
                </a:rPr>
                <a:t>Курсы повышения квалификации воспитателей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133202"/>
              <a:ext cx="9091178" cy="86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24"/>
                </a:lnSpc>
              </a:pPr>
              <a:r>
                <a:rPr lang="en-US" sz="3749" spc="74">
                  <a:solidFill>
                    <a:srgbClr val="323232"/>
                  </a:solidFill>
                  <a:latin typeface="Veleka"/>
                </a:rPr>
                <a:t>в г. Новосибирск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412218" y="999363"/>
            <a:ext cx="1632932" cy="163032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69703" y="2900260"/>
            <a:ext cx="13332464" cy="63580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388774"/>
            <a:ext cx="16614470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</a:pPr>
            <a:r>
              <a:rPr lang="en-US" sz="6399" spc="25">
                <a:solidFill>
                  <a:srgbClr val="323232"/>
                </a:solidFill>
                <a:latin typeface="Montserrat Semi-Bold Bold"/>
              </a:rPr>
              <a:t>Лучший сельский детский сад-2021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719795"/>
            <a:ext cx="16230600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323232"/>
                </a:solidFill>
                <a:latin typeface="Montserrat Semi-Bold"/>
              </a:rPr>
              <a:t>Республиканский конкурс среди дошкольных образовательных организаций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88592" y="9572881"/>
            <a:ext cx="749468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323232"/>
                </a:solidFill>
                <a:latin typeface="Montserrat Semi-Bold"/>
              </a:rPr>
              <a:t>ЦРР-ДС №2 «Сардана» с. Сунтар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1902441" y="3123628"/>
            <a:ext cx="6385559" cy="478917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9777" y="1701819"/>
            <a:ext cx="12459053" cy="1900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5"/>
              </a:lnSpc>
            </a:pP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Саввинов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Аян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, </a:t>
            </a: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воспитанник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  МБДОУ «ЦРР-ДС №1 «</a:t>
            </a: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Туллукчаан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» с. </a:t>
            </a: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Сунтар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 </a:t>
            </a:r>
          </a:p>
          <a:p>
            <a:pPr>
              <a:lnSpc>
                <a:spcPts val="4965"/>
              </a:lnSpc>
            </a:pP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Дипломант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 1 </a:t>
            </a: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степени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 «Я - </a:t>
            </a:r>
            <a:r>
              <a:rPr lang="en-US" sz="3200" spc="18" dirty="0" err="1">
                <a:solidFill>
                  <a:srgbClr val="323232"/>
                </a:solidFill>
                <a:latin typeface="Montserrat Semi-Bold Bold"/>
              </a:rPr>
              <a:t>исследователь</a:t>
            </a:r>
            <a:r>
              <a:rPr lang="en-US" sz="3200" spc="18" dirty="0">
                <a:solidFill>
                  <a:srgbClr val="323232"/>
                </a:solidFill>
                <a:latin typeface="Montserrat Semi-Bold Bold"/>
              </a:rPr>
              <a:t>»</a:t>
            </a:r>
          </a:p>
        </p:txBody>
      </p:sp>
      <p:grpSp>
        <p:nvGrpSpPr>
          <p:cNvPr id="4" name="Group 4"/>
          <p:cNvGrpSpPr/>
          <p:nvPr/>
        </p:nvGrpSpPr>
        <p:grpSpPr>
          <a:xfrm rot="5400000">
            <a:off x="11771704" y="3124148"/>
            <a:ext cx="649714" cy="648674"/>
            <a:chOff x="0" y="0"/>
            <a:chExt cx="6350000" cy="6339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7E8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446395" y="205693"/>
            <a:ext cx="11395211" cy="1109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66"/>
              </a:lnSpc>
            </a:pPr>
            <a:r>
              <a:rPr lang="en-US" sz="6475" dirty="0" err="1">
                <a:solidFill>
                  <a:srgbClr val="323232"/>
                </a:solidFill>
                <a:latin typeface="Montserrat Semi-Bold Bold"/>
              </a:rPr>
              <a:t>Успехи</a:t>
            </a:r>
            <a:r>
              <a:rPr lang="en-US" sz="6475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6475" dirty="0" err="1">
                <a:solidFill>
                  <a:srgbClr val="323232"/>
                </a:solidFill>
                <a:latin typeface="Montserrat Semi-Bold Bold"/>
              </a:rPr>
              <a:t>дошкольников</a:t>
            </a:r>
            <a:endParaRPr lang="en-US" sz="6475" dirty="0">
              <a:solidFill>
                <a:srgbClr val="323232"/>
              </a:solidFill>
              <a:latin typeface="Montserrat Semi-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9777" y="4090072"/>
            <a:ext cx="12459053" cy="2538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5"/>
              </a:lnSpc>
            </a:pP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Ульянов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Кеша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,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воспитанник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МБДОУ «ЦРР-ДС №1 «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Туллукчаан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» с.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Сунтар</a:t>
            </a:r>
            <a:endParaRPr lang="en-US" sz="3200" b="1" spc="18" dirty="0">
              <a:solidFill>
                <a:srgbClr val="323232"/>
              </a:solidFill>
              <a:latin typeface="Montserrat Semi-Bold Bold"/>
            </a:endParaRPr>
          </a:p>
          <a:p>
            <a:pPr>
              <a:lnSpc>
                <a:spcPts val="4965"/>
              </a:lnSpc>
            </a:pP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1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место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на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IV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Республиканском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чемпионате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дошкольников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«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Природа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вокруг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нас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»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9777" y="7036827"/>
            <a:ext cx="12459053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5"/>
              </a:lnSpc>
            </a:pP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Иванов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smtClean="0">
                <a:solidFill>
                  <a:srgbClr val="323232"/>
                </a:solidFill>
                <a:latin typeface="Montserrat Semi-Bold Bold"/>
              </a:rPr>
              <a:t>Н</a:t>
            </a:r>
            <a:r>
              <a:rPr lang="ru-RU" sz="3200" b="1" spc="18" dirty="0" err="1" smtClean="0">
                <a:solidFill>
                  <a:srgbClr val="323232"/>
                </a:solidFill>
                <a:latin typeface="Montserrat Semi-Bold Bold"/>
              </a:rPr>
              <a:t>ьу</a:t>
            </a:r>
            <a:r>
              <a:rPr lang="en-US" sz="3200" b="1" spc="18" dirty="0" err="1" smtClean="0">
                <a:solidFill>
                  <a:srgbClr val="323232"/>
                </a:solidFill>
                <a:latin typeface="Montserrat Semi-Bold Bold"/>
              </a:rPr>
              <a:t>ргун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,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воспитанник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МБДОУ «ЦРР-ДС №3 «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Чебурашка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» с.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Сунтар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</a:p>
          <a:p>
            <a:pPr>
              <a:lnSpc>
                <a:spcPts val="4965"/>
              </a:lnSpc>
            </a:pP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1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место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на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республиканском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турнире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по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национальным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настольным</a:t>
            </a:r>
            <a:r>
              <a:rPr lang="en-US" sz="3200" b="1" spc="18" dirty="0">
                <a:solidFill>
                  <a:srgbClr val="323232"/>
                </a:solidFill>
                <a:latin typeface="Montserrat Semi-Bold Bold"/>
              </a:rPr>
              <a:t> </a:t>
            </a:r>
            <a:r>
              <a:rPr lang="en-US" sz="3200" b="1" spc="18" dirty="0" err="1">
                <a:solidFill>
                  <a:srgbClr val="323232"/>
                </a:solidFill>
                <a:latin typeface="Montserrat Semi-Bold Bold"/>
              </a:rPr>
              <a:t>играм</a:t>
            </a:r>
            <a:endParaRPr lang="en-US" sz="3200" b="1" spc="18" dirty="0">
              <a:solidFill>
                <a:srgbClr val="323232"/>
              </a:solidFill>
              <a:latin typeface="Montserrat Semi-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1445</Words>
  <Application>Microsoft Office PowerPoint</Application>
  <PresentationFormat>Произвольный</PresentationFormat>
  <Paragraphs>231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60" baseType="lpstr">
      <vt:lpstr>Arial</vt:lpstr>
      <vt:lpstr>Montserrat Semi-Bold Bold</vt:lpstr>
      <vt:lpstr>Veleka Italics</vt:lpstr>
      <vt:lpstr>Veleka Bold</vt:lpstr>
      <vt:lpstr>Open Sans Bold</vt:lpstr>
      <vt:lpstr>Calibri</vt:lpstr>
      <vt:lpstr>Veleka</vt:lpstr>
      <vt:lpstr>Montserrat Semi-Bold</vt:lpstr>
      <vt:lpstr>Open Sans Light Bold</vt:lpstr>
      <vt:lpstr>Cormorant Garamond Light</vt:lpstr>
      <vt:lpstr>Lora Bold</vt:lpstr>
      <vt:lpstr>Open Sans Light</vt:lpstr>
      <vt:lpstr>Arimo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отчет</dc:title>
  <dc:creator>Пользователь</dc:creator>
  <cp:lastModifiedBy>ООО</cp:lastModifiedBy>
  <cp:revision>11</cp:revision>
  <dcterms:created xsi:type="dcterms:W3CDTF">2006-08-16T00:00:00Z</dcterms:created>
  <dcterms:modified xsi:type="dcterms:W3CDTF">2022-02-24T08:28:08Z</dcterms:modified>
  <dc:identifier>DAE45FeodNU</dc:identifier>
</cp:coreProperties>
</file>