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257" r:id="rId4"/>
    <p:sldId id="284" r:id="rId5"/>
    <p:sldId id="285" r:id="rId6"/>
    <p:sldId id="286" r:id="rId7"/>
    <p:sldId id="289" r:id="rId8"/>
    <p:sldId id="322" r:id="rId9"/>
    <p:sldId id="317" r:id="rId10"/>
    <p:sldId id="291" r:id="rId11"/>
    <p:sldId id="293" r:id="rId12"/>
    <p:sldId id="318" r:id="rId13"/>
    <p:sldId id="294" r:id="rId14"/>
    <p:sldId id="295" r:id="rId15"/>
    <p:sldId id="296" r:id="rId16"/>
    <p:sldId id="297" r:id="rId17"/>
    <p:sldId id="298" r:id="rId18"/>
    <p:sldId id="319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20" r:id="rId29"/>
    <p:sldId id="321" r:id="rId30"/>
    <p:sldId id="308" r:id="rId31"/>
    <p:sldId id="315" r:id="rId32"/>
    <p:sldId id="316" r:id="rId33"/>
    <p:sldId id="309" r:id="rId34"/>
    <p:sldId id="31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887B-1EDB-4158-822B-164BC62A899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11586-3EB3-4511-B187-A946CDAF9C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11586-3EB3-4511-B187-A946CDAF9C7F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75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24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68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38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00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48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61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36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198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273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911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340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746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824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138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616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74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28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77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816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705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53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62524-9632-479B-A1BB-3CF3F2FD2DF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CC6CC7-F16E-4252-AAC6-034F421C6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2CBB-8449-4FB4-878F-553F8D800488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4A460-1615-4CCE-83A5-1E3B38D33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68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01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16832"/>
            <a:ext cx="88569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чтения в развитии навыков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  <a:p>
            <a:pPr algn="ctr"/>
            <a:endParaRPr lang="ru-RU" sz="4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Изабелла Ивановна, </a:t>
            </a:r>
          </a:p>
          <a:p>
            <a:pPr algn="r"/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МБУ «Сунтарская МЦБС»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18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500042"/>
            <a:ext cx="857256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«Есть преступления хуже, чем сжигать книги.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Например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– не читать их».  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Рэй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Брэдбери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один из надёжных механизмов социализации человека, его приобщения к идеям, ценностям и нормам, в которых нуждается общество.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Активно читающие люди: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Способны мыслить в категориях проблем, схватывать целое и выявлять противоречивые взаимосвязи явлений; более адекватно оценивать ситуацию и быстрее находить правильные решения;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Имеют большой объем памяти и активное творческое воображение;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Лучше владеют речью: она выразительнее, строже по мысли и богаче по запасу слов;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Точнее формулируют и свободнее пишут;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 Легче вступают в контакты и приятны в общении;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 Обладают большей потребностью в независимости и внутренней свободе, более критичны, самостоятельны в суждениях и поведении.</a:t>
            </a:r>
            <a:endParaRPr lang="ru-RU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990" y="161261"/>
            <a:ext cx="5938019" cy="65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46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696" y="232192"/>
            <a:ext cx="496855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проект «Читаем все».</a:t>
            </a:r>
            <a:endParaRPr kumimoji="0" lang="ru-RU" altLang="ru-RU" sz="10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2134716"/>
              </p:ext>
            </p:extLst>
          </p:nvPr>
        </p:nvGraphicFramePr>
        <p:xfrm>
          <a:off x="642910" y="714356"/>
          <a:ext cx="7929618" cy="5784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xmlns="" val="680255078"/>
                    </a:ext>
                  </a:extLst>
                </a:gridCol>
                <a:gridCol w="4857784">
                  <a:extLst>
                    <a:ext uri="{9D8B030D-6E8A-4147-A177-3AD203B41FA5}">
                      <a16:colId xmlns:a16="http://schemas.microsoft.com/office/drawing/2014/main" xmlns="" val="395281079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3584024574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1824389009"/>
                    </a:ext>
                  </a:extLst>
                </a:gridCol>
              </a:tblGrid>
              <a:tr h="395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</a:t>
                      </a:r>
                      <a:r>
                        <a:rPr lang="ru-RU" sz="800" dirty="0">
                          <a:effectLst/>
                        </a:rPr>
                        <a:t>/</a:t>
                      </a:r>
                      <a:r>
                        <a:rPr lang="ru-RU" sz="800" dirty="0" err="1">
                          <a:effectLst/>
                        </a:rPr>
                        <a:t>н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113422216"/>
                  </a:ext>
                </a:extLst>
              </a:tr>
              <a:tr h="5854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ah-RU" sz="800" dirty="0" smtClean="0"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Сетевая межведомственная акция «Книжное приданое»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Январь-декабрь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2850370860"/>
                  </a:ext>
                </a:extLst>
              </a:tr>
              <a:tr h="6743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ah-RU" sz="800" dirty="0" smtClean="0">
                          <a:effectLst/>
                          <a:latin typeface="+mn-lt"/>
                          <a:cs typeface="+mn-cs"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Республиканская просветительская акция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Сахалыы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диктант»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Февраль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1037547862"/>
                  </a:ext>
                </a:extLst>
              </a:tr>
              <a:tr h="62655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ah-RU" sz="800" dirty="0" smtClean="0"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Республиканская просветительская акция «Диктант на языках коренных малочисленных народов Севера»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3657727578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4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Республиканская акция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Таптыыр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сахам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тылынан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(Я), ЦДЧ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2078793355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5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Неделе детской книги «Читаем все о детях и детям»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2796841937"/>
                  </a:ext>
                </a:extLst>
              </a:tr>
              <a:tr h="7344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6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Акция «Подари маме книгу» (изготовление детьми самодельных книг к 8 марта)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2716272799"/>
                  </a:ext>
                </a:extLst>
              </a:tr>
              <a:tr h="2448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7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«Читают дети»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ЦДЧ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Март-октябрь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3399683149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8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Олимпиада для детей школьного возраста «Символы Якутии»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2748500962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9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Семейный конкурс чтецов «Семью сплотить сумеет мудрость книг»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2619705944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медиаурок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 Дню Республики Саха (Якутия).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апреля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8444" marR="48444" marT="0" marB="0"/>
                </a:tc>
                <a:extLst>
                  <a:ext uri="{0D108BD9-81ED-4DB2-BD59-A6C34878D82A}">
                    <a16:rowId xmlns:a16="http://schemas.microsoft.com/office/drawing/2014/main" xmlns="" val="1287257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120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4596618"/>
              </p:ext>
            </p:extLst>
          </p:nvPr>
        </p:nvGraphicFramePr>
        <p:xfrm>
          <a:off x="740665" y="164592"/>
          <a:ext cx="7760426" cy="6006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11">
                  <a:extLst>
                    <a:ext uri="{9D8B030D-6E8A-4147-A177-3AD203B41FA5}">
                      <a16:colId xmlns:a16="http://schemas.microsoft.com/office/drawing/2014/main" xmlns="" val="1867817660"/>
                    </a:ext>
                  </a:extLst>
                </a:gridCol>
                <a:gridCol w="4546114">
                  <a:extLst>
                    <a:ext uri="{9D8B030D-6E8A-4147-A177-3AD203B41FA5}">
                      <a16:colId xmlns:a16="http://schemas.microsoft.com/office/drawing/2014/main" xmlns="" val="3889783491"/>
                    </a:ext>
                  </a:extLst>
                </a:gridCol>
                <a:gridCol w="1454678">
                  <a:extLst>
                    <a:ext uri="{9D8B030D-6E8A-4147-A177-3AD203B41FA5}">
                      <a16:colId xmlns:a16="http://schemas.microsoft.com/office/drawing/2014/main" xmlns="" val="2637000883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xmlns="" val="1279435232"/>
                    </a:ext>
                  </a:extLst>
                </a:gridCol>
              </a:tblGrid>
              <a:tr h="4783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ah-RU" sz="800" dirty="0" smtClean="0">
                          <a:effectLst/>
                          <a:latin typeface="+mn-lt"/>
                          <a:cs typeface="+mn-cs"/>
                        </a:rPr>
                        <a:t>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Акция «Сила книги»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2353681946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12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«Читаем все ко Дню Победы»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мая (книжные обзоры, громкие читки, конкурсы, лекции и пр.)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 мая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342448315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Олимпиада «Проверь свой читательский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IQ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ЦБС г. Якутска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381193163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14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 урок к Международному дню борьбы со злоупотреблением наркотическими средствами и их незаконным оборотом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3656526444"/>
                  </a:ext>
                </a:extLst>
              </a:tr>
              <a:tr h="4474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15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марафон «Дети читают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ЦДЧ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4164312965"/>
                  </a:ext>
                </a:extLst>
              </a:tr>
              <a:tr h="5369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16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библиотек по летнему чтению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- август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674495069"/>
                  </a:ext>
                </a:extLst>
              </a:tr>
              <a:tr h="4918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17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ко Дню защиты 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2253540679"/>
                  </a:ext>
                </a:extLst>
              </a:tr>
              <a:tr h="5369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18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конкурс чтецов «Читаем все Пушкина»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204916591"/>
                  </a:ext>
                </a:extLst>
              </a:tr>
              <a:tr h="5369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19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Ысыах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(книжные обзоры, громкие читки, конкурсы, лекции и пр.)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2457471150"/>
                  </a:ext>
                </a:extLst>
              </a:tr>
              <a:tr h="10738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конкурс читающих семей к Всероссийскому дню семьи, любви и верности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НБ РС (Я)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880" marR="47880" marT="0" marB="0"/>
                </a:tc>
                <a:extLst>
                  <a:ext uri="{0D108BD9-81ED-4DB2-BD59-A6C34878D82A}">
                    <a16:rowId xmlns:a16="http://schemas.microsoft.com/office/drawing/2014/main" xmlns="" val="229325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271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596426"/>
              </p:ext>
            </p:extLst>
          </p:nvPr>
        </p:nvGraphicFramePr>
        <p:xfrm>
          <a:off x="571472" y="322040"/>
          <a:ext cx="7858180" cy="5573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xmlns="" val="1883935159"/>
                    </a:ext>
                  </a:extLst>
                </a:gridCol>
                <a:gridCol w="4857784">
                  <a:extLst>
                    <a:ext uri="{9D8B030D-6E8A-4147-A177-3AD203B41FA5}">
                      <a16:colId xmlns:a16="http://schemas.microsoft.com/office/drawing/2014/main" xmlns="" val="2136233716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3134979204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857478293"/>
                    </a:ext>
                  </a:extLst>
                </a:gridCol>
              </a:tblGrid>
              <a:tr h="4534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ah-RU" sz="900" dirty="0" smtClean="0">
                          <a:effectLst/>
                          <a:latin typeface="+mn-lt"/>
                          <a:cs typeface="+mn-cs"/>
                        </a:rPr>
                        <a:t>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чтецов к Международному дню коренных народов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НБ РС (Я)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Август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2677646659"/>
                  </a:ext>
                </a:extLst>
              </a:tr>
              <a:tr h="6875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22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фестиваль чтения «YA литературы» (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young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adult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НБ РС (Я)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Август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4170440603"/>
                  </a:ext>
                </a:extLst>
              </a:tr>
              <a:tr h="5500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сентября. Мероприятие ко Дню знаний. Библиотечные экскурсии для 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НБ РС (Я)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2411613490"/>
                  </a:ext>
                </a:extLst>
              </a:tr>
              <a:tr h="3880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фестиваль детской книги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ЦДЧ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153465543"/>
                  </a:ext>
                </a:extLst>
              </a:tr>
              <a:tr h="4536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конкурс «Огромный мир Арктики сквозь призму детских книг»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ЦДЧ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3078295339"/>
                  </a:ext>
                </a:extLst>
              </a:tr>
              <a:tr h="4274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26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конкурс чтецов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Кэрэкэ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тыллар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ЦДЧ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Сентябрь-октябрь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3573754103"/>
                  </a:ext>
                </a:extLst>
              </a:tr>
              <a:tr h="5129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27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«Библиотеки как инклюзивная среда: Мир един»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РБС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Октябрь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1216789640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28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Республиканская просветительская акция «Диктант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НБ РС (Я)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Ноябрь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3835986236"/>
                  </a:ext>
                </a:extLst>
              </a:tr>
              <a:tr h="5129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29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ко Дню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хомуса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Хомусный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диктант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НБ РС (Я)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Ноябрь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389831747"/>
                  </a:ext>
                </a:extLst>
              </a:tr>
              <a:tr h="5129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30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фестиваль читающих семей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НБ РС (Я)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2919066848"/>
                  </a:ext>
                </a:extLst>
              </a:tr>
              <a:tr h="5129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</a:rPr>
                        <a:t>31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Благотворительные утренники в библиотеке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НБ РС (Я)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9" marR="50739" marT="0" marB="0"/>
                </a:tc>
                <a:extLst>
                  <a:ext uri="{0D108BD9-81ED-4DB2-BD59-A6C34878D82A}">
                    <a16:rowId xmlns:a16="http://schemas.microsoft.com/office/drawing/2014/main" xmlns="" val="395959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009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1102766"/>
              </p:ext>
            </p:extLst>
          </p:nvPr>
        </p:nvGraphicFramePr>
        <p:xfrm>
          <a:off x="785786" y="642918"/>
          <a:ext cx="7572428" cy="6092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xmlns="" val="4128981468"/>
                    </a:ext>
                  </a:extLst>
                </a:gridCol>
                <a:gridCol w="4500594">
                  <a:extLst>
                    <a:ext uri="{9D8B030D-6E8A-4147-A177-3AD203B41FA5}">
                      <a16:colId xmlns:a16="http://schemas.microsoft.com/office/drawing/2014/main" xmlns="" val="2911387975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3527808637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32909537"/>
                    </a:ext>
                  </a:extLst>
                </a:gridCol>
              </a:tblGrid>
              <a:tr h="365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  <a:endParaRPr lang="ru-RU" sz="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п</a:t>
                      </a:r>
                      <a:r>
                        <a:rPr lang="ru-RU" sz="600" dirty="0">
                          <a:effectLst/>
                        </a:rPr>
                        <a:t>/</a:t>
                      </a:r>
                      <a:r>
                        <a:rPr lang="ru-RU" sz="600" dirty="0" err="1">
                          <a:effectLst/>
                        </a:rPr>
                        <a:t>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1264118487"/>
                  </a:ext>
                </a:extLst>
              </a:tr>
              <a:tr h="5484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sah-RU" sz="700" dirty="0" smtClean="0"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Чемпионат России по чтению вслух среди старшеклассников «Страница 21»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Межрегиональная Федерация чтения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Октябрь-июль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1679979279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2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юных чтецов «Живая классика»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 и науки РФ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– июнь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3745434298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3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Чемпионат России по чтению вслух «Открой рот»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Межрегиональная Федерация чтения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71353977"/>
                  </a:ext>
                </a:extLst>
              </a:tr>
              <a:tr h="5484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4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всероссийской социально-культурной акции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Библионочь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Библиосумерки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Министерство культуры РФ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291979804"/>
                  </a:ext>
                </a:extLst>
              </a:tr>
              <a:tr h="73120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5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ежегодной всероссийской просветительской акции в форме добровольного диктанта «Тотальный диктант»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«Тотальный диктант»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858348297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6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Всероссийской акции «Ночь кино»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Министерство культуры РФ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1994905071"/>
                  </a:ext>
                </a:extLst>
              </a:tr>
              <a:tr h="5484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7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ежегодной всероссийской просветительской акции «Географический диктант»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ВОО «Русское географическое общество»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2289875268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8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Всероссийском Дне чтения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РНБ       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3442839391"/>
                  </a:ext>
                </a:extLst>
              </a:tr>
              <a:tr h="4723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9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ежегодной всероссийской просветительской акции «Большой этнографический диктант»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ФАДН России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1522726510"/>
                  </a:ext>
                </a:extLst>
              </a:tr>
              <a:tr h="6859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10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ежегодной всероссийской культурно-образовательной акции «Ночь искусств»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Министерство культуры РФ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2582965275"/>
                  </a:ext>
                </a:extLst>
              </a:tr>
              <a:tr h="3656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700" dirty="0" smtClean="0">
                          <a:effectLst/>
                        </a:rPr>
                        <a:t>11</a:t>
                      </a: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во всероссийском правовом (юридическом) диктанте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Ассоциация юристов России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554" marR="36554" marT="0" marB="0"/>
                </a:tc>
                <a:extLst>
                  <a:ext uri="{0D108BD9-81ED-4DB2-BD59-A6C34878D82A}">
                    <a16:rowId xmlns:a16="http://schemas.microsoft.com/office/drawing/2014/main" xmlns="" val="114366775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776" y="116632"/>
            <a:ext cx="467146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акции</a:t>
            </a:r>
            <a:endParaRPr kumimoji="0" lang="ru-RU" altLang="ru-RU" sz="20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50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Директор\Desktop\Степик.pn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480"/>
            <a:ext cx="6400800" cy="159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50030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«Школа волонтеров чтения», получивший президентский грант. Его девиз: «Чтение не связано с регламентом жизни общества, оно естественно, как любовь и образ жизни».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завершен, однако на платформе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на его основе организован курс, соответствующий стандартам ФГОС.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рамках курса слушатели исследуют такие темы, как «Текст как феномен культуры» и «Феномен чтения и права читателей».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616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Проект-книга «Навигатор для самообразования» под эгидой Российской школьной библиотечной ассоциации и Российского государственного педагогического университета им. Герцена.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535345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4964"/>
            <a:ext cx="4589420" cy="2012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112" y="3589986"/>
            <a:ext cx="2189171" cy="30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19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52" y="-18256"/>
            <a:ext cx="888694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ah-RU" sz="3600" dirty="0" smtClean="0"/>
              <a:t>Сайт Национальной библиотеки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895895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07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895895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63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714356"/>
            <a:ext cx="8001056" cy="49034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акторы, особенно сильно влияющие на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детское чтение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школьное образование, в том числе обучение «читательской грамотности»;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наличие развитой «книжной среды», в том числе библиотек с хорошими фондами;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существование подготовленных руководителей детского чтения — учителей, воспитателей, библиотекарей;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развитость других каналов коммуникации и способов проведения досуга;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визуальная культура – «ВРЕМЯ ЧИТАТЬ», «ЧИТАТЬ МОДНО»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Интернет – сайты,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социальные сети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83096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18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83096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69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900603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861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078" y="44624"/>
            <a:ext cx="730133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80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89289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69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9022459" cy="392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4077071"/>
            <a:ext cx="900996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38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357166"/>
            <a:ext cx="8358246" cy="61436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15 современных книг для подростков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500" i="1" dirty="0" smtClean="0">
                <a:latin typeface="Times New Roman" pitchFamily="18" charset="0"/>
                <a:cs typeface="Times New Roman" pitchFamily="18" charset="0"/>
              </a:rPr>
              <a:t>Эти книги помогут подросткам улучшить отношения с родителями и друзьями, разобраться с чувствами и вдохновят на успех.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Что читать подросткам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Переходный период — непростое время, когда ребёнок ищет своё место в мире, переживает бурю эмоций, наблюдает за изменениями в теле и взрослеет. Интересные для подростков книги читаются залпом и дают ответы на волнующие жизненные вопросы. Это отличный шанс познакомиться с мировой литературой во всём её многообразии.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Вот несколько категорий книг для современных подростков на разные случаи жизни. Их точно стоит прочитать, чтобы открыть что-то новое о любви, дружбе, успехе и достижениях, учёбе и отношениях с родителями. 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Книги, которые помогут подросткам найти друзей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«Искать друзей» — понятие субъективное. Но наверное, каждому подростку хочется, чтобы рядом был надёжный и верный товарищ, с которым и в огонь, и в воду. Вот три интересные книги для подростков, которые преподают уроки о дружбе и заставляют задуматься — а что же это на самом деле? 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Книги, которые помогут пережить первую любовь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Бабочки в животе в первый раз — волнительно, страшно и радостно. Справиться с нахлынувшей волной чувств помогут книги — в тексте подросток сможет найти себя, понять, что это нормально, и сделать выводы. А ещё читать книги про первую любовь невероятно увлекательно — легко ассоциируешь себя с героями. Вот список трёх популярных подростковых книг на эту тему.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57158" y="571480"/>
            <a:ext cx="8143932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Книги, которые помогут подростку полюбить учиться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переходный период с учёбой могут возникать трудности. Подростку и так приходится справляться с тонной новых ощущений и эмоций, переживать взлёты и падения — какие уж тут уроки. Но и тут на помощь приходит современная литература для подростков, которая не поучает и не читает нотации, а мягко рассказывает про то, что учёба тоже бывает классной. 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Книги, которые помогут подростку добиться успеха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современной молодёжной культуре бытует мнение, что успех, слава и деньги приходят мгновенно. Это внушает восприимчивым подросткам ложные иллюзии. Вот список трёх подростковых книг, которые рассказывают, что на пути к мечте могут быть и трудности — но их можно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875829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908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lena\Desktop\Работа во время карантина\Проект Читают дети Якутии\Фон\r93yZ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9155"/>
            <a:ext cx="7175351" cy="71759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Сунтаардааҕы </a:t>
            </a:r>
            <a:r>
              <a:rPr lang="ru-RU" sz="3200" b="1" smtClean="0">
                <a:solidFill>
                  <a:schemeClr val="tx2">
                    <a:lumMod val="75000"/>
                  </a:schemeClr>
                </a:solidFill>
              </a:rPr>
              <a:t>оҕо библиотеката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Ааҕаллар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оҕолор»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бырайыак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7" y="5373216"/>
            <a:ext cx="2659415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Кристиан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Антонов</a:t>
            </a:r>
          </a:p>
          <a:p>
            <a:pPr algn="ctr"/>
            <a:r>
              <a:rPr lang="ru-RU" sz="1800" b="1" smtClean="0">
                <a:solidFill>
                  <a:schemeClr val="tx2">
                    <a:lumMod val="75000"/>
                  </a:schemeClr>
                </a:solidFill>
              </a:rPr>
              <a:t>10 саастаах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37321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Аһаҕас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эфир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@suntardbibl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2021c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19:00ч.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Alena\Desktop\Работа во время карантина\Проект Читают дети Якутии\Кристиан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6" r="11418"/>
          <a:stretch/>
        </p:blipFill>
        <p:spPr bwMode="auto">
          <a:xfrm>
            <a:off x="1547664" y="1687937"/>
            <a:ext cx="2304255" cy="33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na\Downloads\WhatsApp Image 2021-04-15 at 10.13.5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174" y="1662775"/>
            <a:ext cx="2808312" cy="34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88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929486" cy="121443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Социологический опрос детей и подростков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школьного возраста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(2019-2020гг)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1643050"/>
            <a:ext cx="7858180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Научно-исследовательский центр Национальной библиотеки Республики Саха (Якутия)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О. И. Афанасьева, кандидат педагогических наук, заведующая кафедрой библиотечно-информационной деятельности и гуманитарных дисциплин ФГБОУ ВО «Арктический государственный институт культуры и искусств», научный сотрудник НБ РС(Я)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 Б. Неустроева, кандидат социологических наук, ведущий научный сотрудник Академии наук РС(Я), научный сотрудник НБ РС(Я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Alena\Desktop\Работа во время карантина\Проект Читают дети Якутии\r93yZ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916832"/>
            <a:ext cx="2952328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1916832"/>
            <a:ext cx="3096344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013176"/>
            <a:ext cx="30243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Аһаҕас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 эфир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@suntardbibl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27.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5.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2021c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. 18.00ч.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 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odevile" pitchFamily="2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5085184"/>
            <a:ext cx="3296363" cy="600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Сандаара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Vodevile" pitchFamily="2" charset="0"/>
              <a:ea typeface="+mn-ea"/>
              <a:cs typeface="+mn-cs"/>
            </a:endParaRPr>
          </a:p>
          <a:p>
            <a:pPr marL="0" marR="0" lvl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Vodevile" pitchFamily="2" charset="0"/>
                <a:ea typeface="+mn-ea"/>
                <a:cs typeface="+mn-cs"/>
              </a:rPr>
              <a:t>9 саастаах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260648"/>
            <a:ext cx="856895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odevile" pitchFamily="2" charset="0"/>
                <a:ea typeface="+mj-ea"/>
                <a:cs typeface="+mj-cs"/>
              </a:rPr>
              <a:t>«Сунтаардааҕы оҕо библиотеката»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odevile" pitchFamily="2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odevile" pitchFamily="2" charset="0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odevile" pitchFamily="2" charset="0"/>
                <a:ea typeface="+mj-ea"/>
                <a:cs typeface="+mj-cs"/>
              </a:rPr>
              <a:t>Ааҕаллар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odevile" pitchFamily="2" charset="0"/>
                <a:ea typeface="+mj-ea"/>
                <a:cs typeface="+mj-cs"/>
              </a:rPr>
              <a:t> оҕолор»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odevile" pitchFamily="2" charset="0"/>
                <a:ea typeface="+mj-ea"/>
                <a:cs typeface="+mj-cs"/>
              </a:rPr>
              <a:t>бырайыак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odevile" pitchFamily="2" charset="0"/>
              <a:ea typeface="+mj-ea"/>
              <a:cs typeface="+mj-cs"/>
            </a:endParaRPr>
          </a:p>
        </p:txBody>
      </p:sp>
      <p:pic>
        <p:nvPicPr>
          <p:cNvPr id="4" name="Picture 2" descr="C:\Users\Alena\Desktop\Работа во время карантина\Проект Читают дети Якутии\WhatsApp Image 2021-05-24 at 10.10.1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54"/>
          <a:stretch/>
        </p:blipFill>
        <p:spPr bwMode="auto">
          <a:xfrm>
            <a:off x="1763688" y="2276872"/>
            <a:ext cx="2144577" cy="26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na\Downloads\WhatsApp Image 2021-05-26 at 11.44.5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088232" cy="26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60848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«Люди делятся на две категории: на тех, кто читает книги, и тех, кто слушает тех, кто читает. Лучше принадлежать к первым, я так полагаю». </a:t>
            </a:r>
            <a:endParaRPr lang="ru-RU" sz="2800" i="1" dirty="0" smtClean="0"/>
          </a:p>
          <a:p>
            <a:pPr algn="just"/>
            <a:endParaRPr lang="ru-RU" sz="2800" i="1" dirty="0"/>
          </a:p>
          <a:p>
            <a:pPr algn="r"/>
            <a:r>
              <a:rPr lang="ru-RU" sz="2000" i="1" dirty="0"/>
              <a:t>Бернар </a:t>
            </a:r>
            <a:r>
              <a:rPr lang="ru-RU" sz="2000" i="1" dirty="0" err="1"/>
              <a:t>Вербер</a:t>
            </a:r>
            <a:r>
              <a:rPr lang="ru-RU" sz="2000" i="1" dirty="0"/>
              <a:t>, французский  писатель, из книги  «</a:t>
            </a:r>
            <a:r>
              <a:rPr lang="ru-RU" sz="2000" i="1" dirty="0" err="1"/>
              <a:t>Танатонавты</a:t>
            </a:r>
            <a:r>
              <a:rPr lang="ru-RU" sz="2000" i="1" dirty="0"/>
              <a:t>»:</a:t>
            </a:r>
          </a:p>
        </p:txBody>
      </p:sp>
    </p:spTree>
    <p:extLst>
      <p:ext uri="{BB962C8B-B14F-4D97-AF65-F5344CB8AC3E}">
        <p14:creationId xmlns:p14="http://schemas.microsoft.com/office/powerpoint/2010/main" xmlns="" val="2844084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sah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955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785794"/>
            <a:ext cx="7929618" cy="51435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Цель социологического опроса стало выявление современных тенденций и изменений в характеристиках детского чтения в Республике Саха (Якутия).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Данный опрос стал продолжением социологического исследования, проведенного в 2013 году в Республике Саха (Якутия), и позволил выявить и сравнить основные показатели детского чтения:</a:t>
            </a:r>
          </a:p>
          <a:p>
            <a:pPr lvl="0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Доля любящих читать детей сократилась на 15,2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Доля не любящих читать детей прибавилось на 10%. </a:t>
            </a:r>
          </a:p>
          <a:p>
            <a:pPr algn="just">
              <a:buNone/>
            </a:pP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1992795"/>
              </p:ext>
            </p:extLst>
          </p:nvPr>
        </p:nvGraphicFramePr>
        <p:xfrm>
          <a:off x="1071538" y="857232"/>
          <a:ext cx="728667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282175">
                  <a:extLst>
                    <a:ext uri="{9D8B030D-6E8A-4147-A177-3AD203B41FA5}">
                      <a16:colId xmlns:a16="http://schemas.microsoft.com/office/drawing/2014/main" xmlns="" val="877033393"/>
                    </a:ext>
                  </a:extLst>
                </a:gridCol>
                <a:gridCol w="1004501">
                  <a:extLst>
                    <a:ext uri="{9D8B030D-6E8A-4147-A177-3AD203B41FA5}">
                      <a16:colId xmlns:a16="http://schemas.microsoft.com/office/drawing/2014/main" xmlns="" val="17453248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чтения среди детей и подростков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8074386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Учебное чтения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2556548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Обыденное чтение или чтение с целью получить определенную информацию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0254402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Самообразовательное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569858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Развлекательное чтение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195274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1490906"/>
              </p:ext>
            </p:extLst>
          </p:nvPr>
        </p:nvGraphicFramePr>
        <p:xfrm>
          <a:off x="1071539" y="2928934"/>
          <a:ext cx="7286675" cy="3563649"/>
        </p:xfrm>
        <a:graphic>
          <a:graphicData uri="http://schemas.openxmlformats.org/drawingml/2006/table">
            <a:tbl>
              <a:tblPr firstRow="1" firstCol="1" bandRow="1"/>
              <a:tblGrid>
                <a:gridCol w="3147577">
                  <a:extLst>
                    <a:ext uri="{9D8B030D-6E8A-4147-A177-3AD203B41FA5}">
                      <a16:colId xmlns:a16="http://schemas.microsoft.com/office/drawing/2014/main" xmlns="" val="2185821136"/>
                    </a:ext>
                  </a:extLst>
                </a:gridCol>
                <a:gridCol w="2138834">
                  <a:extLst>
                    <a:ext uri="{9D8B030D-6E8A-4147-A177-3AD203B41FA5}">
                      <a16:colId xmlns:a16="http://schemas.microsoft.com/office/drawing/2014/main" xmlns="" val="3398871496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1585577844"/>
                    </a:ext>
                  </a:extLst>
                </a:gridCol>
              </a:tblGrid>
              <a:tr h="1877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2019-2020гг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970925"/>
                  </a:ext>
                </a:extLst>
              </a:tr>
              <a:tr h="103504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Доля экзистенциального чтения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49,6%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031239"/>
                  </a:ext>
                </a:extLst>
              </a:tr>
              <a:tr h="1026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Предпочитаемые жанры чтения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поэзия, романы, повести и приключения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приключения,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фэнтези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ужасы и триллеры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7069605"/>
                  </a:ext>
                </a:extLst>
              </a:tr>
              <a:tr h="92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Доля детей и подростков, читающих ужасы и триллеры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31,85%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1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84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714356"/>
            <a:ext cx="778674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исследование структуры современного детского чтения, его функций и содержания, выявленные изменения в чтении детей и подростков, позволили нам говорить о формировании нового типа детского чтения, которое подвержено влиянию внешних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социально-экономических и политических факторов развития региона.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происходящих изменений в детском чтении заключается в переходе от книжного (бумажного) чтения к чтению экранному и мобильному, переход от экзистенциального чтения к учебному и обыденному чтению.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6357982" cy="642942"/>
          </a:xfrm>
        </p:spPr>
        <p:txBody>
          <a:bodyPr/>
          <a:lstStyle/>
          <a:p>
            <a:pPr lvl="1"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1Ч и 4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ah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чтение и навыки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1285860"/>
            <a:ext cx="7786742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Книги – важное звено для формирования навыков XXI века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Читательская грамотность- ключ к другим видам функциональной грамотности.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Функциональную и читательскую грамотность можно сравнить с мышцами, которые необходимо накачивать, а успех зависит от вложенного времени и усилий.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Любовь к книгам и привычка к чтению – залог успешной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4294"/>
            <a:ext cx="7848872" cy="5059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12" y="560201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«Устойчивое развитие не может быть достигнуто исключительно за счет технологий, политического регулирования или финансовых механизмов. Человечеству необходимо изменить образ мышления и поведения».</a:t>
            </a:r>
          </a:p>
        </p:txBody>
      </p:sp>
    </p:spTree>
    <p:extLst>
      <p:ext uri="{BB962C8B-B14F-4D97-AF65-F5344CB8AC3E}">
        <p14:creationId xmlns:p14="http://schemas.microsoft.com/office/powerpoint/2010/main" xmlns="" val="198735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88936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чтения на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важных качеств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будущей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indent="182563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мышление - отличать достоверное (или информативное)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манипулятивного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Креативность -  зависит от качества изучаемой литературы.  Лучшая практика- творческое чтение, взаимосвязанное с другими видами искусства: например, актерским мастерством, театром,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кино</a:t>
            </a:r>
          </a:p>
          <a:p>
            <a:pPr indent="182563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Коммуникации-  чтение позволяет расширять круг тем.  Нынешний ребенок – будущий взрослый – может не только пообщаться на «приземленные» бытовые темы, но и блеснуть своей эрудицией, а грамотная, богатая речь станет для него пропуском в «высшие эшелоны», в элитарные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825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Командная работа -  чтобы ребенок достиг успехов в командной работе, создается множество литературных проектов, творческих исследований на базе школ, библиотек, центров дошкольного и дополнительного образования.</a:t>
            </a:r>
          </a:p>
          <a:p>
            <a:pPr indent="182563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82563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= САМООБРАЗОВАНИЕ  -   важный навык XXI 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8770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4143</TotalTime>
  <Words>1512</Words>
  <Application>Microsoft Office PowerPoint</Application>
  <PresentationFormat>Экран (4:3)</PresentationFormat>
  <Paragraphs>297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Воздушный поток</vt:lpstr>
      <vt:lpstr>Тема Office</vt:lpstr>
      <vt:lpstr>1_Тема Office</vt:lpstr>
      <vt:lpstr>Слайд 1</vt:lpstr>
      <vt:lpstr>Слайд 2</vt:lpstr>
      <vt:lpstr>Социологический опрос детей и подростков  школьного возраста  (2019-2020гг) </vt:lpstr>
      <vt:lpstr>Слайд 4</vt:lpstr>
      <vt:lpstr>Слайд 5</vt:lpstr>
      <vt:lpstr>Слайд 6</vt:lpstr>
      <vt:lpstr>1Ч и 4K : чтение и навыки XXI века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Сайт Национальной библиотеки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Сунтаардааҕы оҕо библиотеката «Ааҕаллар оҕолор» бырайыак</vt:lpstr>
      <vt:lpstr>Слайд 30</vt:lpstr>
      <vt:lpstr>Слайд 31</vt:lpstr>
      <vt:lpstr>Спасибо за внимание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Петрович</dc:creator>
  <cp:lastModifiedBy>Директор</cp:lastModifiedBy>
  <cp:revision>117</cp:revision>
  <dcterms:created xsi:type="dcterms:W3CDTF">2022-02-08T00:08:49Z</dcterms:created>
  <dcterms:modified xsi:type="dcterms:W3CDTF">2022-02-21T14:10:23Z</dcterms:modified>
</cp:coreProperties>
</file>