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90" r:id="rId2"/>
    <p:sldId id="292" r:id="rId3"/>
    <p:sldId id="282" r:id="rId4"/>
    <p:sldId id="353" r:id="rId5"/>
    <p:sldId id="295" r:id="rId6"/>
    <p:sldId id="293" r:id="rId7"/>
    <p:sldId id="283" r:id="rId8"/>
    <p:sldId id="284" r:id="rId9"/>
    <p:sldId id="285" r:id="rId10"/>
    <p:sldId id="296" r:id="rId11"/>
    <p:sldId id="297" r:id="rId12"/>
    <p:sldId id="286" r:id="rId13"/>
    <p:sldId id="287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7" r:id="rId24"/>
    <p:sldId id="315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8" r:id="rId45"/>
    <p:sldId id="337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50" r:id="rId56"/>
    <p:sldId id="349" r:id="rId57"/>
    <p:sldId id="351" r:id="rId58"/>
    <p:sldId id="352" r:id="rId59"/>
    <p:sldId id="354" r:id="rId60"/>
    <p:sldId id="355" r:id="rId61"/>
    <p:sldId id="356" r:id="rId6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B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296" autoAdjust="0"/>
  </p:normalViewPr>
  <p:slideViewPr>
    <p:cSldViewPr snapToGrid="0">
      <p:cViewPr>
        <p:scale>
          <a:sx n="100" d="100"/>
          <a:sy n="100" d="100"/>
        </p:scale>
        <p:origin x="53" y="4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er\Desktop\1.1\3.%20&#1052;&#1086;&#1085;&#1080;&#1090;&#1086;&#1088;&#1080;&#1085;&#1075;%20&#1087;&#1086;&#1082;&#1072;&#1079;&#1072;&#1090;&#1077;&#1083;&#1077;&#1081;\&#1060;&#1091;&#1085;&#1082;&#1094;&#1080;&#1086;&#1085;&#1072;&#1083;&#1100;&#1085;&#1072;&#1103;%20&#1075;&#1088;&#1072;&#1084;&#1086;&#1090;&#1085;&#1086;&#1089;&#1090;&#1100;%20&#1053;&#1072;&#1095;&#1072;&#1083;&#1100;&#1085;&#1072;&#1103;%20&#1096;&#1082;&#1086;&#1083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1;%20&#1080;&#1090;&#1086;&#1075;\&#1054;&#1094;&#1077;&#1085;&#1082;&#1072;.%20&#1054;&#1073;&#1097;&#1080;&#1081;%20&#1088;&#1077;&#1079;&#1091;&#1083;&#1100;&#1090;&#1072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1;%20&#1080;&#1090;&#1086;&#1075;\&#1054;&#1094;&#1077;&#1085;&#1082;&#1072;.%20&#1054;&#1073;&#1097;&#1080;&#1081;%20&#1088;&#1077;&#1079;&#1091;&#1083;&#1100;&#1090;&#1072;&#1090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выше 65%</c:v>
                </c:pt>
                <c:pt idx="1">
                  <c:v>от 50% - 65%</c:v>
                </c:pt>
                <c:pt idx="2">
                  <c:v>ниже 50%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</c:v>
                </c:pt>
                <c:pt idx="1">
                  <c:v>308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7-4F74-8F7E-2EF63D5ADE6A}"/>
            </c:ext>
          </c:extLst>
        </c:ser>
        <c:dLbls/>
        <c:gapWidth val="219"/>
        <c:overlap val="-27"/>
        <c:axId val="138710400"/>
        <c:axId val="138724480"/>
      </c:barChart>
      <c:catAx>
        <c:axId val="138710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24480"/>
        <c:crosses val="autoZero"/>
        <c:auto val="1"/>
        <c:lblAlgn val="ctr"/>
        <c:lblOffset val="100"/>
      </c:catAx>
      <c:valAx>
        <c:axId val="138724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1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 sz="1800" b="1">
          <a:solidFill>
            <a:srgbClr val="002060"/>
          </a:solidFill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Обществознание,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852847228944058E-2"/>
          <c:y val="0.1493843162670124"/>
          <c:w val="0.53126670229823592"/>
          <c:h val="0.80524951393389566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5-4F2B-A538-77E9E02599DF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5-4F2B-A538-77E9E02599DF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5-4F2B-A538-77E9E02599DF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35-4F2B-A538-77E9E02599DF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35-4F2B-A538-77E9E02599DF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935-4F2B-A538-77E9E02599DF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935-4F2B-A538-77E9E02599DF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935-4F2B-A538-77E9E02599DF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935-4F2B-A538-77E9E02599DF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935-4F2B-A538-77E9E0259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Обществознание!$O$10:$S$10</c:f>
              <c:strCache>
                <c:ptCount val="5"/>
                <c:pt idx="0">
                  <c:v>Основы гражданского права</c:v>
                </c:pt>
                <c:pt idx="1">
                  <c:v>Основы семейного права</c:v>
                </c:pt>
                <c:pt idx="2">
                  <c:v>Основы трудового права</c:v>
                </c:pt>
                <c:pt idx="3">
                  <c:v>Экономические системы. Рыночные и финансовые отношения в экономике  </c:v>
                </c:pt>
                <c:pt idx="4">
                  <c:v>Политика и политическая власть. Основы конституционного строя РФ. Государственно-территориальное устройство РФ</c:v>
                </c:pt>
              </c:strCache>
            </c:strRef>
          </c:cat>
          <c:val>
            <c:numRef>
              <c:f>Обществознание!$O$11:$S$11</c:f>
              <c:numCache>
                <c:formatCode>0.00</c:formatCode>
                <c:ptCount val="5"/>
                <c:pt idx="0">
                  <c:v>81.5</c:v>
                </c:pt>
                <c:pt idx="1">
                  <c:v>51</c:v>
                </c:pt>
                <c:pt idx="2">
                  <c:v>60</c:v>
                </c:pt>
                <c:pt idx="3">
                  <c:v>73.2</c:v>
                </c:pt>
                <c:pt idx="4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935-4F2B-A538-77E9E02599D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118682585841927"/>
          <c:y val="0.13804816695612787"/>
          <c:w val="0.44090363904939456"/>
          <c:h val="0.84027638152489559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Математика,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1549704158096464E-2"/>
          <c:y val="0.13865949683118886"/>
          <c:w val="0.53682393555811314"/>
          <c:h val="0.86134050316881172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A2-4785-A1D9-0AC6281ABA06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A2-4785-A1D9-0AC6281ABA06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A2-4785-A1D9-0AC6281ABA06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A2-4785-A1D9-0AC6281ABA06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A2-4785-A1D9-0AC6281ABA06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A2-4785-A1D9-0AC6281ABA06}"/>
              </c:ext>
            </c:extLst>
          </c:dPt>
          <c:dPt>
            <c:idx val="6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2A2-4785-A1D9-0AC6281ABA06}"/>
              </c:ext>
            </c:extLst>
          </c:dPt>
          <c:dPt>
            <c:idx val="7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2A2-4785-A1D9-0AC6281ABA06}"/>
              </c:ext>
            </c:extLst>
          </c:dPt>
          <c:dPt>
            <c:idx val="8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2A2-4785-A1D9-0AC6281ABA06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2A2-4785-A1D9-0AC6281ABA06}"/>
              </c:ext>
            </c:extLst>
          </c:dPt>
          <c:dLbls>
            <c:dLbl>
              <c:idx val="7"/>
              <c:layout>
                <c:manualLayout>
                  <c:x val="7.7359307359307378E-2"/>
                  <c:y val="0.1501925796194345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2A2-4785-A1D9-0AC6281AB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0617479633227671E-2"/>
                  <c:y val="0.15784666843718381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2A2-4785-A1D9-0AC6281AB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Математика!$O$55:$W$55</c:f>
              <c:strCache>
                <c:ptCount val="9"/>
                <c:pt idx="0">
                  <c:v>Уравнения, неравенства и их системы</c:v>
                </c:pt>
                <c:pt idx="1">
                  <c:v>Функции и графики</c:v>
                </c:pt>
                <c:pt idx="2">
                  <c:v>Числовые последовательности</c:v>
                </c:pt>
                <c:pt idx="3">
                  <c:v>Вычисления и преобразования (%, прогрессии)</c:v>
                </c:pt>
                <c:pt idx="4">
                  <c:v>Геометрия</c:v>
                </c:pt>
                <c:pt idx="5">
                  <c:v>Математические модели (текстовые задачи)</c:v>
                </c:pt>
                <c:pt idx="6">
                  <c:v>Производная. Интегралы</c:v>
                </c:pt>
                <c:pt idx="7">
                  <c:v>Теория вероятности</c:v>
                </c:pt>
                <c:pt idx="8">
                  <c:v>Тригонометрия</c:v>
                </c:pt>
              </c:strCache>
            </c:strRef>
          </c:cat>
          <c:val>
            <c:numRef>
              <c:f>Математика!$O$56:$W$56</c:f>
              <c:numCache>
                <c:formatCode>0.00</c:formatCode>
                <c:ptCount val="9"/>
                <c:pt idx="0">
                  <c:v>62</c:v>
                </c:pt>
                <c:pt idx="1">
                  <c:v>74.940000000000026</c:v>
                </c:pt>
                <c:pt idx="2">
                  <c:v>82</c:v>
                </c:pt>
                <c:pt idx="3">
                  <c:v>54.660000000000011</c:v>
                </c:pt>
                <c:pt idx="4">
                  <c:v>85</c:v>
                </c:pt>
                <c:pt idx="5">
                  <c:v>76</c:v>
                </c:pt>
                <c:pt idx="6">
                  <c:v>74</c:v>
                </c:pt>
                <c:pt idx="7">
                  <c:v>46.660000000000011</c:v>
                </c:pt>
                <c:pt idx="8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2A2-4785-A1D9-0AC6281ABA0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182303923724898"/>
          <c:y val="9.6850706285771443E-2"/>
          <c:w val="0.42459628679901801"/>
          <c:h val="0.83411599100556066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Информатика,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7228896322897826E-2"/>
          <c:y val="0.12316615489594003"/>
          <c:w val="0.5335068314899154"/>
          <c:h val="0.83930399181166793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C-4261-B9C4-12482A4303CF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4C-4261-B9C4-12482A4303CF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4C-4261-B9C4-12482A4303CF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4C-4261-B9C4-12482A4303CF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4C-4261-B9C4-12482A4303CF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4C-4261-B9C4-12482A4303CF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4C-4261-B9C4-12482A4303CF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F4C-4261-B9C4-12482A4303CF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F4C-4261-B9C4-12482A4303CF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F4C-4261-B9C4-12482A430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'Информатика '!$O$20:$R$20</c:f>
              <c:strCache>
                <c:ptCount val="4"/>
                <c:pt idx="0">
                  <c:v>Электронные таблицы</c:v>
                </c:pt>
                <c:pt idx="1">
                  <c:v>Создание собственных программ (10–20 строк) для обработки символьной информации</c:v>
                </c:pt>
                <c:pt idx="2">
                  <c:v>Создание собственных программ (10–20 строк) для обработки целочисленной информации</c:v>
                </c:pt>
                <c:pt idx="3">
                  <c:v>Вычисление рекуррентных выражений</c:v>
                </c:pt>
              </c:strCache>
            </c:strRef>
          </c:cat>
          <c:val>
            <c:numRef>
              <c:f>'Информатика '!$O$21:$R$21</c:f>
              <c:numCache>
                <c:formatCode>0.00</c:formatCode>
                <c:ptCount val="4"/>
                <c:pt idx="0">
                  <c:v>59.333333333333336</c:v>
                </c:pt>
                <c:pt idx="1">
                  <c:v>55.466666666666612</c:v>
                </c:pt>
                <c:pt idx="2">
                  <c:v>69.066666666666663</c:v>
                </c:pt>
                <c:pt idx="3">
                  <c:v>76.666666666666671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F4C-4261-B9C4-12482A4303C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108887169845469"/>
          <c:y val="0.13474679151405189"/>
          <c:w val="0.41100159324586738"/>
          <c:h val="0.84853190809055778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Физика и астрономия,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0533280997803971E-2"/>
          <c:y val="0.17679738562091518"/>
          <c:w val="0.51761925225612415"/>
          <c:h val="0.78725490196078429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C-4A6D-823E-6C52A308DDC9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C-4A6D-823E-6C52A308DDC9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C-4A6D-823E-6C52A308DDC9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7C-4A6D-823E-6C52A308DDC9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7C-4A6D-823E-6C52A308DDC9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97C-4A6D-823E-6C52A308DDC9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97C-4A6D-823E-6C52A308DDC9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97C-4A6D-823E-6C52A308DDC9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97C-4A6D-823E-6C52A308DDC9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97C-4A6D-823E-6C52A308DD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'Физика и астрономия'!$O$31:$T$31</c:f>
              <c:strCache>
                <c:ptCount val="6"/>
                <c:pt idx="0">
                  <c:v>Кинематика. Механика</c:v>
                </c:pt>
                <c:pt idx="1">
                  <c:v>Термодинамика</c:v>
                </c:pt>
                <c:pt idx="2">
                  <c:v>Электродинамика и основы СТО</c:v>
                </c:pt>
                <c:pt idx="3">
                  <c:v>Ядерная физика</c:v>
                </c:pt>
                <c:pt idx="4">
                  <c:v>Квантовая физика</c:v>
                </c:pt>
                <c:pt idx="5">
                  <c:v>Астрофизика</c:v>
                </c:pt>
              </c:strCache>
            </c:strRef>
          </c:cat>
          <c:val>
            <c:numRef>
              <c:f>'Физика и астрономия'!$O$32:$T$32</c:f>
              <c:numCache>
                <c:formatCode>0.00</c:formatCode>
                <c:ptCount val="6"/>
                <c:pt idx="0">
                  <c:v>55.12820512820516</c:v>
                </c:pt>
                <c:pt idx="1">
                  <c:v>50.961538461538446</c:v>
                </c:pt>
                <c:pt idx="2">
                  <c:v>67.307692307692278</c:v>
                </c:pt>
                <c:pt idx="3">
                  <c:v>53.846153846153875</c:v>
                </c:pt>
                <c:pt idx="4">
                  <c:v>53.846153846153875</c:v>
                </c:pt>
                <c:pt idx="5">
                  <c:v>57.692307692307693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97C-4A6D-823E-6C52A308DDC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63154884968992"/>
          <c:y val="0.13804816695612787"/>
          <c:w val="0.42045873670604256"/>
          <c:h val="0.83072024085224638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География,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7975165796528836E-2"/>
          <c:y val="0.14127910270209043"/>
          <c:w val="0.59143913275832749"/>
          <c:h val="0.79354962776566951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56-4D94-BDC4-FC82E48EB6AF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56-4D94-BDC4-FC82E48EB6AF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56-4D94-BDC4-FC82E48EB6AF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56-4D94-BDC4-FC82E48EB6AF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56-4D94-BDC4-FC82E48EB6AF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56-4D94-BDC4-FC82E48EB6AF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56-4D94-BDC4-FC82E48EB6AF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56-4D94-BDC4-FC82E48EB6AF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56-4D94-BDC4-FC82E48EB6AF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56-4D94-BDC4-FC82E48EB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География!$O$19:$R$19</c:f>
              <c:strCache>
                <c:ptCount val="4"/>
                <c:pt idx="0">
                  <c:v>Географические модели. Карта и план местности</c:v>
                </c:pt>
                <c:pt idx="1">
                  <c:v>Литосфера. Гидросфера. Атмосфера. Биосфера. Ноосфера</c:v>
                </c:pt>
                <c:pt idx="2">
                  <c:v>Часовые зоны</c:v>
                </c:pt>
                <c:pt idx="3">
                  <c:v>Великие открытия</c:v>
                </c:pt>
              </c:strCache>
            </c:strRef>
          </c:cat>
          <c:val>
            <c:numRef>
              <c:f>География!$O$20:$R$20</c:f>
              <c:numCache>
                <c:formatCode>0.00</c:formatCode>
                <c:ptCount val="4"/>
                <c:pt idx="0">
                  <c:v>80.785714285714292</c:v>
                </c:pt>
                <c:pt idx="1">
                  <c:v>60</c:v>
                </c:pt>
                <c:pt idx="2">
                  <c:v>50</c:v>
                </c:pt>
                <c:pt idx="3">
                  <c:v>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456-4D94-BDC4-FC82E48EB6A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550566414666996"/>
          <c:y val="0.15429769767566848"/>
          <c:w val="0.36385669759035777"/>
          <c:h val="0.8111124745148379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Биология,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902315095228496E-2"/>
          <c:y val="0.10522969321252588"/>
          <c:w val="0.57147435897435861"/>
          <c:h val="0.85026227944682853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D0-49EC-B411-5296E90F3D0D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D0-49EC-B411-5296E90F3D0D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D0-49EC-B411-5296E90F3D0D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D0-49EC-B411-5296E90F3D0D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D0-49EC-B411-5296E90F3D0D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D0-49EC-B411-5296E90F3D0D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D0-49EC-B411-5296E90F3D0D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DD0-49EC-B411-5296E90F3D0D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DD0-49EC-B411-5296E90F3D0D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DD0-49EC-B411-5296E90F3D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Биология!$O$23:$T$23</c:f>
              <c:strCache>
                <c:ptCount val="6"/>
                <c:pt idx="0">
                  <c:v>Клетка</c:v>
                </c:pt>
                <c:pt idx="1">
                  <c:v>Организм как биологическая система</c:v>
                </c:pt>
                <c:pt idx="2">
                  <c:v>Организм человека</c:v>
                </c:pt>
                <c:pt idx="3">
                  <c:v>Цитология</c:v>
                </c:pt>
                <c:pt idx="4">
                  <c:v>Генетика </c:v>
                </c:pt>
                <c:pt idx="5">
                  <c:v>Анализ биологической информации </c:v>
                </c:pt>
              </c:strCache>
            </c:strRef>
          </c:cat>
          <c:val>
            <c:numRef>
              <c:f>Биология!$O$24:$T$24</c:f>
              <c:numCache>
                <c:formatCode>0.00</c:formatCode>
                <c:ptCount val="6"/>
                <c:pt idx="0">
                  <c:v>38.888888888888886</c:v>
                </c:pt>
                <c:pt idx="1">
                  <c:v>59.4444444444444</c:v>
                </c:pt>
                <c:pt idx="2">
                  <c:v>98.166666666666671</c:v>
                </c:pt>
                <c:pt idx="3">
                  <c:v>77.583333333333286</c:v>
                </c:pt>
                <c:pt idx="4">
                  <c:v>68.055555555555515</c:v>
                </c:pt>
                <c:pt idx="5">
                  <c:v>44.4166666666666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DD0-49EC-B411-5296E90F3D0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53361599030891"/>
          <c:y val="0.13804816695612787"/>
          <c:w val="0.37675415573053378"/>
          <c:h val="0.8111124745148379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История,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6702184910128083E-2"/>
          <c:y val="0.11732206694832632"/>
          <c:w val="0.56097298460876122"/>
          <c:h val="0.84692882677933101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FD-4B3A-AC13-F36BDD59084E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FD-4B3A-AC13-F36BDD59084E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FD-4B3A-AC13-F36BDD59084E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FD-4B3A-AC13-F36BDD59084E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FD-4B3A-AC13-F36BDD59084E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FD-4B3A-AC13-F36BDD59084E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CFD-4B3A-AC13-F36BDD59084E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CFD-4B3A-AC13-F36BDD59084E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CFD-4B3A-AC13-F36BDD59084E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CFD-4B3A-AC13-F36BDD5908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История!$O$32:$T$32</c:f>
              <c:strCache>
                <c:ptCount val="6"/>
                <c:pt idx="0">
                  <c:v>Первобытность. Древние цивилизации. История Средних веков</c:v>
                </c:pt>
                <c:pt idx="1">
                  <c:v>История Руси в IX — XV вв.</c:v>
                </c:pt>
                <c:pt idx="2">
                  <c:v>История России XVII  —   XIX  вв.</c:v>
                </c:pt>
                <c:pt idx="3">
                  <c:v>Государства Европы в  XVI—  XIX  вв.</c:v>
                </c:pt>
                <c:pt idx="4">
                  <c:v>Страны Востока в  XVI—  XIX  вв.</c:v>
                </c:pt>
                <c:pt idx="5">
                  <c:v>Новейшая история </c:v>
                </c:pt>
              </c:strCache>
            </c:strRef>
          </c:cat>
          <c:val>
            <c:numRef>
              <c:f>История!$O$33:$T$33</c:f>
              <c:numCache>
                <c:formatCode>0.00</c:formatCode>
                <c:ptCount val="6"/>
                <c:pt idx="0">
                  <c:v>79.777777777777729</c:v>
                </c:pt>
                <c:pt idx="1">
                  <c:v>91.055555555555515</c:v>
                </c:pt>
                <c:pt idx="2">
                  <c:v>77.907407407407405</c:v>
                </c:pt>
                <c:pt idx="3">
                  <c:v>74.037037037037038</c:v>
                </c:pt>
                <c:pt idx="4">
                  <c:v>56.481481481481417</c:v>
                </c:pt>
                <c:pt idx="5">
                  <c:v>82.870370370370296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CFD-4B3A-AC13-F36BDD59084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84150863124675"/>
          <c:y val="0.12829834765941883"/>
          <c:w val="0.38755412273498124"/>
          <c:h val="0.8619518960844885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Химия,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9851638396397345E-2"/>
          <c:y val="0.11634073583029501"/>
          <c:w val="0.54906189346560275"/>
          <c:h val="0.84388465362943388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E0-412A-B371-5021A56F1A6A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E0-412A-B371-5021A56F1A6A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E0-412A-B371-5021A56F1A6A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E0-412A-B371-5021A56F1A6A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E0-412A-B371-5021A56F1A6A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E0-412A-B371-5021A56F1A6A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E0-412A-B371-5021A56F1A6A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6E0-412A-B371-5021A56F1A6A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6E0-412A-B371-5021A56F1A6A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6E0-412A-B371-5021A56F1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Химия!$O$20:$T$20</c:f>
              <c:strCache>
                <c:ptCount val="6"/>
                <c:pt idx="0">
                  <c:v>Неметаллы и их соединения. Металлы и их соединения</c:v>
                </c:pt>
                <c:pt idx="1">
                  <c:v>Свойства углеводородов. Механизмы реакций</c:v>
                </c:pt>
                <c:pt idx="2">
                  <c:v>Окислительно-восстановительные реакции</c:v>
                </c:pt>
                <c:pt idx="3">
                  <c:v>Электролиз расплавов и растворов</c:v>
                </c:pt>
                <c:pt idx="4">
                  <c:v>Гидролиз солей. Среда водных растворов</c:v>
                </c:pt>
                <c:pt idx="5">
                  <c:v>Молекулярная формула веществ</c:v>
                </c:pt>
              </c:strCache>
            </c:strRef>
          </c:cat>
          <c:val>
            <c:numRef>
              <c:f>Химия!$O$21:$T$21</c:f>
              <c:numCache>
                <c:formatCode>0.00</c:formatCode>
                <c:ptCount val="6"/>
                <c:pt idx="0">
                  <c:v>74.933333333333309</c:v>
                </c:pt>
                <c:pt idx="1">
                  <c:v>85.4</c:v>
                </c:pt>
                <c:pt idx="2">
                  <c:v>63.333333333333336</c:v>
                </c:pt>
                <c:pt idx="3">
                  <c:v>85</c:v>
                </c:pt>
                <c:pt idx="4">
                  <c:v>74.166666666666671</c:v>
                </c:pt>
                <c:pt idx="5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6E0-412A-B371-5021A56F1A6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49194513830063"/>
          <c:y val="0.13804816695612787"/>
          <c:w val="0.38559837934858132"/>
          <c:h val="0.8111124745148379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Физическая культура,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4511773316102142E-2"/>
          <c:y val="0.12852564102564093"/>
          <c:w val="0.57662168045276463"/>
          <c:h val="0.84903846153846163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13-4BD7-9D3A-301275B7FDB6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13-4BD7-9D3A-301275B7FDB6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13-4BD7-9D3A-301275B7FDB6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13-4BD7-9D3A-301275B7FDB6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13-4BD7-9D3A-301275B7FDB6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213-4BD7-9D3A-301275B7FDB6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213-4BD7-9D3A-301275B7FDB6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213-4BD7-9D3A-301275B7FDB6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213-4BD7-9D3A-301275B7FDB6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213-4BD7-9D3A-301275B7F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'Физическая культура'!$O$11:$S$11</c:f>
              <c:strCache>
                <c:ptCount val="5"/>
                <c:pt idx="0">
                  <c:v>Здоровье человека и основы медицинских знаний. ГТО</c:v>
                </c:pt>
                <c:pt idx="1">
                  <c:v>Гимнастика</c:v>
                </c:pt>
                <c:pt idx="2">
                  <c:v>Лёгкая атлетика</c:v>
                </c:pt>
                <c:pt idx="3">
                  <c:v>Зимние виды спорта</c:v>
                </c:pt>
                <c:pt idx="4">
                  <c:v>Спортивные игры.  Баскетбол.  Волейбол.  Футбол</c:v>
                </c:pt>
              </c:strCache>
            </c:strRef>
          </c:cat>
          <c:val>
            <c:numRef>
              <c:f>'Физическая культура'!$O$12:$S$12</c:f>
              <c:numCache>
                <c:formatCode>0.00</c:formatCode>
                <c:ptCount val="5"/>
                <c:pt idx="0">
                  <c:v>66.666666666666671</c:v>
                </c:pt>
                <c:pt idx="1">
                  <c:v>60</c:v>
                </c:pt>
                <c:pt idx="2">
                  <c:v>70.833333333333286</c:v>
                </c:pt>
                <c:pt idx="3">
                  <c:v>62.5</c:v>
                </c:pt>
                <c:pt idx="4">
                  <c:v>92.25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213-4BD7-9D3A-301275B7FDB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6592748501161"/>
          <c:y val="0.13804816695612787"/>
          <c:w val="0.38372440602086288"/>
          <c:h val="0.8111124745148379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Изобразительное</a:t>
            </a:r>
            <a:r>
              <a:rPr lang="ru-RU" sz="1400" baseline="0"/>
              <a:t> искусство</a:t>
            </a:r>
            <a:r>
              <a:rPr lang="ru-RU" sz="1400"/>
              <a:t>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4821815599634286E-2"/>
          <c:y val="0.12331726774139939"/>
          <c:w val="0.55543394987413774"/>
          <c:h val="0.8434435765331566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7B-4DD1-8860-8B1E384400FB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7B-4DD1-8860-8B1E384400FB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7B-4DD1-8860-8B1E384400FB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7B-4DD1-8860-8B1E384400FB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7B-4DD1-8860-8B1E384400FB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7B-4DD1-8860-8B1E384400FB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E7B-4DD1-8860-8B1E384400FB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E7B-4DD1-8860-8B1E384400FB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E7B-4DD1-8860-8B1E384400FB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E7B-4DD1-8860-8B1E384400FB}"/>
              </c:ext>
            </c:extLst>
          </c:dPt>
          <c:dLbls>
            <c:dLbl>
              <c:idx val="2"/>
              <c:layout>
                <c:manualLayout>
                  <c:x val="2.4429621030328627E-2"/>
                  <c:y val="-2.683445971456619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7B-4DD1-8860-8B1E384400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'Изобразительное искусство'!$O$6:$R$6</c:f>
              <c:strCache>
                <c:ptCount val="4"/>
                <c:pt idx="0">
                  <c:v>Живопись, графика, скульптура</c:v>
                </c:pt>
                <c:pt idx="1">
                  <c:v>Мифологический жанр в изобразительном искусстве</c:v>
                </c:pt>
                <c:pt idx="2">
                  <c:v>Архитектура и дизайн</c:v>
                </c:pt>
                <c:pt idx="3">
                  <c:v>Связь изобразительного искусства с другими видами искусства и предметными областями</c:v>
                </c:pt>
              </c:strCache>
            </c:strRef>
          </c:cat>
          <c:val>
            <c:numRef>
              <c:f>'Изобразительное искусство'!$O$7:$R$7</c:f>
              <c:numCache>
                <c:formatCode>0.00</c:formatCode>
                <c:ptCount val="4"/>
                <c:pt idx="0">
                  <c:v>69</c:v>
                </c:pt>
                <c:pt idx="1">
                  <c:v>75</c:v>
                </c:pt>
                <c:pt idx="2">
                  <c:v>0</c:v>
                </c:pt>
                <c:pt idx="3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E7B-4DD1-8860-8B1E384400F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656279498179112"/>
          <c:y val="0.11725170359439011"/>
          <c:w val="0.37786864690507344"/>
          <c:h val="0.88274829640561003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</a:t>
            </a:r>
            <a:r>
              <a:rPr 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Сунтарского</a:t>
            </a:r>
            <a:r>
              <a:rPr 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494522423827458E-2"/>
          <c:y val="0.10417411021934382"/>
          <c:w val="0.95080499448438538"/>
          <c:h val="0.742559185243711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65 %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BA-48C4-AF31-DE101F8EA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50 %-65 %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BA-48C4-AF31-DE101F8EA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50 %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BA-48C4-AF31-DE101F8EA0A7}"/>
            </c:ext>
          </c:extLst>
        </c:ser>
        <c:dLbls>
          <c:showVal val="1"/>
        </c:dLbls>
        <c:gapWidth val="219"/>
        <c:overlap val="-27"/>
        <c:axId val="167525760"/>
        <c:axId val="167539840"/>
      </c:barChart>
      <c:catAx>
        <c:axId val="167525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539840"/>
        <c:crosses val="autoZero"/>
        <c:auto val="1"/>
        <c:lblAlgn val="ctr"/>
        <c:lblOffset val="100"/>
      </c:catAx>
      <c:valAx>
        <c:axId val="167539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52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49109893871962"/>
          <c:y val="0.8991079448634095"/>
          <c:w val="0.3906023431853628"/>
          <c:h val="8.473378723505317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Музыка,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6442938567394591E-2"/>
          <c:y val="0.12103939647946349"/>
          <c:w val="0.55392589325099295"/>
          <c:h val="0.8420787929589274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9B-433E-B35F-9F0A4B4027EE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9B-433E-B35F-9F0A4B4027EE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9B-433E-B35F-9F0A4B4027EE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9B-433E-B35F-9F0A4B4027EE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9B-433E-B35F-9F0A4B4027EE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9B-433E-B35F-9F0A4B4027EE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19B-433E-B35F-9F0A4B4027EE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19B-433E-B35F-9F0A4B4027EE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19B-433E-B35F-9F0A4B4027EE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19B-433E-B35F-9F0A4B4027EE}"/>
              </c:ext>
            </c:extLst>
          </c:dPt>
          <c:dLbls>
            <c:dLbl>
              <c:idx val="1"/>
              <c:layout>
                <c:manualLayout>
                  <c:x val="1.162864439242392E-2"/>
                  <c:y val="-1.2204411451748221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9B-433E-B35F-9F0A4B4027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421898276228995"/>
                  <c:y val="2.4834758334063584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9B-433E-B35F-9F0A4B4027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Музыка!$O$6:$T$6</c:f>
              <c:strCache>
                <c:ptCount val="6"/>
                <c:pt idx="0">
                  <c:v>Теория музыки</c:v>
                </c:pt>
                <c:pt idx="1">
                  <c:v>Музыка родного края. Музыка народов мира</c:v>
                </c:pt>
                <c:pt idx="2">
                  <c:v>Европейская классическая музыка</c:v>
                </c:pt>
                <c:pt idx="3">
                  <c:v>Русская классическая музыка</c:v>
                </c:pt>
                <c:pt idx="4">
                  <c:v>Жанры музыкального искусства</c:v>
                </c:pt>
                <c:pt idx="5">
                  <c:v>Связь музыки с другими видами искусства</c:v>
                </c:pt>
              </c:strCache>
            </c:strRef>
          </c:cat>
          <c:val>
            <c:numRef>
              <c:f>Музыка!$O$7:$T$7</c:f>
              <c:numCache>
                <c:formatCode>0.00</c:formatCode>
                <c:ptCount val="6"/>
                <c:pt idx="0">
                  <c:v>35.5</c:v>
                </c:pt>
                <c:pt idx="1">
                  <c:v>0</c:v>
                </c:pt>
                <c:pt idx="2">
                  <c:v>46.5</c:v>
                </c:pt>
                <c:pt idx="3">
                  <c:v>100</c:v>
                </c:pt>
                <c:pt idx="4">
                  <c:v>71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19B-433E-B35F-9F0A4B4027E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77990267758319"/>
          <c:y val="0.13804816695612787"/>
          <c:w val="0.39031030638153047"/>
          <c:h val="0.8111124745148379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Технология</a:t>
            </a:r>
            <a:r>
              <a:rPr lang="ru-RU" sz="1400" baseline="0"/>
              <a:t> (м)</a:t>
            </a:r>
            <a:r>
              <a:rPr lang="ru-RU" sz="1400"/>
              <a:t>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3345859981437554E-3"/>
          <c:y val="0.18660130718954251"/>
          <c:w val="0.49700141751172172"/>
          <c:h val="0.7447712418300656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F-464B-B94C-4E6E49B8D0B3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F-464B-B94C-4E6E49B8D0B3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7F-464B-B94C-4E6E49B8D0B3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F-464B-B94C-4E6E49B8D0B3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F-464B-B94C-4E6E49B8D0B3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7F-464B-B94C-4E6E49B8D0B3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7F-464B-B94C-4E6E49B8D0B3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7F-464B-B94C-4E6E49B8D0B3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7F-464B-B94C-4E6E49B8D0B3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17F-464B-B94C-4E6E49B8D0B3}"/>
              </c:ext>
            </c:extLst>
          </c:dPt>
          <c:dLbls>
            <c:dLbl>
              <c:idx val="2"/>
              <c:layout>
                <c:manualLayout>
                  <c:x val="-0.11583004397177626"/>
                  <c:y val="-0.18018690958922581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7F-464B-B94C-4E6E49B8D0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'Технология (мальчики)'!$O$7:$S$7</c:f>
              <c:strCache>
                <c:ptCount val="5"/>
                <c:pt idx="0">
                  <c:v>Понимание технологических процессов. Соблюдение правил безопасности использования технических устройств</c:v>
                </c:pt>
                <c:pt idx="1">
                  <c:v>Технологии обработки конструкционных материалов</c:v>
                </c:pt>
                <c:pt idx="2">
                  <c:v>Традиционные производства и технологии. Обработка древесины</c:v>
                </c:pt>
                <c:pt idx="3">
                  <c:v>Традиционные производства. Обработка металла и технологии</c:v>
                </c:pt>
                <c:pt idx="4">
                  <c:v>Технологии и искусство. Народные ремесла</c:v>
                </c:pt>
              </c:strCache>
            </c:strRef>
          </c:cat>
          <c:val>
            <c:numRef>
              <c:f>'Технология (мальчики)'!$O$8:$S$8</c:f>
              <c:numCache>
                <c:formatCode>0.00</c:formatCode>
                <c:ptCount val="5"/>
                <c:pt idx="0">
                  <c:v>66.7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17F-464B-B94C-4E6E49B8D0B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363169765702764"/>
          <c:y val="0.13804816695612787"/>
          <c:w val="0.48845874147969026"/>
          <c:h val="0.84677569726038238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Технология</a:t>
            </a:r>
            <a:r>
              <a:rPr lang="ru-RU" sz="1400" baseline="0"/>
              <a:t> (д)</a:t>
            </a:r>
            <a:r>
              <a:rPr lang="ru-RU" sz="1400"/>
              <a:t>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0836201361566024E-2"/>
          <c:y val="0.12262008733624462"/>
          <c:w val="0.50915477964658329"/>
          <c:h val="0.83545851528384274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E7-4C9B-AF13-ADBCAF4D41DF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E7-4C9B-AF13-ADBCAF4D41DF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E7-4C9B-AF13-ADBCAF4D41DF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E7-4C9B-AF13-ADBCAF4D41DF}"/>
              </c:ext>
            </c:extLst>
          </c:dPt>
          <c:dPt>
            <c:idx val="4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E7-4C9B-AF13-ADBCAF4D41DF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6E7-4C9B-AF13-ADBCAF4D41DF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6E7-4C9B-AF13-ADBCAF4D41DF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6E7-4C9B-AF13-ADBCAF4D41DF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6E7-4C9B-AF13-ADBCAF4D41DF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6E7-4C9B-AF13-ADBCAF4D41DF}"/>
              </c:ext>
            </c:extLst>
          </c:dPt>
          <c:dLbls>
            <c:dLbl>
              <c:idx val="2"/>
              <c:layout>
                <c:manualLayout>
                  <c:x val="-9.2423074485203704E-2"/>
                  <c:y val="-0.2111978235564530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E7-4C9B-AF13-ADBCAF4D4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'Технология (девочки)'!$O$6:$S$6</c:f>
              <c:strCache>
                <c:ptCount val="5"/>
                <c:pt idx="0">
                  <c:v>Понимание технологических процессов. Соблюдение правил безопасности использования технических устройств</c:v>
                </c:pt>
                <c:pt idx="1">
                  <c:v>Технология обработки текстильных материалов</c:v>
                </c:pt>
                <c:pt idx="2">
                  <c:v>Технология приготовления пищи</c:v>
                </c:pt>
                <c:pt idx="3">
                  <c:v>Дизайн. Эстетика в быту. Эстетика и экология жилища</c:v>
                </c:pt>
                <c:pt idx="4">
                  <c:v>Технологии и искусство. Народные ремесла</c:v>
                </c:pt>
              </c:strCache>
            </c:strRef>
          </c:cat>
          <c:val>
            <c:numRef>
              <c:f>'Технология (девочки)'!$O$7:$S$7</c:f>
              <c:numCache>
                <c:formatCode>0.00</c:formatCode>
                <c:ptCount val="5"/>
                <c:pt idx="0">
                  <c:v>61.6</c:v>
                </c:pt>
                <c:pt idx="1">
                  <c:v>87</c:v>
                </c:pt>
                <c:pt idx="2">
                  <c:v>63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6E7-4C9B-AF13-ADBCAF4D41D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535743203485562"/>
          <c:y val="0.12756785751126098"/>
          <c:w val="0.47673301269532053"/>
          <c:h val="0.84954041880136166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ОБЖ,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740575067064394E-2"/>
          <c:y val="0.18263175339741472"/>
          <c:w val="0.49978786593126889"/>
          <c:h val="0.78090818694066921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C9-45F3-ADA5-DADC78F6DAA7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C9-45F3-ADA5-DADC78F6DAA7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C9-45F3-ADA5-DADC78F6DAA7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C9-45F3-ADA5-DADC78F6DAA7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C9-45F3-ADA5-DADC78F6DAA7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C9-45F3-ADA5-DADC78F6DAA7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CC9-45F3-ADA5-DADC78F6DAA7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CC9-45F3-ADA5-DADC78F6DAA7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CC9-45F3-ADA5-DADC78F6DAA7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CC9-45F3-ADA5-DADC78F6DAA7}"/>
              </c:ext>
            </c:extLst>
          </c:dPt>
          <c:dLbls>
            <c:dLbl>
              <c:idx val="2"/>
              <c:layout>
                <c:manualLayout>
                  <c:x val="9.4980072974576765E-2"/>
                  <c:y val="-0.1110858793331326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C9-45F3-ADA5-DADC78F6DA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362510844565165E-3"/>
                  <c:y val="4.0846815298648365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C9-45F3-ADA5-DADC78F6DA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8910529924771621E-3"/>
                  <c:y val="-4.6062306501548071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C9-45F3-ADA5-DADC78F6DA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ОБЖ!$O$6:$T$6</c:f>
              <c:strCache>
                <c:ptCount val="6"/>
                <c:pt idx="0">
                  <c:v>Безопасность в быту</c:v>
                </c:pt>
                <c:pt idx="1">
                  <c:v>Безопасность в природной среде</c:v>
                </c:pt>
                <c:pt idx="2">
                  <c:v>Безопасность на транспорте, в общественных местах</c:v>
                </c:pt>
                <c:pt idx="3">
                  <c:v>Безопасность в информационном пространстве</c:v>
                </c:pt>
                <c:pt idx="4">
                  <c:v>Безопасность в социуме. Основы противодействия экстремизму и терроризму</c:v>
                </c:pt>
                <c:pt idx="5">
                  <c:v>Здоровье человека и основы медицинских знаний. ГТО</c:v>
                </c:pt>
              </c:strCache>
            </c:strRef>
          </c:cat>
          <c:val>
            <c:numRef>
              <c:f>ОБЖ!$O$7:$T$7</c:f>
              <c:numCache>
                <c:formatCode>0.00</c:formatCode>
                <c:ptCount val="6"/>
                <c:pt idx="0">
                  <c:v>33</c:v>
                </c:pt>
                <c:pt idx="1">
                  <c:v>100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CC9-45F3-ADA5-DADC78F6DAA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237292835213559"/>
          <c:y val="0.11484631706419522"/>
          <c:w val="0.42971764454347744"/>
          <c:h val="0.8840324773788427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240 и выше баллов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ОО с показателями выше 65% выполнения </c:v>
                </c:pt>
                <c:pt idx="1">
                  <c:v>ОО с показателями от 50% до 65% выполнения </c:v>
                </c:pt>
                <c:pt idx="2">
                  <c:v>ОО с показателями ниже 50% выполнения 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0.10700000000000001</c:v>
                </c:pt>
                <c:pt idx="1">
                  <c:v>3.500000000000001E-2</c:v>
                </c:pt>
                <c:pt idx="2" formatCode="0%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8B-4249-ABE2-E9BA988FB6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210 до 239 баллов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ОО с показателями выше 65% выполнения </c:v>
                </c:pt>
                <c:pt idx="1">
                  <c:v>ОО с показателями от 50% до 65% выполнения </c:v>
                </c:pt>
                <c:pt idx="2">
                  <c:v>ОО с показателями ниже 50% выполнения 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0.18400000000000002</c:v>
                </c:pt>
                <c:pt idx="1">
                  <c:v>8.4700000000000039E-2</c:v>
                </c:pt>
                <c:pt idx="2">
                  <c:v>6.0200000000000004E-2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8B-4249-ABE2-E9BA988FB6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180 до 209 баллов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ОО с показателями выше 65% выполнения </c:v>
                </c:pt>
                <c:pt idx="1">
                  <c:v>ОО с показателями от 50% до 65% выполнения </c:v>
                </c:pt>
                <c:pt idx="2">
                  <c:v>ОО с показателями ниже 50% выполнения 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0.21800000000000003</c:v>
                </c:pt>
                <c:pt idx="1">
                  <c:v>0.17570000000000002</c:v>
                </c:pt>
                <c:pt idx="2">
                  <c:v>6.7000000000000004E-2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8B-4249-ABE2-E9BA988FB6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150 до 179 баллов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ОО с показателями выше 65% выполнения </c:v>
                </c:pt>
                <c:pt idx="1">
                  <c:v>ОО с показателями от 50% до 65% выполнения </c:v>
                </c:pt>
                <c:pt idx="2">
                  <c:v>ОО с показателями ниже 50% выполнения 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0.23240000000000002</c:v>
                </c:pt>
                <c:pt idx="1">
                  <c:v>0.28750000000000003</c:v>
                </c:pt>
                <c:pt idx="2">
                  <c:v>0.21740000000000004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8B-4249-ABE2-E9BA988FB6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 120 до 149 баллов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ОО с показателями выше 65% выполнения </c:v>
                </c:pt>
                <c:pt idx="1">
                  <c:v>ОО с показателями от 50% до 65% выполнения </c:v>
                </c:pt>
                <c:pt idx="2">
                  <c:v>ОО с показателями ниже 50% выполнения 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0.18640000000000004</c:v>
                </c:pt>
                <c:pt idx="1">
                  <c:v>0.27160000000000001</c:v>
                </c:pt>
                <c:pt idx="2">
                  <c:v>0.42470000000000002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8B-4249-ABE2-E9BA988FB6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 90 до 119 баллов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ОО с показателями выше 65% выполнения </c:v>
                </c:pt>
                <c:pt idx="1">
                  <c:v>ОО с показателями от 50% до 65% выполнения </c:v>
                </c:pt>
                <c:pt idx="2">
                  <c:v>ОО с показателями ниже 50% выполнения </c:v>
                </c:pt>
              </c:strCache>
            </c:strRef>
          </c:cat>
          <c:val>
            <c:numRef>
              <c:f>Лист1!$G$2:$G$4</c:f>
              <c:numCache>
                <c:formatCode>0.00%</c:formatCode>
                <c:ptCount val="3"/>
                <c:pt idx="0">
                  <c:v>7.240000000000002E-2</c:v>
                </c:pt>
                <c:pt idx="1">
                  <c:v>0.14590000000000003</c:v>
                </c:pt>
                <c:pt idx="2">
                  <c:v>0.22070000000000001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8B-4249-ABE2-E9BA988FB6E5}"/>
            </c:ext>
          </c:extLst>
        </c:ser>
        <c:dLbls/>
        <c:gapWidth val="219"/>
        <c:overlap val="-27"/>
        <c:axId val="169392000"/>
        <c:axId val="169393536"/>
      </c:barChart>
      <c:catAx>
        <c:axId val="16939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393536"/>
        <c:crosses val="autoZero"/>
        <c:auto val="1"/>
        <c:lblAlgn val="ctr"/>
        <c:lblOffset val="100"/>
      </c:catAx>
      <c:valAx>
        <c:axId val="169393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3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8612836438926E-2"/>
          <c:y val="0.84027684039495054"/>
          <c:w val="0.83705922629236562"/>
          <c:h val="0.127977127859017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2060"/>
                </a:solidFill>
              </a:rPr>
              <a:t>Итоговые результаты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D7-4521-A958-2D22C4761E40}"/>
              </c:ext>
            </c:extLst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D7-4521-A958-2D22C4761E40}"/>
              </c:ext>
            </c:extLst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D7-4521-A958-2D22C4761E40}"/>
              </c:ext>
            </c:extLst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D7-4521-A958-2D22C4761E40}"/>
              </c:ext>
            </c:extLst>
          </c:dPt>
          <c:dPt>
            <c:idx val="4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D7-4521-A958-2D22C4761E40}"/>
              </c:ext>
            </c:extLst>
          </c:dPt>
          <c:dPt>
            <c:idx val="5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D7-4521-A958-2D22C4761E40}"/>
              </c:ext>
            </c:extLst>
          </c:dPt>
          <c:dPt>
            <c:idx val="6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D7-4521-A958-2D22C4761E40}"/>
              </c:ext>
            </c:extLst>
          </c:dPt>
          <c:dPt>
            <c:idx val="7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D7-4521-A958-2D22C4761E40}"/>
              </c:ext>
            </c:extLst>
          </c:dPt>
          <c:dPt>
            <c:idx val="8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3D7-4521-A958-2D22C4761E40}"/>
              </c:ext>
            </c:extLst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3D7-4521-A958-2D22C4761E40}"/>
              </c:ext>
            </c:extLst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3D7-4521-A958-2D22C4761E40}"/>
              </c:ext>
            </c:extLst>
          </c:dPt>
          <c:dPt>
            <c:idx val="11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3D7-4521-A958-2D22C4761E40}"/>
              </c:ext>
            </c:extLst>
          </c:dPt>
          <c:dPt>
            <c:idx val="12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3D7-4521-A958-2D22C4761E40}"/>
              </c:ext>
            </c:extLst>
          </c:dPt>
          <c:dPt>
            <c:idx val="13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3D7-4521-A958-2D22C4761E40}"/>
              </c:ext>
            </c:extLst>
          </c:dPt>
          <c:dPt>
            <c:idx val="14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3D7-4521-A958-2D22C4761E40}"/>
              </c:ext>
            </c:extLst>
          </c:dPt>
          <c:dPt>
            <c:idx val="15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3D7-4521-A958-2D22C4761E40}"/>
              </c:ext>
            </c:extLst>
          </c:dPt>
          <c:dPt>
            <c:idx val="16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3D7-4521-A958-2D22C4761E40}"/>
              </c:ext>
            </c:extLst>
          </c:dPt>
          <c:dPt>
            <c:idx val="17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3D7-4521-A958-2D22C4761E40}"/>
              </c:ext>
            </c:extLst>
          </c:dPt>
          <c:dPt>
            <c:idx val="18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3D7-4521-A958-2D22C4761E40}"/>
              </c:ext>
            </c:extLst>
          </c:dPt>
          <c:dPt>
            <c:idx val="19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3D7-4521-A958-2D22C4761E40}"/>
              </c:ext>
            </c:extLst>
          </c:dPt>
          <c:dPt>
            <c:idx val="2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3D7-4521-A958-2D22C4761E40}"/>
              </c:ext>
            </c:extLst>
          </c:dPt>
          <c:dPt>
            <c:idx val="21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B3D7-4521-A958-2D22C4761E40}"/>
              </c:ext>
            </c:extLst>
          </c:dPt>
          <c:dPt>
            <c:idx val="22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B3D7-4521-A958-2D22C4761E40}"/>
              </c:ext>
            </c:extLst>
          </c:dPt>
          <c:dPt>
            <c:idx val="23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B3D7-4521-A958-2D22C4761E40}"/>
              </c:ext>
            </c:extLst>
          </c:dPt>
          <c:dPt>
            <c:idx val="24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B3D7-4521-A958-2D22C4761E40}"/>
              </c:ext>
            </c:extLst>
          </c:dPt>
          <c:dPt>
            <c:idx val="25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B3D7-4521-A958-2D22C4761E40}"/>
              </c:ext>
            </c:extLst>
          </c:dPt>
          <c:dPt>
            <c:idx val="26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B3D7-4521-A958-2D22C4761E40}"/>
              </c:ext>
            </c:extLst>
          </c:dPt>
          <c:dPt>
            <c:idx val="27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B3D7-4521-A958-2D22C4761E40}"/>
              </c:ext>
            </c:extLst>
          </c:dPt>
          <c:dPt>
            <c:idx val="28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B3D7-4521-A958-2D22C4761E40}"/>
              </c:ext>
            </c:extLst>
          </c:dPt>
          <c:dPt>
            <c:idx val="29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B3D7-4521-A958-2D22C4761E40}"/>
              </c:ext>
            </c:extLst>
          </c:dPt>
          <c:dPt>
            <c:idx val="3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B3D7-4521-A958-2D22C4761E40}"/>
              </c:ext>
            </c:extLst>
          </c:dPt>
          <c:dPt>
            <c:idx val="3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B3D7-4521-A958-2D22C4761E40}"/>
              </c:ext>
            </c:extLst>
          </c:dPt>
          <c:dPt>
            <c:idx val="32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B3D7-4521-A958-2D22C4761E40}"/>
              </c:ext>
            </c:extLst>
          </c:dPt>
          <c:dPt>
            <c:idx val="3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B3D7-4521-A958-2D22C4761E40}"/>
              </c:ext>
            </c:extLst>
          </c:dPt>
          <c:dPt>
            <c:idx val="34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B3D7-4521-A958-2D22C4761E40}"/>
              </c:ext>
            </c:extLst>
          </c:dPt>
          <c:dPt>
            <c:idx val="35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B3D7-4521-A958-2D22C4761E40}"/>
              </c:ext>
            </c:extLst>
          </c:dPt>
          <c:dPt>
            <c:idx val="36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B3D7-4521-A958-2D22C4761E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Лист10!$B$2:$B$38</c:f>
              <c:strCache>
                <c:ptCount val="37"/>
                <c:pt idx="0">
                  <c:v>Усть-Майский муниципальный район</c:v>
                </c:pt>
                <c:pt idx="1">
                  <c:v>Мирнинский муниципальный район</c:v>
                </c:pt>
                <c:pt idx="2">
                  <c:v>Горный муниципальный район</c:v>
                </c:pt>
                <c:pt idx="3">
                  <c:v>Мегино-Кангаласский муниципальный район</c:v>
                </c:pt>
                <c:pt idx="4">
                  <c:v>Хангаласский муниципальный район</c:v>
                </c:pt>
                <c:pt idx="5">
                  <c:v>Таттинский муниципальный район</c:v>
                </c:pt>
                <c:pt idx="6">
                  <c:v>Чурапчинский муниципальный район</c:v>
                </c:pt>
                <c:pt idx="7">
                  <c:v>город Якутск</c:v>
                </c:pt>
                <c:pt idx="8">
                  <c:v>Среднеколымский муниципальный район</c:v>
                </c:pt>
                <c:pt idx="9">
                  <c:v>Олекминский муниципальный район</c:v>
                </c:pt>
                <c:pt idx="10">
                  <c:v>Республика Саха (Якутия) (региональное подчинение)</c:v>
                </c:pt>
                <c:pt idx="11">
                  <c:v>Нерюнгринский муниципальный район</c:v>
                </c:pt>
                <c:pt idx="12">
                  <c:v>Абыйский муниципальный район</c:v>
                </c:pt>
                <c:pt idx="13">
                  <c:v>Томпонский муниципальный район</c:v>
                </c:pt>
                <c:pt idx="14">
                  <c:v>Ленский муниципальный район</c:v>
                </c:pt>
                <c:pt idx="15">
                  <c:v>Алданский муниципальный район</c:v>
                </c:pt>
                <c:pt idx="16">
                  <c:v>Анабарский национальный (долгано-эвенкийский) муниципальный район</c:v>
                </c:pt>
                <c:pt idx="17">
                  <c:v>Амгинский муниципальный район</c:v>
                </c:pt>
                <c:pt idx="18">
                  <c:v>Сунтарский муниципальный район</c:v>
                </c:pt>
                <c:pt idx="19">
                  <c:v>Усть-Алданский муниципальный район</c:v>
                </c:pt>
                <c:pt idx="20">
                  <c:v>Намский муниципальный район</c:v>
                </c:pt>
                <c:pt idx="21">
                  <c:v>Кобяйский муниципальный район</c:v>
                </c:pt>
                <c:pt idx="22">
                  <c:v>Усть-Янский муниципальный район</c:v>
                </c:pt>
                <c:pt idx="23">
                  <c:v>Оймяконский муниципальный район</c:v>
                </c:pt>
                <c:pt idx="24">
                  <c:v>Вилюйский муниципальный район</c:v>
                </c:pt>
                <c:pt idx="25">
                  <c:v>Верхнеколымский муниципальный район</c:v>
                </c:pt>
                <c:pt idx="26">
                  <c:v>Момский муниципальный район</c:v>
                </c:pt>
                <c:pt idx="27">
                  <c:v>Эвено-Бытантайский национальный муниципальный район</c:v>
                </c:pt>
                <c:pt idx="28">
                  <c:v>Булунский муниципальный район</c:v>
                </c:pt>
                <c:pt idx="29">
                  <c:v>Нюрбинский муниципальный район</c:v>
                </c:pt>
                <c:pt idx="30">
                  <c:v>Нижнеколымский муниципальный район</c:v>
                </c:pt>
                <c:pt idx="31">
                  <c:v>Жиганский муниципальный район</c:v>
                </c:pt>
                <c:pt idx="32">
                  <c:v>Верхоянский муниципальный район</c:v>
                </c:pt>
                <c:pt idx="33">
                  <c:v>Жатай</c:v>
                </c:pt>
                <c:pt idx="34">
                  <c:v>Верхневилюйский муниципальный район</c:v>
                </c:pt>
                <c:pt idx="35">
                  <c:v>Аллаиховский муниципальный район</c:v>
                </c:pt>
                <c:pt idx="36">
                  <c:v>Оленёкский муниципальный район</c:v>
                </c:pt>
              </c:strCache>
            </c:strRef>
          </c:cat>
          <c:val>
            <c:numRef>
              <c:f>Лист10!$C$2:$C$38</c:f>
              <c:numCache>
                <c:formatCode>0.00</c:formatCode>
                <c:ptCount val="37"/>
                <c:pt idx="0">
                  <c:v>66.554468899521538</c:v>
                </c:pt>
                <c:pt idx="1">
                  <c:v>63.945308102862711</c:v>
                </c:pt>
                <c:pt idx="2">
                  <c:v>63.761211278792686</c:v>
                </c:pt>
                <c:pt idx="3">
                  <c:v>63.00857086830338</c:v>
                </c:pt>
                <c:pt idx="4">
                  <c:v>62.90637910085055</c:v>
                </c:pt>
                <c:pt idx="5">
                  <c:v>62.812636934034252</c:v>
                </c:pt>
                <c:pt idx="6">
                  <c:v>62.74519582245432</c:v>
                </c:pt>
                <c:pt idx="7">
                  <c:v>62.169056363851439</c:v>
                </c:pt>
                <c:pt idx="8">
                  <c:v>61.051726771319466</c:v>
                </c:pt>
                <c:pt idx="9">
                  <c:v>60.734423076923079</c:v>
                </c:pt>
                <c:pt idx="10">
                  <c:v>60.66095987411488</c:v>
                </c:pt>
                <c:pt idx="11">
                  <c:v>60.625933213783746</c:v>
                </c:pt>
                <c:pt idx="12">
                  <c:v>60.463423019431964</c:v>
                </c:pt>
                <c:pt idx="13">
                  <c:v>60.448661752197317</c:v>
                </c:pt>
                <c:pt idx="14">
                  <c:v>60.29075290697677</c:v>
                </c:pt>
                <c:pt idx="15">
                  <c:v>60.119308704883238</c:v>
                </c:pt>
                <c:pt idx="16">
                  <c:v>58.943207820419978</c:v>
                </c:pt>
                <c:pt idx="17">
                  <c:v>58.432890381011866</c:v>
                </c:pt>
                <c:pt idx="18">
                  <c:v>58.213630566364046</c:v>
                </c:pt>
                <c:pt idx="19">
                  <c:v>58.191800965018096</c:v>
                </c:pt>
                <c:pt idx="20">
                  <c:v>58.171037444933923</c:v>
                </c:pt>
                <c:pt idx="21">
                  <c:v>58.16313159216476</c:v>
                </c:pt>
                <c:pt idx="22">
                  <c:v>57.459488666315217</c:v>
                </c:pt>
                <c:pt idx="23">
                  <c:v>56.992919307139864</c:v>
                </c:pt>
                <c:pt idx="24">
                  <c:v>56.928161618524179</c:v>
                </c:pt>
                <c:pt idx="25">
                  <c:v>56.633287128712858</c:v>
                </c:pt>
                <c:pt idx="26">
                  <c:v>56.584780545670199</c:v>
                </c:pt>
                <c:pt idx="27">
                  <c:v>56.364771322620527</c:v>
                </c:pt>
                <c:pt idx="28">
                  <c:v>56.315118538670824</c:v>
                </c:pt>
                <c:pt idx="29">
                  <c:v>55.836556192660531</c:v>
                </c:pt>
                <c:pt idx="30">
                  <c:v>53.942210759027262</c:v>
                </c:pt>
                <c:pt idx="31">
                  <c:v>53.51569620253165</c:v>
                </c:pt>
                <c:pt idx="32">
                  <c:v>51.837107482993183</c:v>
                </c:pt>
                <c:pt idx="33">
                  <c:v>51.529178321678344</c:v>
                </c:pt>
                <c:pt idx="34">
                  <c:v>47.195985915492969</c:v>
                </c:pt>
                <c:pt idx="35">
                  <c:v>45.443088435374143</c:v>
                </c:pt>
                <c:pt idx="36">
                  <c:v>38.309060626249149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B3D7-4521-A958-2D22C4761E40}"/>
            </c:ext>
          </c:extLst>
        </c:ser>
        <c:dLbls/>
        <c:gapWidth val="219"/>
        <c:axId val="114918528"/>
        <c:axId val="114920064"/>
      </c:barChart>
      <c:catAx>
        <c:axId val="1149185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920064"/>
        <c:crosses val="autoZero"/>
        <c:auto val="1"/>
        <c:lblAlgn val="ctr"/>
        <c:lblOffset val="100"/>
      </c:catAx>
      <c:valAx>
        <c:axId val="1149200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r>
              <a:rPr lang="ru-RU" sz="1200" b="0" i="0" u="none" strike="noStrike" baseline="0">
                <a:latin typeface="Times New Roman" pitchFamily="18" charset="0"/>
                <a:cs typeface="Times New Roman" pitchFamily="18" charset="0"/>
              </a:rPr>
              <a:t>Результаты диагностики, %</a:t>
            </a:r>
            <a:endParaRPr lang="ru-RU" sz="1200" b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745569551000149"/>
          <c:y val="4.0816864219191749E-2"/>
        </c:manualLayout>
      </c:layout>
    </c:title>
    <c:plotArea>
      <c:layout>
        <c:manualLayout>
          <c:layoutTarget val="inner"/>
          <c:xMode val="edge"/>
          <c:yMode val="edge"/>
          <c:x val="9.0740927504076196E-2"/>
          <c:y val="7.857142857142857E-2"/>
          <c:w val="0.88577731833997275"/>
          <c:h val="0.4921031746031746"/>
        </c:manualLayout>
      </c:layout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4.2694098465365475E-3"/>
                  <c:y val="7.936507936507941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B6-4E71-BA0E-FA2094B141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347049232682837E-3"/>
                  <c:y val="1.19047619047619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B6-4E71-BA0E-FA2094B141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7.936507936507941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B6-4E71-BA0E-FA2094B141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Учителя!$A$4:$A$20</c:f>
              <c:strCache>
                <c:ptCount val="17"/>
                <c:pt idx="0">
                  <c:v>Начальное образование</c:v>
                </c:pt>
                <c:pt idx="1">
                  <c:v>Русский язык</c:v>
                </c:pt>
                <c:pt idx="2">
                  <c:v>Обществознание</c:v>
                </c:pt>
                <c:pt idx="3">
                  <c:v>Иностранный язык</c:v>
                </c:pt>
                <c:pt idx="4">
                  <c:v>Математика</c:v>
                </c:pt>
                <c:pt idx="5">
                  <c:v>Информатика</c:v>
                </c:pt>
                <c:pt idx="6">
                  <c:v>Физика и астрономия</c:v>
                </c:pt>
                <c:pt idx="7">
                  <c:v>География</c:v>
                </c:pt>
                <c:pt idx="8">
                  <c:v>Биология</c:v>
                </c:pt>
                <c:pt idx="9">
                  <c:v>История</c:v>
                </c:pt>
                <c:pt idx="10">
                  <c:v>Химия</c:v>
                </c:pt>
                <c:pt idx="11">
                  <c:v>Физическая культура</c:v>
                </c:pt>
                <c:pt idx="12">
                  <c:v>Изобразительное искусство</c:v>
                </c:pt>
                <c:pt idx="13">
                  <c:v>Музыка</c:v>
                </c:pt>
                <c:pt idx="14">
                  <c:v>Технология (м)</c:v>
                </c:pt>
                <c:pt idx="15">
                  <c:v>Технология (д)</c:v>
                </c:pt>
                <c:pt idx="16">
                  <c:v>ОБЖ</c:v>
                </c:pt>
              </c:strCache>
            </c:strRef>
          </c:cat>
          <c:val>
            <c:numRef>
              <c:f>Учителя!$D$4:$D$20</c:f>
              <c:numCache>
                <c:formatCode>0.00</c:formatCode>
                <c:ptCount val="17"/>
                <c:pt idx="0">
                  <c:v>62.194147582697177</c:v>
                </c:pt>
                <c:pt idx="1">
                  <c:v>60.660000000000011</c:v>
                </c:pt>
                <c:pt idx="2">
                  <c:v>50.68</c:v>
                </c:pt>
                <c:pt idx="3">
                  <c:v>59.944202898550749</c:v>
                </c:pt>
                <c:pt idx="4">
                  <c:v>63.202000000000012</c:v>
                </c:pt>
                <c:pt idx="5">
                  <c:v>59.02</c:v>
                </c:pt>
                <c:pt idx="6">
                  <c:v>57.478205128205161</c:v>
                </c:pt>
                <c:pt idx="7">
                  <c:v>57.514285714285705</c:v>
                </c:pt>
                <c:pt idx="8">
                  <c:v>55.718518518518536</c:v>
                </c:pt>
                <c:pt idx="9">
                  <c:v>62.520987654320997</c:v>
                </c:pt>
                <c:pt idx="10">
                  <c:v>63.922222222222231</c:v>
                </c:pt>
                <c:pt idx="11">
                  <c:v>66.222222222222214</c:v>
                </c:pt>
                <c:pt idx="12">
                  <c:v>34.066666666666627</c:v>
                </c:pt>
                <c:pt idx="13">
                  <c:v>40.733333333333356</c:v>
                </c:pt>
                <c:pt idx="14">
                  <c:v>45.233333333333356</c:v>
                </c:pt>
                <c:pt idx="15">
                  <c:v>41.43333333333333</c:v>
                </c:pt>
                <c:pt idx="16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B6-4E71-BA0E-FA2094B1417E}"/>
            </c:ext>
          </c:extLst>
        </c:ser>
        <c:dLbls/>
        <c:gapWidth val="75"/>
        <c:overlap val="-25"/>
        <c:axId val="115394816"/>
        <c:axId val="115412992"/>
      </c:barChart>
      <c:catAx>
        <c:axId val="1153948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5400000" vert="horz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412992"/>
        <c:crosses val="autoZero"/>
        <c:auto val="1"/>
        <c:lblAlgn val="ctr"/>
        <c:lblOffset val="100"/>
      </c:catAx>
      <c:valAx>
        <c:axId val="115412992"/>
        <c:scaling>
          <c:orientation val="minMax"/>
          <c:max val="10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.00" sourceLinked="1"/>
        <c:majorTickMark val="cross"/>
        <c:minorTickMark val="cross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3948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50"/>
            </a:pPr>
            <a:r>
              <a:rPr lang="ru-RU" sz="1050"/>
              <a:t>Предметные компетенции, %</a:t>
            </a:r>
          </a:p>
        </c:rich>
      </c:tx>
      <c:layout>
        <c:manualLayout>
          <c:xMode val="edge"/>
          <c:yMode val="edge"/>
          <c:x val="0.39726754284193866"/>
          <c:y val="5.4512978515311138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Учителя!$A$4:$A$20</c:f>
              <c:strCache>
                <c:ptCount val="17"/>
                <c:pt idx="0">
                  <c:v>Начальное образование</c:v>
                </c:pt>
                <c:pt idx="1">
                  <c:v>Русский язык</c:v>
                </c:pt>
                <c:pt idx="2">
                  <c:v>Обществознание</c:v>
                </c:pt>
                <c:pt idx="3">
                  <c:v>Иностранный язык</c:v>
                </c:pt>
                <c:pt idx="4">
                  <c:v>Математика</c:v>
                </c:pt>
                <c:pt idx="5">
                  <c:v>Информатика</c:v>
                </c:pt>
                <c:pt idx="6">
                  <c:v>Физика и астрономия</c:v>
                </c:pt>
                <c:pt idx="7">
                  <c:v>География</c:v>
                </c:pt>
                <c:pt idx="8">
                  <c:v>Биология</c:v>
                </c:pt>
                <c:pt idx="9">
                  <c:v>История</c:v>
                </c:pt>
                <c:pt idx="10">
                  <c:v>Химия</c:v>
                </c:pt>
                <c:pt idx="11">
                  <c:v>Физическая культура</c:v>
                </c:pt>
                <c:pt idx="12">
                  <c:v>Изобразительное искусство</c:v>
                </c:pt>
                <c:pt idx="13">
                  <c:v>Музыка</c:v>
                </c:pt>
                <c:pt idx="14">
                  <c:v>Технология (м)</c:v>
                </c:pt>
                <c:pt idx="15">
                  <c:v>Технология (д)</c:v>
                </c:pt>
                <c:pt idx="16">
                  <c:v>ОБЖ</c:v>
                </c:pt>
              </c:strCache>
            </c:strRef>
          </c:cat>
          <c:val>
            <c:numRef>
              <c:f>Учителя!$Z$4:$Z$20</c:f>
              <c:numCache>
                <c:formatCode>0.00</c:formatCode>
                <c:ptCount val="17"/>
                <c:pt idx="0">
                  <c:v>69.161832061068708</c:v>
                </c:pt>
                <c:pt idx="1">
                  <c:v>62.878333333333302</c:v>
                </c:pt>
                <c:pt idx="2">
                  <c:v>64.460000000000022</c:v>
                </c:pt>
                <c:pt idx="3">
                  <c:v>68.454347826086888</c:v>
                </c:pt>
                <c:pt idx="4">
                  <c:v>66.61999999999999</c:v>
                </c:pt>
                <c:pt idx="5">
                  <c:v>64.56</c:v>
                </c:pt>
                <c:pt idx="6">
                  <c:v>56.730769230769255</c:v>
                </c:pt>
                <c:pt idx="7">
                  <c:v>71.01428571428572</c:v>
                </c:pt>
                <c:pt idx="8">
                  <c:v>63.605555555555561</c:v>
                </c:pt>
                <c:pt idx="9">
                  <c:v>79.374074074074059</c:v>
                </c:pt>
                <c:pt idx="10">
                  <c:v>74.333333333333286</c:v>
                </c:pt>
                <c:pt idx="11">
                  <c:v>71.11666666666666</c:v>
                </c:pt>
                <c:pt idx="12">
                  <c:v>49.1</c:v>
                </c:pt>
                <c:pt idx="13">
                  <c:v>46.8</c:v>
                </c:pt>
                <c:pt idx="14">
                  <c:v>57.8</c:v>
                </c:pt>
                <c:pt idx="15">
                  <c:v>75.8</c:v>
                </c:pt>
                <c:pt idx="16">
                  <c:v>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4D-4F6A-81E8-34BF3D4B95F9}"/>
            </c:ext>
          </c:extLst>
        </c:ser>
        <c:dLbls/>
        <c:gapWidth val="75"/>
        <c:overlap val="-25"/>
        <c:axId val="115429376"/>
        <c:axId val="115430912"/>
      </c:barChart>
      <c:catAx>
        <c:axId val="11542937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5400000" vert="horz"/>
          <a:lstStyle/>
          <a:p>
            <a:pPr>
              <a:defRPr sz="2000"/>
            </a:pPr>
            <a:endParaRPr lang="ru-RU"/>
          </a:p>
        </c:txPr>
        <c:crossAx val="115430912"/>
        <c:crosses val="autoZero"/>
        <c:auto val="1"/>
        <c:lblAlgn val="ctr"/>
        <c:lblOffset val="100"/>
      </c:catAx>
      <c:valAx>
        <c:axId val="115430912"/>
        <c:scaling>
          <c:orientation val="minMax"/>
          <c:max val="10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.00" sourceLinked="1"/>
        <c:majorTickMark val="cross"/>
        <c:minorTickMark val="cross"/>
        <c:tickLblPos val="nextTo"/>
        <c:spPr>
          <a:noFill/>
          <a:ln>
            <a:noFill/>
          </a:ln>
        </c:spPr>
        <c:crossAx val="1154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Начальное образование, %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97-48EF-AC49-8606C767B5FA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97-48EF-AC49-8606C767B5FA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97-48EF-AC49-8606C767B5FA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97-48EF-AC49-8606C767B5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'Начальное образование '!$O$136:$R$136</c:f>
              <c:strCache>
                <c:ptCount val="4"/>
                <c:pt idx="0">
                  <c:v>Литературное чтение</c:v>
                </c:pt>
                <c:pt idx="1">
                  <c:v>Окружающий мир</c:v>
                </c:pt>
                <c:pt idx="2">
                  <c:v>Русский язык</c:v>
                </c:pt>
                <c:pt idx="3">
                  <c:v>Математика</c:v>
                </c:pt>
              </c:strCache>
            </c:strRef>
          </c:cat>
          <c:val>
            <c:numRef>
              <c:f>'Начальное образование '!$O$137:$R$137</c:f>
              <c:numCache>
                <c:formatCode>0.00</c:formatCode>
                <c:ptCount val="4"/>
                <c:pt idx="0">
                  <c:v>61.068702290076367</c:v>
                </c:pt>
                <c:pt idx="1">
                  <c:v>52.839694656488518</c:v>
                </c:pt>
                <c:pt idx="2">
                  <c:v>71.452290076335885</c:v>
                </c:pt>
                <c:pt idx="3">
                  <c:v>72.784351145038173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97-48EF-AC49-8606C767B5F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717038328944533"/>
          <c:y val="0.16844844021363006"/>
          <c:w val="0.30831467792491168"/>
          <c:h val="0.63144089264961301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Русский язык,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2575716066751713E-2"/>
          <c:y val="0.10634538152610447"/>
          <c:w val="0.56557113799379111"/>
          <c:h val="0.8486746987951814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08-4F3A-9E64-2104385D9AC6}"/>
              </c:ext>
            </c:extLst>
          </c:dPt>
          <c:dPt>
            <c:idx val="1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08-4F3A-9E64-2104385D9AC6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08-4F3A-9E64-2104385D9AC6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08-4F3A-9E64-2104385D9AC6}"/>
              </c:ext>
            </c:extLst>
          </c:dPt>
          <c:dPt>
            <c:idx val="4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08-4F3A-9E64-2104385D9AC6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08-4F3A-9E64-2104385D9AC6}"/>
              </c:ext>
            </c:extLst>
          </c:dPt>
          <c:dPt>
            <c:idx val="6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08-4F3A-9E64-2104385D9AC6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308-4F3A-9E64-2104385D9AC6}"/>
              </c:ext>
            </c:extLst>
          </c:dPt>
          <c:dPt>
            <c:idx val="8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308-4F3A-9E64-2104385D9AC6}"/>
              </c:ext>
            </c:extLst>
          </c:dPt>
          <c:dPt>
            <c:idx val="9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308-4F3A-9E64-2104385D9AC6}"/>
              </c:ext>
            </c:extLst>
          </c:dPt>
          <c:dLbls>
            <c:dLbl>
              <c:idx val="4"/>
              <c:layout>
                <c:manualLayout>
                  <c:x val="4.4246388160906071E-2"/>
                  <c:y val="-2.6107617634260367E-4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308-4F3A-9E64-2104385D9A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9658073331776496E-3"/>
                  <c:y val="1.1571073489944263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308-4F3A-9E64-2104385D9A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83913691818391E-2"/>
                  <c:y val="-1.7998346430611437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308-4F3A-9E64-2104385D9A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'Русский язык'!$O$65:$X$65</c:f>
              <c:strCache>
                <c:ptCount val="10"/>
                <c:pt idx="0">
                  <c:v>Фонетика. Графика. Орфоэпия</c:v>
                </c:pt>
                <c:pt idx="1">
                  <c:v>Орфография</c:v>
                </c:pt>
                <c:pt idx="2">
                  <c:v>Лексикология</c:v>
                </c:pt>
                <c:pt idx="3">
                  <c:v>Морфология</c:v>
                </c:pt>
                <c:pt idx="4">
                  <c:v>Словообразование</c:v>
                </c:pt>
                <c:pt idx="5">
                  <c:v>Синтаксис</c:v>
                </c:pt>
                <c:pt idx="6">
                  <c:v>Пунктуация</c:v>
                </c:pt>
                <c:pt idx="7">
                  <c:v>Фольклор. Древнерусская литература</c:v>
                </c:pt>
                <c:pt idx="8">
                  <c:v>Литература XVIII - XX веков</c:v>
                </c:pt>
                <c:pt idx="9">
                  <c:v>Теория литературы</c:v>
                </c:pt>
              </c:strCache>
            </c:strRef>
          </c:cat>
          <c:val>
            <c:numRef>
              <c:f>'Русский язык'!$O$66:$X$66</c:f>
              <c:numCache>
                <c:formatCode>0.00</c:formatCode>
                <c:ptCount val="10"/>
                <c:pt idx="0">
                  <c:v>41.666666666666622</c:v>
                </c:pt>
                <c:pt idx="1">
                  <c:v>90.833333333333286</c:v>
                </c:pt>
                <c:pt idx="2">
                  <c:v>82.2</c:v>
                </c:pt>
                <c:pt idx="3">
                  <c:v>68.166666666666671</c:v>
                </c:pt>
                <c:pt idx="4">
                  <c:v>32.083333333333336</c:v>
                </c:pt>
                <c:pt idx="5">
                  <c:v>57.8</c:v>
                </c:pt>
                <c:pt idx="6">
                  <c:v>49.483333333333334</c:v>
                </c:pt>
                <c:pt idx="7">
                  <c:v>80.599999999999994</c:v>
                </c:pt>
                <c:pt idx="8">
                  <c:v>55.066666666666627</c:v>
                </c:pt>
                <c:pt idx="9">
                  <c:v>70.883333333333269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308-4F3A-9E64-2104385D9AC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022849903102659"/>
          <c:y val="9.0705878632640902E-2"/>
          <c:w val="0.3959297213958955"/>
          <c:h val="0.90901938462511467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400"/>
              <a:t>Иностранный язык,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7725135923074737E-2"/>
          <c:y val="0.11292440442693685"/>
          <c:w val="0.50662142935318"/>
          <c:h val="0.86831738885762455"/>
        </c:manualLayout>
      </c:layout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81-4862-96F3-8205F1D800CE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81-4862-96F3-8205F1D800CE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81-4862-96F3-8205F1D800CE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81-4862-96F3-8205F1D800CE}"/>
              </c:ext>
            </c:extLst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81-4862-96F3-8205F1D800CE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81-4862-96F3-8205F1D800CE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81-4862-96F3-8205F1D800CE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481-4862-96F3-8205F1D800CE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481-4862-96F3-8205F1D800CE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481-4862-96F3-8205F1D800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'Иностранный язык '!$O$51:$S$51</c:f>
              <c:strCache>
                <c:ptCount val="5"/>
                <c:pt idx="0">
                  <c:v>Лексика. Грамматика</c:v>
                </c:pt>
                <c:pt idx="1">
                  <c:v>Словообразование</c:v>
                </c:pt>
                <c:pt idx="2">
                  <c:v>Синтаксис (порядок слов в предложении, согласование времен, косвенная речь и т.д.)</c:v>
                </c:pt>
                <c:pt idx="3">
                  <c:v>Текст. Письмо</c:v>
                </c:pt>
                <c:pt idx="4">
                  <c:v>Аудирование</c:v>
                </c:pt>
              </c:strCache>
            </c:strRef>
          </c:cat>
          <c:val>
            <c:numRef>
              <c:f>'Иностранный язык '!$O$52:$S$52</c:f>
              <c:numCache>
                <c:formatCode>0.00</c:formatCode>
                <c:ptCount val="5"/>
                <c:pt idx="0">
                  <c:v>77.239130434782609</c:v>
                </c:pt>
                <c:pt idx="1">
                  <c:v>78.532608695652172</c:v>
                </c:pt>
                <c:pt idx="2">
                  <c:v>41.934782608695627</c:v>
                </c:pt>
                <c:pt idx="3">
                  <c:v>62.989130434782595</c:v>
                </c:pt>
                <c:pt idx="4">
                  <c:v>81.576086956521621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481-4862-96F3-8205F1D800C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995360216615164"/>
          <c:y val="0.16055813788611273"/>
          <c:w val="0.42994780243692027"/>
          <c:h val="0.80178010950657064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0.68924</cdr:x>
      <cdr:y>0.78788</cdr:y>
    </cdr:from>
    <cdr:to>
      <cdr:x>0.94031</cdr:x>
      <cdr:y>0.83155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9198" y="2405698"/>
          <a:ext cx="136207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Связь ИЗО с другими видами искусства и предметными областями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FBE5-49ED-472E-8BD3-721B70641975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4899-50BF-497E-96D6-19D9B86830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53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1FAEB-793F-4B94-9B5C-8457F98912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38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1FAEB-793F-4B94-9B5C-8457F98912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75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59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35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51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5733" y="5262249"/>
            <a:ext cx="10991851" cy="812572"/>
          </a:xfrm>
        </p:spPr>
        <p:txBody>
          <a:bodyPr lIns="0" tIns="0" rIns="0" bIns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3784585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742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34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03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609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122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024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6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2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11AE-F474-4312-8651-1D8765707410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A7B3-50AA-4219-9975-92F19A2B6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6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roipk-sakha.ru/wp-content/uploads/2022/08/%D0%A1%D0%BF%D0%B8%D1%81%D0%BE%D0%BA-6.docx" TargetMode="External"/><Relationship Id="rId13" Type="http://schemas.openxmlformats.org/officeDocument/2006/relationships/hyperlink" Target="http://iroipk-sakha.ru/wp-content/uploads/2022/08/%D0%A1%D0%BF%D0%B8%D1%81%D0%BE%D0%BA-10.docx" TargetMode="External"/><Relationship Id="rId3" Type="http://schemas.openxmlformats.org/officeDocument/2006/relationships/hyperlink" Target="http://iroipk-sakha.ru/wp-content/uploads/2022/08/%D0%A1%D0%BF%D0%B8%D1%81%D0%BE%D0%BA-1.docx" TargetMode="External"/><Relationship Id="rId7" Type="http://schemas.openxmlformats.org/officeDocument/2006/relationships/hyperlink" Target="http://iroipk-sakha.ru/wp-content/uploads/2022/08/%D0%A1%D0%BF%D0%B8%D1%81%D0%BE%D0%BA-5.docx" TargetMode="External"/><Relationship Id="rId12" Type="http://schemas.openxmlformats.org/officeDocument/2006/relationships/hyperlink" Target="http://iroipk-sakha.ru/wp-content/uploads/2022/08/%D0%A1%D0%BF%D0%B8%D1%81%D0%BE%D0%BA-9.docx" TargetMode="External"/><Relationship Id="rId2" Type="http://schemas.openxmlformats.org/officeDocument/2006/relationships/hyperlink" Target="http://iroipk-sakha.ru/1-1-%d0%b0%d0%b4%d1%80%d0%b5%d1%81%d0%bd%d1%8b%d0%b5-%d1%80%d0%b5%d0%ba%d0%be%d0%bc%d0%b5%d0%bd%d0%b4%d0%b0%d1%86%d0%b8%d0%b8-%d0%bf%d0%be-%d1%80%d0%b5%d0%b7%d1%83%d0%bb%d1%8c%d1%82%d0%b0%d1%82%d0%b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roipk-sakha.ru/wp-content/uploads/2022/08/%D0%A1%D0%BF%D0%B8%D1%81%D0%BE%D0%BA-4.docx" TargetMode="External"/><Relationship Id="rId11" Type="http://schemas.openxmlformats.org/officeDocument/2006/relationships/hyperlink" Target="http://iroipk-sakha.ru/wp-content/uploads/2022/08/%D0%A1%D0%BF%D0%B8%D1%81%D0%BE%D0%BA-8.docx" TargetMode="External"/><Relationship Id="rId5" Type="http://schemas.openxmlformats.org/officeDocument/2006/relationships/hyperlink" Target="http://iroipk-sakha.ru/wp-content/uploads/2022/08/%D0%A1%D0%BF%D0%B8%D1%81%D0%BE%D0%BA-3.docx" TargetMode="External"/><Relationship Id="rId10" Type="http://schemas.openxmlformats.org/officeDocument/2006/relationships/hyperlink" Target="http://iroipk-sakha.ru/wp-content/uploads/2022/08/%D0%A1%D0%BF%D0%B8%D1%81%D0%BE%D0%BA-7.docx" TargetMode="External"/><Relationship Id="rId4" Type="http://schemas.openxmlformats.org/officeDocument/2006/relationships/hyperlink" Target="http://iroipk-sakha.ru/wp-content/uploads/2022/08/%D0%A1%D0%BF%D0%B8%D1%81%D0%BE%D0%BA-2.docx" TargetMode="External"/><Relationship Id="rId9" Type="http://schemas.openxmlformats.org/officeDocument/2006/relationships/hyperlink" Target="http://iroipk-sakha.ru/wp-content/uploads/2022/08/%D0%A1%D0%BF%D0%B8%D1%81%D0%BE%D0%BA-6.1.docx" TargetMode="External"/><Relationship Id="rId14" Type="http://schemas.openxmlformats.org/officeDocument/2006/relationships/hyperlink" Target="http://iroipk-sakha.ru/wp-content/uploads/2022/08/%D0%A1%D0%BF%D0%B8%D1%81%D0%BE%D0%BA-11.doc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5035" y="5132029"/>
            <a:ext cx="6660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еменова Т.Б.,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зав.ИМО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МКУ «МОУО»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 (района)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88453" y="2568201"/>
            <a:ext cx="9125339" cy="16373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по результатам диагностик профессиональных компетенций педагогов и уровня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 обучающихся ОУ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улуса»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2791" y="41566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МКУ «МОУО»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улуса (района)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https://lh4.googleusercontent.com/rDK393lPcc5UBBCBtzZ9Kts-eGnU8Sd4AW85atvpZyqEBGiCgx_YgDP_vWnAzeOlmJZawOfitgXnVMHMQ5DiVS8knEjlbkQFbKXXZYQWp8tzvhXENf1fYlhq9iUJgRE2Z4Q1n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5978" y1="36216" x2="5978" y2="36216"/>
                        <a14:foregroundMark x1="3804" y1="33514" x2="3804" y2="33514"/>
                        <a14:foregroundMark x1="7065" y1="30270" x2="7065" y2="30270"/>
                        <a14:foregroundMark x1="10326" y1="28649" x2="10326" y2="28649"/>
                        <a14:foregroundMark x1="9783" y1="25405" x2="9783" y2="25405"/>
                        <a14:foregroundMark x1="7065" y1="25946" x2="7065" y2="25946"/>
                        <a14:foregroundMark x1="2717" y1="35135" x2="2717" y2="35135"/>
                        <a14:foregroundMark x1="2717" y1="37838" x2="2174" y2="37838"/>
                        <a14:foregroundMark x1="1630" y1="40541" x2="1630" y2="40541"/>
                        <a14:foregroundMark x1="3804" y1="44865" x2="3804" y2="44865"/>
                        <a14:foregroundMark x1="5435" y1="41622" x2="5435" y2="41622"/>
                        <a14:foregroundMark x1="1087" y1="44865" x2="1087" y2="44865"/>
                        <a14:foregroundMark x1="1087" y1="44865" x2="1087" y2="44865"/>
                        <a14:foregroundMark x1="1087" y1="46486" x2="1087" y2="46486"/>
                        <a14:foregroundMark x1="1087" y1="46486" x2="1087" y2="46486"/>
                        <a14:foregroundMark x1="1087" y1="46486" x2="1087" y2="46486"/>
                        <a14:foregroundMark x1="1087" y1="46486" x2="1087" y2="46486"/>
                        <a14:foregroundMark x1="2717" y1="49189" x2="2717" y2="49189"/>
                        <a14:foregroundMark x1="5978" y1="49189" x2="5978" y2="49189"/>
                        <a14:foregroundMark x1="5978" y1="56216" x2="5978" y2="56216"/>
                        <a14:foregroundMark x1="2717" y1="52432" x2="2717" y2="52432"/>
                        <a14:foregroundMark x1="1087" y1="54054" x2="1087" y2="54054"/>
                        <a14:foregroundMark x1="543" y1="56757" x2="543" y2="56757"/>
                        <a14:foregroundMark x1="1087" y1="58919" x2="1087" y2="58919"/>
                        <a14:foregroundMark x1="2174" y1="62162" x2="2174" y2="62162"/>
                        <a14:foregroundMark x1="2717" y1="65405" x2="2717" y2="65405"/>
                        <a14:foregroundMark x1="4891" y1="68108" x2="4891" y2="68108"/>
                        <a14:foregroundMark x1="6522" y1="70811" x2="6522" y2="70811"/>
                        <a14:foregroundMark x1="9239" y1="72432" x2="9239" y2="72432"/>
                        <a14:foregroundMark x1="4891" y1="71351" x2="4891" y2="71351"/>
                        <a14:foregroundMark x1="7065" y1="74054" x2="7065" y2="74054"/>
                        <a14:foregroundMark x1="9239" y1="75135" x2="9239" y2="75135"/>
                        <a14:foregroundMark x1="14674" y1="24865" x2="14674" y2="24865"/>
                        <a14:foregroundMark x1="16304" y1="21081" x2="16848" y2="20000"/>
                        <a14:foregroundMark x1="16848" y1="19459" x2="19022" y2="18378"/>
                        <a14:foregroundMark x1="22826" y1="16757" x2="22826" y2="16757"/>
                        <a14:foregroundMark x1="26087" y1="14595" x2="26087" y2="14595"/>
                        <a14:foregroundMark x1="26087" y1="11892" x2="26087" y2="11892"/>
                        <a14:foregroundMark x1="22283" y1="11892" x2="22283" y2="11892"/>
                        <a14:foregroundMark x1="20652" y1="11892" x2="19565" y2="12432"/>
                        <a14:foregroundMark x1="27174" y1="12432" x2="27174" y2="12432"/>
                        <a14:foregroundMark x1="34239" y1="8649" x2="34239" y2="8649"/>
                        <a14:foregroundMark x1="34239" y1="8649" x2="34239" y2="8649"/>
                        <a14:foregroundMark x1="36957" y1="8108" x2="36957" y2="8108"/>
                        <a14:foregroundMark x1="35326" y1="7027" x2="35326" y2="7027"/>
                        <a14:foregroundMark x1="32609" y1="7568" x2="32609" y2="7568"/>
                        <a14:foregroundMark x1="30435" y1="8108" x2="29891" y2="8108"/>
                        <a14:foregroundMark x1="28804" y1="8108" x2="28804" y2="8108"/>
                        <a14:foregroundMark x1="22826" y1="8649" x2="22826" y2="8649"/>
                        <a14:foregroundMark x1="16304" y1="14595" x2="16304" y2="14595"/>
                        <a14:foregroundMark x1="27174" y1="6486" x2="27174" y2="6486"/>
                        <a14:foregroundMark x1="11413" y1="76757" x2="11957" y2="77297"/>
                        <a14:foregroundMark x1="20109" y1="84865" x2="20109" y2="84865"/>
                        <a14:foregroundMark x1="29891" y1="90270" x2="29891" y2="90270"/>
                        <a14:foregroundMark x1="19022" y1="80000" x2="19022" y2="80000"/>
                        <a14:foregroundMark x1="24457" y1="85946" x2="24457" y2="85946"/>
                        <a14:foregroundMark x1="34783" y1="92432" x2="34783" y2="92432"/>
                        <a14:foregroundMark x1="23370" y1="89730" x2="23370" y2="89730"/>
                        <a14:foregroundMark x1="9783" y1="79459" x2="9783" y2="79459"/>
                        <a14:foregroundMark x1="14674" y1="84865" x2="14674" y2="84865"/>
                        <a14:foregroundMark x1="20109" y1="89189" x2="20109" y2="89189"/>
                        <a14:foregroundMark x1="25543" y1="92973" x2="25543" y2="92973"/>
                        <a14:foregroundMark x1="38587" y1="93514" x2="38587" y2="93514"/>
                        <a14:foregroundMark x1="50543" y1="95135" x2="50543" y2="95135"/>
                        <a14:foregroundMark x1="60870" y1="92973" x2="60870" y2="92973"/>
                        <a14:foregroundMark x1="67391" y1="90811" x2="67391" y2="90811"/>
                        <a14:foregroundMark x1="76630" y1="88108" x2="76630" y2="88108"/>
                        <a14:foregroundMark x1="84239" y1="80541" x2="84239" y2="80541"/>
                        <a14:foregroundMark x1="86957" y1="78378" x2="86957" y2="78378"/>
                        <a14:foregroundMark x1="90217" y1="74054" x2="90217" y2="74054"/>
                        <a14:foregroundMark x1="90761" y1="70270" x2="90761" y2="70270"/>
                        <a14:foregroundMark x1="93478" y1="65405" x2="93478" y2="65405"/>
                        <a14:foregroundMark x1="93478" y1="60000" x2="93478" y2="60000"/>
                        <a14:foregroundMark x1="34783" y1="96757" x2="34783" y2="96757"/>
                        <a14:foregroundMark x1="42391" y1="98919" x2="42391" y2="98919"/>
                        <a14:foregroundMark x1="47283" y1="98919" x2="47283" y2="98919"/>
                        <a14:foregroundMark x1="57065" y1="98378" x2="57065" y2="98378"/>
                        <a14:foregroundMark x1="54891" y1="98919" x2="54891" y2="98919"/>
                        <a14:foregroundMark x1="60326" y1="98378" x2="60326" y2="98378"/>
                        <a14:foregroundMark x1="64130" y1="97297" x2="64130" y2="97297"/>
                        <a14:foregroundMark x1="68478" y1="96216" x2="68478" y2="96216"/>
                        <a14:foregroundMark x1="70109" y1="94595" x2="70109" y2="94595"/>
                        <a14:foregroundMark x1="73913" y1="92973" x2="73913" y2="92973"/>
                        <a14:foregroundMark x1="77174" y1="90270" x2="77174" y2="90270"/>
                        <a14:foregroundMark x1="76630" y1="90811" x2="76630" y2="90811"/>
                        <a14:foregroundMark x1="83152" y1="84865" x2="83152" y2="84865"/>
                        <a14:foregroundMark x1="84783" y1="84865" x2="84783" y2="84865"/>
                        <a14:foregroundMark x1="86957" y1="81622" x2="86957" y2="81622"/>
                        <a14:foregroundMark x1="90761" y1="76216" x2="90761" y2="76216"/>
                        <a14:foregroundMark x1="90217" y1="78378" x2="90217" y2="78378"/>
                        <a14:foregroundMark x1="92935" y1="72973" x2="92935" y2="72973"/>
                        <a14:foregroundMark x1="93478" y1="68108" x2="93478" y2="68108"/>
                        <a14:foregroundMark x1="95109" y1="69730" x2="95109" y2="69730"/>
                        <a14:foregroundMark x1="95652" y1="55135" x2="95652" y2="55135"/>
                        <a14:foregroundMark x1="97283" y1="49730" x2="97283" y2="49730"/>
                        <a14:foregroundMark x1="96739" y1="45946" x2="96739" y2="45946"/>
                        <a14:foregroundMark x1="95652" y1="43243" x2="95109" y2="40000"/>
                        <a14:foregroundMark x1="94565" y1="35676" x2="94565" y2="33514"/>
                        <a14:foregroundMark x1="94022" y1="32432" x2="93478" y2="28649"/>
                        <a14:foregroundMark x1="43478" y1="6486" x2="43478" y2="6486"/>
                        <a14:foregroundMark x1="48913" y1="3784" x2="48913" y2="3784"/>
                        <a14:foregroundMark x1="53804" y1="3784" x2="53804" y2="3784"/>
                        <a14:foregroundMark x1="58696" y1="4865" x2="58696" y2="4865"/>
                        <a14:foregroundMark x1="64130" y1="7027" x2="64130" y2="7027"/>
                        <a14:foregroundMark x1="68478" y1="8649" x2="68478" y2="8649"/>
                        <a14:foregroundMark x1="73913" y1="10811" x2="73913" y2="10811"/>
                        <a14:foregroundMark x1="77174" y1="12973" x2="77174" y2="12973"/>
                        <a14:foregroundMark x1="80978" y1="16757" x2="80978" y2="17297"/>
                        <a14:foregroundMark x1="83152" y1="19459" x2="83152" y2="19459"/>
                        <a14:foregroundMark x1="84783" y1="21622" x2="84783" y2="21622"/>
                        <a14:foregroundMark x1="92935" y1="25946" x2="92935" y2="25946"/>
                        <a14:foregroundMark x1="95652" y1="32432" x2="95652" y2="32432"/>
                        <a14:foregroundMark x1="97826" y1="37297" x2="97826" y2="37297"/>
                        <a14:foregroundMark x1="98370" y1="41622" x2="98370" y2="41622"/>
                        <a14:foregroundMark x1="98913" y1="47027" x2="98913" y2="47027"/>
                        <a14:foregroundMark x1="98370" y1="56757" x2="98370" y2="56757"/>
                        <a14:foregroundMark x1="97283" y1="62703" x2="97283" y2="62703"/>
                        <a14:foregroundMark x1="53804" y1="1622" x2="53804" y2="1622"/>
                        <a14:foregroundMark x1="57609" y1="1622" x2="57609" y2="1622"/>
                        <a14:foregroundMark x1="62500" y1="3243" x2="62500" y2="3243"/>
                        <a14:foregroundMark x1="68478" y1="5946" x2="68478" y2="5946"/>
                        <a14:foregroundMark x1="69022" y1="4865" x2="69022" y2="4865"/>
                        <a14:foregroundMark x1="72283" y1="7027" x2="72283" y2="7027"/>
                        <a14:foregroundMark x1="75000" y1="9189" x2="75000" y2="9189"/>
                        <a14:foregroundMark x1="77717" y1="10270" x2="77717" y2="10270"/>
                        <a14:foregroundMark x1="78804" y1="11351" x2="78804" y2="11351"/>
                        <a14:foregroundMark x1="37500" y1="3243" x2="37500" y2="3243"/>
                        <a14:foregroundMark x1="82065" y1="14054" x2="82065" y2="14054"/>
                        <a14:foregroundMark x1="10870" y1="20541" x2="10870" y2="20541"/>
                        <a14:backgroundMark x1="1630" y1="36216" x2="1630" y2="36216"/>
                        <a14:backgroundMark x1="1630" y1="63243" x2="1630" y2="6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030" y="957375"/>
            <a:ext cx="107784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52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2527" y="177653"/>
            <a:ext cx="1129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аиболее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среди образовательных организаций, реализующих программы начального общего образования, основного общего образования, среднего общего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631" y="1101969"/>
            <a:ext cx="9882554" cy="50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81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3076" y="240940"/>
            <a:ext cx="116175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мониторинга по оценке ключевых характеристик подготовки обучающихся в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унтарском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улусе  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образовательных организаций показывают ниже 50% выполнения заданий ВПР, оценивающих функциональную грамотность, средневзвешенный результат  17 образовательных организаций находятся в диапазоне от 50% до 65%,  5 образовательных организаций демонстрируют результаты выше 65%.   </a:t>
            </a:r>
            <a:endParaRPr kumimoji="0" lang="ru-RU" altLang="ru-RU" sz="1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2461925"/>
              </p:ext>
            </p:extLst>
          </p:nvPr>
        </p:nvGraphicFramePr>
        <p:xfrm>
          <a:off x="838200" y="1629508"/>
          <a:ext cx="10515600" cy="491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715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12388150"/>
              </p:ext>
            </p:extLst>
          </p:nvPr>
        </p:nvGraphicFramePr>
        <p:xfrm>
          <a:off x="989135" y="1230924"/>
          <a:ext cx="9831265" cy="486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2892" y="225532"/>
            <a:ext cx="737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Сравнение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 выполнения заданий ВПР, оценивающих функциональную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грамотность,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результатами ЕГЭ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49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37316827"/>
              </p:ext>
            </p:extLst>
          </p:nvPr>
        </p:nvGraphicFramePr>
        <p:xfrm>
          <a:off x="636343" y="96349"/>
          <a:ext cx="10277842" cy="657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678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41" y="128188"/>
            <a:ext cx="119128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/>
              <a:t>САЙТ ИРО и ПК </a:t>
            </a:r>
            <a:r>
              <a:rPr lang="ru-RU" sz="1600" b="1" dirty="0" err="1" smtClean="0"/>
              <a:t>им.С.Н.Донского</a:t>
            </a:r>
            <a:r>
              <a:rPr lang="ru-RU" sz="1600" b="1" dirty="0" smtClean="0"/>
              <a:t>-</a:t>
            </a:r>
            <a:r>
              <a:rPr lang="en-US" sz="1600" b="1" dirty="0" smtClean="0"/>
              <a:t>II</a:t>
            </a:r>
          </a:p>
          <a:p>
            <a:pPr algn="ctr" fontAlgn="base"/>
            <a:r>
              <a:rPr lang="ru-RU" sz="1600" b="1" dirty="0" smtClean="0"/>
              <a:t>I</a:t>
            </a:r>
            <a:r>
              <a:rPr lang="ru-RU" sz="1600" b="1" dirty="0"/>
              <a:t>. Адресные рекомендации, разработанные с учетом анализа результатов мониторинга показателей</a:t>
            </a:r>
            <a:endParaRPr lang="ru-RU" sz="1600" dirty="0"/>
          </a:p>
          <a:p>
            <a:pPr algn="ctr" fontAlgn="base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://iroipk-sakha.ru/1-1-%d0%b0%d0%b4%d1%80%d0%b5%d1%81%d0%bd%d1%8b%d0%b5-%d1%80%d0%b5%d0%ba%d0%be%d0%bc%d0%b5%d0%bd%d0%b4%d0%b0%d1%86%d0%b8%d0%b8-%d0%bf%d0%be-%d1%80%d0%b5%d0%b7%d1%83%d0%bb%d1%8c%d1%82%d0%b0%d1%82%d0%b0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анализа показателей мониторинга системы оценки качества подготовки обучающихся, в адрес органов местного самоуправления, осуществляющих управление в сфере образования рекомендовано:</a:t>
            </a: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 на сайтах образовательных организаций график проведений оценочных процедур в соответствии с рекомендациями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 на сайтах образовательных организаций план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контроля;</a:t>
            </a: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список 1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666666"/>
                </a:solidFill>
                <a:latin typeface="Open Sans"/>
              </a:rPr>
              <a:t>.</a:t>
            </a:r>
            <a:endParaRPr lang="ru-RU" dirty="0">
              <a:solidFill>
                <a:srgbClr val="666666"/>
              </a:solidFill>
              <a:latin typeface="Open Sans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список 2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Список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Список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Список 5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Список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повысить квалификацию учителей – предметников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следующих школ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Список 6.1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профессиональные компетенции педагогов в области подготовки и участия во всероссийской олимпиады школьников руководителям следующих школ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Список 7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профессиональные компетенции педагогов в области подготовки и участия обучающихся научно – практических конференциях и иных интеллектуальных конкурсов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Список 8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возможность обучения детей в современных оборудованных кабинетах, представляемых проектами «Точка роста», «ЦОС» 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Список 9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положения (программы) по профилактике учебной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обучающихся;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Список 10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положения (программы) по системе выявления, поддержки и развития способностей и талантов у обучающихся руководителям следующих школ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Список 1</a:t>
            </a:r>
            <a:r>
              <a:rPr lang="ru-RU" sz="1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endParaRPr lang="ru-RU" sz="1400" b="0" i="0" dirty="0">
              <a:solidFill>
                <a:srgbClr val="66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21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5416770"/>
              </p:ext>
            </p:extLst>
          </p:nvPr>
        </p:nvGraphicFramePr>
        <p:xfrm>
          <a:off x="247649" y="1314450"/>
          <a:ext cx="11744325" cy="54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6"/>
                <a:gridCol w="8343899"/>
              </a:tblGrid>
              <a:tr h="54387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 и ПК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им.С.Н.Донского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г.Якутск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проведения: с 10 января по 27 июня 2022 г.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 по выявлению профессиональных дефицитов педагогов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Приняли участие: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81 педагогов школ 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Сунтарского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улуса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 диагностики - определение: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методической компетентности;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предметной компетентности;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психолого-педагогической компетентности.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ДПО «УНИВЕР»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г.Казань</a:t>
                      </a:r>
                      <a:endParaRPr lang="ru-RU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проведения: с 15 февраля по 05 апреля 2022 года 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 профессиональных (педагогических) компетенций руководящих и педагогических работников школ улуса 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Приняли участие: 502 педагогических работника 32 общеобразовательных учреждений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Сунтарского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улуса, в том числе: - учителя: начального общего образования – 131 чел.; русского языка и литературы – 60 чел.; истории – 27 чел.; обществознания – 5 чел.; иностранного языка (английский язык) – 46 чел.; физики и астрономии – 26 чел.; химии – 15 чел.; математики – 50 чел.; информатики – 15 чел.; географии – 14 чел.; биологии – 18 чел.; изобразительного искусства – 1 чел.; музыки – 1 чел.; физической культуры – 6 чел.; ОБЖ – 1 чел.; технологии – 3 чел.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директора образовательных организаций – 31 чел.;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заместители директора по учебно-методической работе – 40 чел.;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заместители директора по воспитательной работе – 12 чел.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 диагностики:</a:t>
                      </a:r>
                    </a:p>
                    <a:p>
                      <a:r>
                        <a:rPr lang="ru-RU" sz="14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учителей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состояли из 30 заданий, разбитых на блоки, различающихся по содержанию и целевому назначению: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нормативно-правовой блок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предметные компетенции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методические компетенции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психолого-педагогические, коммуникативные компетенции </a:t>
                      </a:r>
                    </a:p>
                    <a:p>
                      <a:r>
                        <a:rPr lang="ru-RU" sz="14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директоров, заместителей директора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нормативно-правовой блок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блок управления качеством образования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8900" y="104775"/>
            <a:ext cx="701992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образовательных потребностей и профессиональных затруднений педагогических и руководящих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– 2022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686175" y="1362075"/>
            <a:ext cx="9525" cy="539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367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285750"/>
            <a:ext cx="1126807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 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диагностики профессиональных компетенций педагогических работников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по 05 апреля 2022 года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платформе 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04788" y="1343025"/>
            <a:ext cx="1164907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АНО ДПО «УНИВЕР» в рамках муниципального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формирование функциональной грамотности обучающихся 7 классов образовательных организаций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корпоративного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заказа со стороны администрации МР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 и МКУ «МОУО» администрации МР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0265554"/>
              </p:ext>
            </p:extLst>
          </p:nvPr>
        </p:nvGraphicFramePr>
        <p:xfrm>
          <a:off x="466725" y="4591050"/>
          <a:ext cx="3376612" cy="2048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586"/>
                <a:gridCol w="1343026"/>
              </a:tblGrid>
              <a:tr h="210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 процентах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базового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85-100%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788" y="2646522"/>
            <a:ext cx="430053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диагностики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на основе четырехуровневой шкалы, определяющей долю набранных участником баллов от максимально возможного количества баллов, выраженной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87942731"/>
              </p:ext>
            </p:extLst>
          </p:nvPr>
        </p:nvGraphicFramePr>
        <p:xfrm>
          <a:off x="4505325" y="2602300"/>
          <a:ext cx="7534275" cy="3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52987" y="6125170"/>
            <a:ext cx="7000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успешности выполнения всех заданий диагностики учителями различных предметных направлений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3848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62" y="95250"/>
            <a:ext cx="117252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№ 1. «СОВРЕМЕННЫЕ НОРМАТИВНО-ПРАВОВЫЕ ОСНОВЫ ОБРАЗОВАНИЯ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нормативно-правового блока предназначены для определения уровня знаний федеральных государственных образовательных стандартов, требований к современному уроку на основе системно-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подхода, сферы реализации программ учебных дисциплин в рамках основной общеобразовательной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9187961"/>
              </p:ext>
            </p:extLst>
          </p:nvPr>
        </p:nvGraphicFramePr>
        <p:xfrm>
          <a:off x="514350" y="1215389"/>
          <a:ext cx="11291888" cy="5024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5347"/>
                <a:gridCol w="1707334"/>
                <a:gridCol w="3018018"/>
                <a:gridCol w="1367751"/>
                <a:gridCol w="1533438"/>
              </a:tblGrid>
              <a:tr h="687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нормативно-правовые основы образования,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пед. работников, имеющих результаты диагностики блока менее 50 %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17301"/>
            <a:ext cx="12192000" cy="68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выполнения заданий нормативно-правового блока в целом позволил выявить достаточно сильный разброс показателей (00,00%-92,50%) по данному блоку. При этом лучшие результаты наблюдались у учителей технологии (девочки) (92,50%), начальных классов математики (78,23%), иностранного языка (76,44%), чуть ниже результаты учителей информатики (71,53%), обществознания (72,60%), русского языка (70,30%).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3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1" y="95250"/>
            <a:ext cx="1176337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№ 2. «ПРЕДМЕТНЫЕ КОМПЕТЕНЦИИ»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преподаваемого предмета в пределах требований федеральных государственных образовательных стандартов и основной общеобразовательной программы, его истории и места в мировой культуре и науке, умение решать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9369724"/>
              </p:ext>
            </p:extLst>
          </p:nvPr>
        </p:nvGraphicFramePr>
        <p:xfrm>
          <a:off x="676275" y="1193197"/>
          <a:ext cx="10515601" cy="5022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9158"/>
                <a:gridCol w="1587856"/>
                <a:gridCol w="2660447"/>
                <a:gridCol w="1430122"/>
                <a:gridCol w="1428018"/>
              </a:tblGrid>
              <a:tr h="4892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компетенции,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пед. работников, имеющих результаты диагностики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результаты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наблюдались у учителей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биологии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(79,37%),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(74,33%),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(71,01%),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(71,12 %). Наиболее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результаты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обнаружились у учителей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(46,80%)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изобразительного искусства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(49,10%),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(48,30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физики и астрономии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(56,73%).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17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773319353"/>
              </p:ext>
            </p:extLst>
          </p:nvPr>
        </p:nvGraphicFramePr>
        <p:xfrm>
          <a:off x="828675" y="1095376"/>
          <a:ext cx="10706099" cy="530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28975" y="265982"/>
            <a:ext cx="6096000" cy="670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диагностики предметных компетенций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разрезе предметных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83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242" y="685197"/>
            <a:ext cx="1138650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оценки: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эффективности функционирования систем управления качеством образования в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 и органах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в сфере образования субъектов Российской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3802" y="211563"/>
            <a:ext cx="9659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/>
              </a:rPr>
              <a:t>Федеральный мониторинг «Механизмы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/>
              </a:rPr>
              <a:t>управления качеством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/>
              </a:rPr>
              <a:t>образования»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242" y="1589718"/>
            <a:ext cx="1138650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оценки: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 «проблемные  зоны»   в   управлении   качеством   образования на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и муниципальном  уровнях 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последующей  организации  деятельности  по их совершенствованию;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основные факторы, влияющие на эффективность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муниципальных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управления качеством образования;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лучшие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и муниципальные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управления качеством образования для тиражирования опыта</a:t>
            </a:r>
            <a:r>
              <a:rPr lang="sah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242" y="3405600"/>
            <a:ext cx="1138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мониторинга: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управления качеством образовательных результатов: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качества подготовки обучающихся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со ШНОР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выявления, поддержки и развития способностей и талантов у детей и молодежи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самоопределению и профессиональной ориентации обучающихся.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управления качеством образовательной деятельности: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эффективности руководителей всех образовательных организаций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профессионального развития педагогических работников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воспитания обучающихся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качества дошкольного образования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4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842818790"/>
              </p:ext>
            </p:extLst>
          </p:nvPr>
        </p:nvGraphicFramePr>
        <p:xfrm>
          <a:off x="140652" y="99060"/>
          <a:ext cx="5821997" cy="26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905543185"/>
              </p:ext>
            </p:extLst>
          </p:nvPr>
        </p:nvGraphicFramePr>
        <p:xfrm>
          <a:off x="6362700" y="90487"/>
          <a:ext cx="58293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22719596"/>
              </p:ext>
            </p:extLst>
          </p:nvPr>
        </p:nvGraphicFramePr>
        <p:xfrm>
          <a:off x="6390005" y="3336607"/>
          <a:ext cx="5801995" cy="33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571530769"/>
              </p:ext>
            </p:extLst>
          </p:nvPr>
        </p:nvGraphicFramePr>
        <p:xfrm>
          <a:off x="134938" y="2834005"/>
          <a:ext cx="5856288" cy="391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911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16420288"/>
              </p:ext>
            </p:extLst>
          </p:nvPr>
        </p:nvGraphicFramePr>
        <p:xfrm>
          <a:off x="95249" y="67945"/>
          <a:ext cx="5819776" cy="319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584947779"/>
              </p:ext>
            </p:extLst>
          </p:nvPr>
        </p:nvGraphicFramePr>
        <p:xfrm>
          <a:off x="6029324" y="76199"/>
          <a:ext cx="6000751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90815056"/>
              </p:ext>
            </p:extLst>
          </p:nvPr>
        </p:nvGraphicFramePr>
        <p:xfrm>
          <a:off x="121285" y="3419475"/>
          <a:ext cx="5765165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673631947"/>
              </p:ext>
            </p:extLst>
          </p:nvPr>
        </p:nvGraphicFramePr>
        <p:xfrm>
          <a:off x="6067425" y="3438524"/>
          <a:ext cx="5946140" cy="330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229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56395308"/>
              </p:ext>
            </p:extLst>
          </p:nvPr>
        </p:nvGraphicFramePr>
        <p:xfrm>
          <a:off x="66674" y="66675"/>
          <a:ext cx="547687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08923221"/>
              </p:ext>
            </p:extLst>
          </p:nvPr>
        </p:nvGraphicFramePr>
        <p:xfrm>
          <a:off x="5753100" y="84455"/>
          <a:ext cx="6312217" cy="336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66508691"/>
              </p:ext>
            </p:extLst>
          </p:nvPr>
        </p:nvGraphicFramePr>
        <p:xfrm>
          <a:off x="74930" y="3609975"/>
          <a:ext cx="5420995" cy="313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7943839"/>
              </p:ext>
            </p:extLst>
          </p:nvPr>
        </p:nvGraphicFramePr>
        <p:xfrm>
          <a:off x="5760084" y="3648075"/>
          <a:ext cx="627951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8636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883719151"/>
              </p:ext>
            </p:extLst>
          </p:nvPr>
        </p:nvGraphicFramePr>
        <p:xfrm>
          <a:off x="70802" y="108902"/>
          <a:ext cx="5425123" cy="305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985739545"/>
              </p:ext>
            </p:extLst>
          </p:nvPr>
        </p:nvGraphicFramePr>
        <p:xfrm>
          <a:off x="92710" y="3333750"/>
          <a:ext cx="5384165" cy="342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58931790"/>
              </p:ext>
            </p:extLst>
          </p:nvPr>
        </p:nvGraphicFramePr>
        <p:xfrm>
          <a:off x="5610225" y="66675"/>
          <a:ext cx="6467475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43797881"/>
              </p:ext>
            </p:extLst>
          </p:nvPr>
        </p:nvGraphicFramePr>
        <p:xfrm>
          <a:off x="5638800" y="2362200"/>
          <a:ext cx="6467475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95285248"/>
              </p:ext>
            </p:extLst>
          </p:nvPr>
        </p:nvGraphicFramePr>
        <p:xfrm>
          <a:off x="5674360" y="4457699"/>
          <a:ext cx="6441440" cy="240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5099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125" y="238125"/>
            <a:ext cx="11830049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№ 3. «МЕТОДИЧЕСКИЕ КОМПЕТЕНЦИИ»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в соответствии с положениями профессионального стандарта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учитель)», утвержденного приказом Министерства труда и социальной защиты Российской Федерации от 18 октября 2013 г. №544 н (ред. от 05.08.2016 г.).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блок предусматривал выполнение 12 заданий, в том числе: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 № 1-4 – Проектирование ситуаций / и (или) выбор (разработка) заданий для развития универсальных учебных действий;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 № 5-10 – Проектирование ситуаций / и (или) выбор (разработка) заданий для развития функциональной грамотности школьников;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№ 11-12 – Применение электронных образовательных ресурсов и цифровых технологий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994406"/>
              </p:ext>
            </p:extLst>
          </p:nvPr>
        </p:nvGraphicFramePr>
        <p:xfrm>
          <a:off x="280987" y="1975791"/>
          <a:ext cx="11744324" cy="5155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2881"/>
                <a:gridCol w="1756951"/>
                <a:gridCol w="3048827"/>
                <a:gridCol w="1590181"/>
                <a:gridCol w="1585484"/>
              </a:tblGrid>
              <a:tr h="6417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компетенции,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пед. работников, имеющих результаты диагностики менее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362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  <a:tr h="213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2" marR="6623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960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725" y="223664"/>
            <a:ext cx="8839200" cy="685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выполнения заданий № 1-4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(развитие универсальных учебных действий школьников)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926922"/>
              </p:ext>
            </p:extLst>
          </p:nvPr>
        </p:nvGraphicFramePr>
        <p:xfrm>
          <a:off x="682231" y="977898"/>
          <a:ext cx="10236987" cy="602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329"/>
                <a:gridCol w="3412329"/>
                <a:gridCol w="3412329"/>
              </a:tblGrid>
              <a:tr h="1299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чел.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ситуаций / и (или) выбор (разработка) заданий для развития УУД, 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9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4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3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77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6575" y="86096"/>
            <a:ext cx="6096000" cy="685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выполнения заданий №5-10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(развитие функциональной грамотности школьников)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3343809"/>
              </p:ext>
            </p:extLst>
          </p:nvPr>
        </p:nvGraphicFramePr>
        <p:xfrm>
          <a:off x="361951" y="819150"/>
          <a:ext cx="11506198" cy="599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48"/>
                <a:gridCol w="581025"/>
                <a:gridCol w="1177782"/>
                <a:gridCol w="1351997"/>
                <a:gridCol w="1177658"/>
                <a:gridCol w="1351997"/>
                <a:gridCol w="1351997"/>
                <a:gridCol w="1351997"/>
                <a:gridCol w="1351997"/>
              </a:tblGrid>
              <a:tr h="324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Математичес-кая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и компьютерная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41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41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6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6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6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6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93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6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27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6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  <a:tr h="152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5" marR="492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95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075" y="223664"/>
            <a:ext cx="9458325" cy="685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выполнения заданий № 11-12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(применение электронных образовательных ресурсов и цифровых технологий)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0270780"/>
              </p:ext>
            </p:extLst>
          </p:nvPr>
        </p:nvGraphicFramePr>
        <p:xfrm>
          <a:off x="767956" y="1044573"/>
          <a:ext cx="10236987" cy="5681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329"/>
                <a:gridCol w="3412329"/>
                <a:gridCol w="3412329"/>
              </a:tblGrid>
              <a:tr h="985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чел.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электронных образовательных ресурсов и цифровых технологий, 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222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8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  <a:tr h="17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63" marR="667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753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142875"/>
            <a:ext cx="9363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РЕЗУЛЬТАТЫ ДИАГНОСТИКИ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81625" y="789207"/>
            <a:ext cx="6724650" cy="5878294"/>
          </a:xfrm>
          <a:prstGeom prst="roundRect">
            <a:avLst>
              <a:gd name="adj" fmla="val 245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русского языка и литературы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Высокие результаты в заданиях, оценивающих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содержания компетенции в области универсальных учебных действий (85,26% успешности выполнения заданий).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Низкие результаты наблюдались в заданиях,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ситуациях, приближенных к реальным (тема урока, класс, конкретная учебная ситуация), например, проанализировать технологическую карту урока, осуществить подбор заданий, направленных на развитие тех или иных умений и компетенций учеников. Частичные затруднения педагогов вызвали задания, охватывающие сферу регулятивных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задание по анализу фрагмента технологической карты урока в части определения регулятивной деятельности учащихся на уроке.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Недостаточное владение компетенцией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было наблюдать и в заданиях, охватывающих сферу познавательных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заданиях, направленных на диагностику компетенций учителей в области коммуникативных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наблюдались более высокие результаты (89,47%).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выполнению заданий по функциональной грамотности учителя успешно справились с вопросами общетеоретического характера (в среднем 70% успешности выполнения заданий). В то же время затруднения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в которых предлагалось соотнести примеры заданий с соответствующими группами и уровнями читательских умений, осмыслить и проанализировать информационные тексты большого объема, представленные в различных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форматах.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Невысокий результат выявлен по итогам выполнения заданий, диагностирующих профессиональные компетенции учителей в области применения ИКТ-технологий на уроках русского языка и литературы (43,75% − 67,65%). Результаты выполнения заданий можно представить следующим образом: MS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- 46%, облачные технологии - 67%, электронно-образовательные ресурсы и цифровые технологии - 65%.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25" y="904875"/>
            <a:ext cx="5076825" cy="5553073"/>
          </a:xfrm>
          <a:prstGeom prst="roundRect">
            <a:avLst>
              <a:gd name="adj" fmla="val 17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начального общего образования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четкие представления о сущности универсальных учебных действий, умеют соотнести их с примерами заданий, направленными на их развитие.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в заданиях с укрупненными группами универсальных учебных действий (регулятивных, познавательных, коммуникативных, личностных) (73-82% успешности выполнения заданий), но менее успешными оказались в вопросах практической направленности, касающихся организации регулятивной и коммуникативной деятельности учащихся на уроке.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тестируемых выявлены и при выполнении заданий, по условию которых предлагалось определить планируемые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с учетом возрастных особенностей учеников (41-50,64% успешности выполнения задания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педагогов вызвали задания, оценивающие компетенции в сфере цифровых технологий.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обнаружены в области теории и методики развития функциональной грамотности школьников (36,58%-63,05%). Сложными для тестируемых оказались вопросы на определение характеристик заданий, направленных на развитие читательской, естественнонаучной и математической грамотности младших школьников, а также установление соответствий между заданиями и компетенциями, на развитие (оценку) которых они ориентированы.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345187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142875"/>
            <a:ext cx="9363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РЕЗУЛЬТАТЫ ДИАГНОСТИКИ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861" y="1159976"/>
            <a:ext cx="5414963" cy="4921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истории и обществознания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  <a:tab pos="5086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</a:t>
            </a:r>
            <a:r>
              <a:rPr lang="tt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высокие показатели выполнения заданий, оценивающих профессиональные компетенции тестируемых в области универсальных учебных действий в контексте обновленных ФГОС 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59,73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- средний результат учителей истории,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42,15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- средний результат учителей обществознания), в решении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 в модельных учебных ситуациях.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  <a:tab pos="5086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Затруднения педагогов выявлены и в области теории и методики развития функциональной грамотности школьников: 18,75% (глобальные компетенции), 47,22% (креативное мышление) и 33-50% (читательская грамотность). Оценивалась читательская грамотность самих учителей при работе с текстами в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аудиоформате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Процент успешности выполнения данного задания составил 16,67%.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  <a:tab pos="5086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Затруднения учителей были обнаружены и в вопросах реализации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интеграции.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  <a:tab pos="5086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Низкие результаты обнаружены и в заданиях на диагностику профессиональных умений учителей по обеспечению индивидуализации образования (16%-33%), в рамках которых участникам диагностики предлагалось распределить задания для обучающихся в соответствии с уровнями таксономии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Б.Блума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2674" y="1159976"/>
            <a:ext cx="5857876" cy="4933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иностранного языка (английский язык)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Положительные показатели по заданиям общетеоретического характера (71,20%-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94,20%).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Недостаточное владение компетенцией (40%-61,90%) выявлено по итогам выполнения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заданий, в которых предлагалось углубиться в специфику УУД, определить, на развитие каких умений и компетенций учеников направлены те или иные задания или распланировать деятельность учеников на уроке в ходе изучения заданной темы урока.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Наиболее сложными оказались задания, касающиеся теории и методики развития функциональной грамотности школьников: читательской грамотности (46,05%), глобальных компетенций (30,40%) и креативного мышления (53,47%). В заданиях оценивались умения учителей ориентироваться в типах текста (сплошных,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несплошных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представленных на английском языке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определять характеристики заданий на оценку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читательской грамотности, осуществлять отбор оценочных средств, направленных на развитие читательских умений (25%-50%).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Самый высокий результат тестируемые продемонстрировали при выполнении задания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общетеоретического характера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был предложен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русском языке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(72,50%).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93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79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72490" y="4611178"/>
            <a:ext cx="177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" marR="79375" algn="ctr">
              <a:spcAft>
                <a:spcPts val="0"/>
              </a:spcAft>
            </a:pPr>
            <a:r>
              <a:rPr lang="ru-RU" sz="1800" dirty="0" smtClean="0"/>
              <a:t>470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,25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3213315"/>
              </p:ext>
            </p:extLst>
          </p:nvPr>
        </p:nvGraphicFramePr>
        <p:xfrm>
          <a:off x="211014" y="5879805"/>
          <a:ext cx="11840309" cy="10972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74832">
                  <a:extLst>
                    <a:ext uri="{9D8B030D-6E8A-4147-A177-3AD203B41FA5}">
                      <a16:colId xmlns="" xmlns:a16="http://schemas.microsoft.com/office/drawing/2014/main" val="103922374"/>
                    </a:ext>
                  </a:extLst>
                </a:gridCol>
                <a:gridCol w="3474832">
                  <a:extLst>
                    <a:ext uri="{9D8B030D-6E8A-4147-A177-3AD203B41FA5}">
                      <a16:colId xmlns="" xmlns:a16="http://schemas.microsoft.com/office/drawing/2014/main" val="663148874"/>
                    </a:ext>
                  </a:extLst>
                </a:gridCol>
                <a:gridCol w="4890645">
                  <a:extLst>
                    <a:ext uri="{9D8B030D-6E8A-4147-A177-3AD203B41FA5}">
                      <a16:colId xmlns="" xmlns:a16="http://schemas.microsoft.com/office/drawing/2014/main" val="738614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Читательская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Математическая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Естественно-научная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180245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Средние баллы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228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          462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084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26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142875"/>
            <a:ext cx="9363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РЕЗУЛЬТАТЫ ДИАГНОСТИКИ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26" y="789206"/>
            <a:ext cx="6334124" cy="6019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математики и информатики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результатов выполнения заданий общетеоретического характера позволил выявить положительные результаты.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 заданиях на установление соответствия между УУД, их характеристиками и заданиями, направленными на их развитие (64,96% - результат учителей математики,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42,50% - результат учителей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информатики).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 выявлены и в вопросах, касающихся теории и методики развития математической грамотности школьников. Процент успешности выполнения данного составил лишь 28,21%: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Недостаточное владение компетенцией обнаружено в вопросах, касающихся реализации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интеграции на уроках.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частичные затруднения учителей по итогам выполнения заданий, оценивающих компетенции в области применения цифровых образовательных технологий. Анализ результатов позволяет предположить, что учителя достаточно свободно ориентируются в офисных программных обеспечениях (83% успешности выполнения заданий), при этом испытывают затруднения в области современных образовательных платформ и приложений, которые можно использовать на уроке математики (20%-62%), По сравнению с результатом учителей математики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успешности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заданий данного блока учителями информатики выше - 63,27%-100%. Учителя информатики практически безошибочно смогли установить соответствие между интерфейсом образовательных платформ, их названиями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характеристиками.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 вызвали задания, выходящие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пределы урочной деятельности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4650" y="706508"/>
            <a:ext cx="5391150" cy="6151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географии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заданиях общетеоретического характера учителя географии, как и большинство учителей других предметных направлений, продемонстрировали в целом положительные результаты: ФГОС: 57,14%-66,67%, функциональная грамотность: 84,62%-100,00%.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Успешно справились с заданиями, в которых предлагалось установить соответствие между темами урока и планируемыми видами деятельности учеников (75,00%-100%).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выявлены по итогам выполнения заданий, касающихся организации деятельности школьников с различными источниками информации, в том числе с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несплошными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(картами, графиками, схемами, таблицами, диаграммами и др.) Процент успешности выполнения таких заданий составил лишь 20%-40,00%.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результаты обнаружены в блоке заданий, направленных на диагностику компетенций учителей в области развития функциональной грамотности школьников (читательская грамотность - 48,72%, естественнонаучная грамотность - 42,31%, математическая грамотность - 53,85%, глобальные компетенции - 51,57%, креативное мышление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59,30%).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Частичные затруднения выявлены по итогам выполнения заданий, диагностирующих профессиональные компетенции учителей в области применения ИКТ-технологий на уроках географии. Результаты выполнения заданий можно представить следующим образом: MS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- 37%; облачные технологии - 37%; электронно-образовательные ресурсы и цифровые технологии - 65%.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23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142875"/>
            <a:ext cx="9363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РЕЗУЛЬТАТЫ ДИАГНОСТИКИ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49" y="981118"/>
            <a:ext cx="5553075" cy="5459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химии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результатов выполнения заданий, оценивающих компетенции учителей химии в области теории и технологий развития универсальных умений школьников, позволил выявить значительный разброс показателей между заданиями общетеоретической (77,08%-84,44% успешности) и практической (37%-50%) направленности. Затруднения участников диагностики вызвали вопросы, в которых предлагалось выбрать среди предложенных заданий те, которые способствуют развитию тех или иных компетенций и умений школьников в рамках заданной темы урока.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Невысокие результаты наблюдаются и по итогам выполнения заданий блока по функциональной грамотности (53,57% - естественнонаучная грамотность, 46,43% - читательская грамотность, 49,72% - математическая грамотность, 69,64% - глобальные компетенции, 62,86% - креативное мышление).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задании на оценку умения применять естественнонаучные знания для научного объяснения явлений учителя химии показали результат гораздо ниже – 33%.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Разброс результатов от 57% до 100% наблюдается в блоке заданий, оценивающих цифровые компетенции учителей химии. Результаты выполнения заданий можно представить следующим образом: MS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- 57,14%; облачные технологии - 90%; электронные образовательные ресурсы -100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8350" y="1058318"/>
            <a:ext cx="6096000" cy="5382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биологии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Участники диагностики продемонстрировали базовый уровень (54,78%-66,04%) по итогам выполнения заданий, оценивающих содержание компетенции в области ФГОС.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Высокий результат (87,50%) участники диагностики продемонстрировали в вопросах общетеоретического характера  таких, как: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блоке заданий, оценивающих компетенции в области функциональной грамотности, наибольшие затруднения тестируемых обнаружены как в ситуациях на установление соответствия между компетенциями, характеризующими естественнонаучную грамотность, и заданиями, на формирование и оценку которых они направлены (41,67%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57,14%), так и в вопросах, оценивающих умения учителей выполнять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практикоориентированные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задания в контексте естественнонаучной грамотности (50%). В целом результаты выполнения заданий по функциональной грамотности следующие: читательская грамотность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71,67%, естественнонаучная грамотность - 38,89%, математическая грамотность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33,33%, глобальные компетенции -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47,14%, креативное мышление - 54,34%.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Низкие результаты обнаружены в заданиях, направленных на диагностику компетенций в области применения электронных образовательных ресурсов и цифровых технологий (36,67%), в том числе: облачные технологии - 50%, работа с таблицами MS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- 37,50%, поиск информации в цифровых источниках - 42,86%.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3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142875"/>
            <a:ext cx="9363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РЕЗУЛЬТАТЫ ДИАГНОСТИКИ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075" y="1026626"/>
            <a:ext cx="5191125" cy="5624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физики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Высокий % успешности выполнения заданий общетеоретического характера (ФГОС, функциональная грамотность, Концепция развития предметной области «Естественные науки. Физика», рабочая документация учителя) (74,44%).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Затруднения обнаружены по итогам выполнения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заданий, в которых предлагалось углубиться в специфику УУД, определить, на развитие каких умений и компетенций учеников направлены те или иные задания или распланировать деятельность учеников на уроке в ходе изучения заданной темы урока (57,68%).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Высокие результаты выявлены в заданиях по читательской грамотности (75%), по условиям которых предлагалось определить, на развитие каких читательских умений ориентировано то или иное задание.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Сравнительно ниже результат тестируемых по итогам выполнения заданий, оценивающих компетенции в области естественнонаучной грамотности.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Выявлены частичные затруднения в вопросах на применение электронных образовательных ресурсов и цифровых технологий (60,87%), в том числе: облачные технологии – 77%, работа с таблицами MS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- 50%, поиск информации в цифровых источниках - 50%.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4500" y="847447"/>
            <a:ext cx="6562724" cy="1464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музыки –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 участие 1 учитель музыки, продемонстрировав средний результат по тесту 40,73%.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технологии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естирование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технологии (1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преподающий девочкам, 2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преподающих мальчикам). Общий % выполнения заданий составил: технология-девочки –  41,43%; технология-мальчики – 45,23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7849" y="2503290"/>
            <a:ext cx="6429375" cy="4241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учителей физической культуры и ОБЖ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Учителя физической культуры показали результаты от 59,44% до 73% по итогам выполнения заданий, оценивающих содержание компетенции в области ФГОС.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Высокие результаты (64,58% – 67,50%) выявлены в блоке заданий, диагностирующих компетенции в области УУД, в частности в ситуациях, приближенных к реальным условиям (заданы тема урока, класс).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Частичные затруднения учителей обнаружены по итогам выполнения заданий, охватывающих сферу функциональной грамотности.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основном затруднения вызвали вопросы по работе с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несплошными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мультимодальными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текстами.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выполнения заданий естественнонаучного блока затруднения обнаружены в заданиях, оценивающих компетенцию учителей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объяснять явления - 33%.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Положительные результаты продемонстрировали в заданиях, направленных на диагностику компетенций в области применения электронных образовательных ресурсов и цифровых технологий.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Тестирование прошел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ОБЖ. Педагог не справился - общий процент выполнения заданий диагностики составил 16,10% (предметные компетенции).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574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214139"/>
            <a:ext cx="10772775" cy="37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№ 4. «ПСИХОЛОГО-ПЕДАГОГИЧЕСКИЕ И КОММУНИКАТИВНЫЕ КОМПЕТЕНЦИИ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699" y="588216"/>
            <a:ext cx="11858625" cy="1475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диагностики - знание основных закономерностей половозрастного развития: стадий и кризисов развития, особенностей социализации личности, индикаторов индивидуальных особенностей траекторий жизни, их возможных девиаций, а также основ их психодиагностики. Умение устанавливать контакты с обучающимися разного возраста и их родителями (законными представителями), другими педагогическими и иными работниками.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 диагностики было предложено четыре кейса, основанных на реальных жизненных ситуациях. Педагогам предстояло определить, требуется ли ребенку в том или ином случае психолого-педагогическая помощь; какие действия учителя будут наиболее целесообразными, а какие недопустимыми; установить последовательность действий учителя для решения сложных ситуаций и др.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038279"/>
              </p:ext>
            </p:extLst>
          </p:nvPr>
        </p:nvGraphicFramePr>
        <p:xfrm>
          <a:off x="266699" y="1990837"/>
          <a:ext cx="11858625" cy="5157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572"/>
                <a:gridCol w="1823856"/>
                <a:gridCol w="3197086"/>
                <a:gridCol w="1596171"/>
                <a:gridCol w="1581940"/>
              </a:tblGrid>
              <a:tr h="651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Психолого-педагогические и коммуникативные компетенции,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пед. работников, имеющих результаты диагностики менее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363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астрономия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(д)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  <a:tr h="21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6" marR="673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6448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175" y="104686"/>
            <a:ext cx="11372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435431"/>
              </p:ext>
            </p:extLst>
          </p:nvPr>
        </p:nvGraphicFramePr>
        <p:xfrm>
          <a:off x="361950" y="1448546"/>
          <a:ext cx="3752850" cy="5250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466"/>
                <a:gridCol w="451093"/>
                <a:gridCol w="935211"/>
                <a:gridCol w="389546"/>
                <a:gridCol w="374534"/>
              </a:tblGrid>
              <a:tr h="1372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нормативно-правовые основы образования,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средняя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1475" y="955389"/>
            <a:ext cx="38195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блок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1975" y="820581"/>
            <a:ext cx="7734300" cy="6154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вопросов, в которых были обнаружены наибольшие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директоров школ и заместителей директора по УМР: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«лишний» пункт в перечне сведений о развитии начального общего образования, основного общего образования и среднего общего образования, подлежащих мониторингу (в соответствии с Постановлением Правительства РФ от 5 августа 2013 г. N662) (32% - результат директоров школ; 42,860%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определить, основные характеристики образовательной программы, которые указываются в договоре, заключаемом между организациями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53,57% - результат директоров школ; 40% 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условия для функционирования электронной информационно-образовательной среды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ОО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(60,71% - результат директоров школ; 40%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условия обеспечения антитеррористической защищенности образовательной организации (57,14	 - результат директоров школ; 62,86%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вопросов, в которых директора школ и заместители директора по УМР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показали лучший результат:</a:t>
            </a:r>
            <a:endParaRPr lang="ru-RU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состав </a:t>
            </a:r>
            <a:r>
              <a:rPr 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метапредметных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83% - результат директоров школ; 86%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сроки проведения расследования несчастного случая комиссией (86% - результат директоров школ; 82%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меры дисциплинарного взыскания за неисполнение или нарушение устава организации, осуществляющей образовательную деятельность, правил внутреннего распорядка и пр. (86% - результат директоров школ и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значения шкалы трудности по учебным дисциплинам при составлении расписания уроков (87,14% - результат заместителей директора 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сроки издания на сайте школы или ее информационном стенде распорядительного акта органа местного самоуправления о закреплении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ОО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конкретной территорией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МР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89,29% - результат директоров школ; 88% 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по УМР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66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5" y="104686"/>
            <a:ext cx="92773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967085"/>
            <a:ext cx="437197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выполнения заданий, направленных на диагностику компетенций руководителей в области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управления кадрами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033336"/>
              </p:ext>
            </p:extLst>
          </p:nvPr>
        </p:nvGraphicFramePr>
        <p:xfrm>
          <a:off x="428626" y="2047875"/>
          <a:ext cx="4333875" cy="386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099"/>
                <a:gridCol w="619125"/>
                <a:gridCol w="876300"/>
                <a:gridCol w="676275"/>
                <a:gridCol w="600076"/>
              </a:tblGrid>
              <a:tr h="15542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кадровыми ресурсами,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средняя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72051" y="871835"/>
            <a:ext cx="7058024" cy="5939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вопросов, в которых были обнаружены наибольшие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директоров школ и заместителей директора по УМР: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основания для получения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педработником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высшей квалификационной категории (23% - результат директоров школ; 22% - результат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меры дисциплинарного взыскания в ситуации, когда учитель не выполнил требование об обязательном прохождении курсов повышения квалификации? (25% - результат директоров школ);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Кейс: «В начале учебного года в небольшой сельской школе сложилась непростая кадровая ситуация. К руководству школы обратилась молодая выпускница педагогического вуза с просьбой о трудоустройстве по специальности математика. Пожилой опытный учитель математики продолжает работать в школе из-за настойчивых просьб родителей не бросать учеников на этапе их подготовки к ЕГЭ.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Какое решение должен принять директор?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&lt;…&gt;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(35% - результат директоров школ).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сроки прохождения аттестации отдельным категориям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педработников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не должны быть включены в список аттестуемых на текущий учебный год (женщины в отпуске по беременности и родам, беременные женщины, педагогические работники, отсутствовавшие на рабочем месте более четырех месяцев подряд в связи с заболеванием и др.) (56,67% - результат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УМР).</a:t>
            </a:r>
          </a:p>
          <a:p>
            <a:pPr lvl="0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вопросов, в которых директора школ и заместители директора по УМР показали лучший результат: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определить, в каком объеме устанавливается норма часов в неделю за ставку заработной платы воспитателям, непосредственно осуществляющим обучение, воспитание, присмотр и уход за обучающимися с ограниченными возможностями здоровья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83% - результат директоров школ; 68% 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по УМР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23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5" y="104686"/>
            <a:ext cx="92773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833735"/>
            <a:ext cx="5257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выполнения заданий, направленных на диагностику компетенций руководителей в области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управления учебно-материальными ресурсами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889784"/>
              </p:ext>
            </p:extLst>
          </p:nvPr>
        </p:nvGraphicFramePr>
        <p:xfrm>
          <a:off x="219075" y="1853855"/>
          <a:ext cx="5353051" cy="4932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732"/>
                <a:gridCol w="540659"/>
                <a:gridCol w="1140199"/>
                <a:gridCol w="494621"/>
                <a:gridCol w="494621"/>
                <a:gridCol w="370493"/>
                <a:gridCol w="466726"/>
              </a:tblGrid>
              <a:tr h="2884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учебно-материальными ресурсами,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средняя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05525" y="1377189"/>
            <a:ext cx="5543550" cy="4557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вопросов, в которых были обнаружены наибольшие затруднения директоров школ и заместителей директора по УМР: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63055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определить, на каком уровне должна быть разработана и утверждена комплексная программа развития материально-технических условий перечисленных кабинетов в целях создания материально-технических условий в соответствии с ФГОС (42% - результат директоров школ; 45,71% - результат заместителей директора 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63055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отметить лишние позиции из приведенного списка оборудования системы охраны здания школы и оповещения (57% - результат директоров школ; 58,57% - результат заместителей директора 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вопросов, в которых директора школ и заместители директора по УМР показали лучший результат: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63055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цвета маркировки ученической мебели в соответствие с ростовыми группами школьников: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91% - результат директоров школ; 97,14% - результат заместителей директора по УМР).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08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5" y="104686"/>
            <a:ext cx="92773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09935"/>
            <a:ext cx="47720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выполнения заданий, направленных на диагностику компетенций руководителей в области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управления учебным и воспитательным процессом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7377358"/>
              </p:ext>
            </p:extLst>
          </p:nvPr>
        </p:nvGraphicFramePr>
        <p:xfrm>
          <a:off x="238125" y="2269182"/>
          <a:ext cx="4914900" cy="4505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123"/>
                <a:gridCol w="584873"/>
                <a:gridCol w="1269027"/>
                <a:gridCol w="466427"/>
                <a:gridCol w="522450"/>
              </a:tblGrid>
              <a:tr h="23028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учебным и воспитательным процессом,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средняя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29250" y="803702"/>
            <a:ext cx="6648449" cy="6105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вопросов, в которых были обнаружены наибольшие затруднения директоров школ и заместителей директора по УМР: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соотнести задачи по развитию </a:t>
            </a:r>
            <a:r>
              <a:rPr 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 в контексте обновленных ФГОС с универсальными учебными действиями (59,92%- результат директоров школ; 63,89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отметить «лишний» пункт в перечне требований к системе оценки достижения планируемых результатов освоения программы начального общего образования (25%- результат директоров школ; 16%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периодичность проверки тетрадей учащихся, в которых выполняются обучающие классные и домашние работы (18,67%- результат заместителей директора по УМР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вопросов, в которых директора школ и заместители директора по УМР показали лучший результат: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предложенного списка выбрать умения и компетенции, относящиеся к читательской грамотности (79,76% - результат директоров школ; 94,44%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 по УМР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заместителей директора по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предложены следующие задания: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расположить в логической последовательности этапы психолого-педагогического анализа воспитательного мероприятия;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определить облегченный учебный день в течение недели для предупреждения переутомления обучающихся;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определить умения и компетенции, относящиеся к читательской грамотности,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соотнести методы педагогического исследования с содержательными элементами взаимодействия классного руководителя с родителями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успешности выполнения заданий данного блока тестируемыми составил 57,64%.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787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5" y="104686"/>
            <a:ext cx="92773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900410"/>
            <a:ext cx="421957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выполнения заданий, направленных на диагностику компетенций руководителей в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управления образовательными результатами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087400"/>
              </p:ext>
            </p:extLst>
          </p:nvPr>
        </p:nvGraphicFramePr>
        <p:xfrm>
          <a:off x="381000" y="1866899"/>
          <a:ext cx="4029075" cy="460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387"/>
                <a:gridCol w="522168"/>
                <a:gridCol w="637995"/>
                <a:gridCol w="694317"/>
                <a:gridCol w="458208"/>
              </a:tblGrid>
              <a:tr h="2322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образовательными результатами,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средняя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00575" y="751017"/>
            <a:ext cx="7486650" cy="63055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вопросов, в которых были обнаружены наибольшие затруднения директоров школ и заместителей директора по УМР: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определить, какие компетенции школьников измеряют международные исследования TIMSS, PIRLS и PISA?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54,35% - результат директоров школ; 82,39%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расположить по соответствующим уровням читательской грамотности фрагменты характеристик (39,46% - результат директоров школ);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классификацию читательских действий по следующим группам: группа 1. Читательские действия, связанные с умением находить и извлекать информацию; группа 2. Читательские действия, связанные с умением интегрировать и интерпретировать информацию; группа 3. Читательские действия, связанные с умением осмысливать и оценивать содержание и форму текста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48,48%- результат директоров школ; 53,33%-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замдиректора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вопросов, в которых директора школ и заместители директора по УМР показали лучший результат: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выполнить классификацию компонентов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(укрупненные единицы)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94% - результат директоров школ; 97% -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назначение условных обозначений, принятых в педагогическом сообществе при проверке контрольных работ и работ по развитию речи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92,31%- результат 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УМР).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заместителей директора по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предложены следующие задания: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соотнести социально-педагогические методы управления школы с их содержанием;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провести классификацию читательских действий по группам;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определить, какие компетенции школьников измеряют международные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классификацию приведенных в задании компонентов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процент успешности выполнения заданий данного блока тестируемыми составил 62,64%.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35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5" y="104686"/>
            <a:ext cx="92773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350" y="912942"/>
            <a:ext cx="42386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выполнения заданий, направленных на диагностику компетенций руководителей в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управления информационно-методическими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ресурсами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451330"/>
              </p:ext>
            </p:extLst>
          </p:nvPr>
        </p:nvGraphicFramePr>
        <p:xfrm>
          <a:off x="133350" y="2008283"/>
          <a:ext cx="4333875" cy="4154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435"/>
                <a:gridCol w="479460"/>
                <a:gridCol w="1043530"/>
                <a:gridCol w="442393"/>
                <a:gridCol w="673057"/>
              </a:tblGrid>
              <a:tr h="18175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информационно-методическими ресурсами,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средняя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57825" y="1026167"/>
            <a:ext cx="6096000" cy="4626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вопросов, в которых были обнаружены наибольшие затруднения директоров школ и заместителей директора по УМР: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кейс: определить последовательность применения учеником универсальных учебных действий универсальных учебных действий на этапе формирования практических навыков. (25% - результат директоров школ; 31% - результат заместителей директора по УМР);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кейс: определить последовательность применения универсальных учебных действий на начальном этапе освоения нового учебного материала (44% - результат директоров школ; 28% - результат заместителей директора по УМР);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«лишние» пункты в перечне примерных направлений для разработки показателей эффективности деятельности педагогических работников образовательных учреждений (50% - результат директоров школ; 52,08% - результат заместителей директора по УМР).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2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531048"/>
            <a:ext cx="7901940" cy="5172710"/>
            <a:chOff x="381000" y="1531048"/>
            <a:chExt cx="7901940" cy="5172710"/>
          </a:xfrm>
        </p:grpSpPr>
        <p:sp>
          <p:nvSpPr>
            <p:cNvPr id="3" name="object 3"/>
            <p:cNvSpPr/>
            <p:nvPr/>
          </p:nvSpPr>
          <p:spPr>
            <a:xfrm>
              <a:off x="5696330" y="1540256"/>
              <a:ext cx="2451100" cy="2577465"/>
            </a:xfrm>
            <a:custGeom>
              <a:avLst/>
              <a:gdLst/>
              <a:ahLst/>
              <a:cxnLst/>
              <a:rect l="l" t="t" r="r" b="b"/>
              <a:pathLst>
                <a:path w="2451100" h="2577465">
                  <a:moveTo>
                    <a:pt x="0" y="0"/>
                  </a:moveTo>
                  <a:lnTo>
                    <a:pt x="0" y="2576957"/>
                  </a:lnTo>
                  <a:lnTo>
                    <a:pt x="2450846" y="1780667"/>
                  </a:lnTo>
                  <a:lnTo>
                    <a:pt x="2435211" y="1734044"/>
                  </a:lnTo>
                  <a:lnTo>
                    <a:pt x="2418751" y="1687874"/>
                  </a:lnTo>
                  <a:lnTo>
                    <a:pt x="2401474" y="1642163"/>
                  </a:lnTo>
                  <a:lnTo>
                    <a:pt x="2383390" y="1596919"/>
                  </a:lnTo>
                  <a:lnTo>
                    <a:pt x="2364509" y="1552149"/>
                  </a:lnTo>
                  <a:lnTo>
                    <a:pt x="2344842" y="1507859"/>
                  </a:lnTo>
                  <a:lnTo>
                    <a:pt x="2324397" y="1464058"/>
                  </a:lnTo>
                  <a:lnTo>
                    <a:pt x="2303185" y="1420752"/>
                  </a:lnTo>
                  <a:lnTo>
                    <a:pt x="2281216" y="1377949"/>
                  </a:lnTo>
                  <a:lnTo>
                    <a:pt x="2258499" y="1335655"/>
                  </a:lnTo>
                  <a:lnTo>
                    <a:pt x="2235045" y="1293878"/>
                  </a:lnTo>
                  <a:lnTo>
                    <a:pt x="2210863" y="1252625"/>
                  </a:lnTo>
                  <a:lnTo>
                    <a:pt x="2185964" y="1211903"/>
                  </a:lnTo>
                  <a:lnTo>
                    <a:pt x="2160356" y="1171720"/>
                  </a:lnTo>
                  <a:lnTo>
                    <a:pt x="2134050" y="1132081"/>
                  </a:lnTo>
                  <a:lnTo>
                    <a:pt x="2107057" y="1092996"/>
                  </a:lnTo>
                  <a:lnTo>
                    <a:pt x="2079384" y="1054471"/>
                  </a:lnTo>
                  <a:lnTo>
                    <a:pt x="2051044" y="1016512"/>
                  </a:lnTo>
                  <a:lnTo>
                    <a:pt x="2022045" y="979128"/>
                  </a:lnTo>
                  <a:lnTo>
                    <a:pt x="1992397" y="942325"/>
                  </a:lnTo>
                  <a:lnTo>
                    <a:pt x="1962110" y="906110"/>
                  </a:lnTo>
                  <a:lnTo>
                    <a:pt x="1931194" y="870491"/>
                  </a:lnTo>
                  <a:lnTo>
                    <a:pt x="1899660" y="835476"/>
                  </a:lnTo>
                  <a:lnTo>
                    <a:pt x="1867516" y="801070"/>
                  </a:lnTo>
                  <a:lnTo>
                    <a:pt x="1834773" y="767281"/>
                  </a:lnTo>
                  <a:lnTo>
                    <a:pt x="1801440" y="734117"/>
                  </a:lnTo>
                  <a:lnTo>
                    <a:pt x="1767528" y="701584"/>
                  </a:lnTo>
                  <a:lnTo>
                    <a:pt x="1733046" y="669690"/>
                  </a:lnTo>
                  <a:lnTo>
                    <a:pt x="1698004" y="638442"/>
                  </a:lnTo>
                  <a:lnTo>
                    <a:pt x="1662413" y="607847"/>
                  </a:lnTo>
                  <a:lnTo>
                    <a:pt x="1626281" y="577912"/>
                  </a:lnTo>
                  <a:lnTo>
                    <a:pt x="1589619" y="548644"/>
                  </a:lnTo>
                  <a:lnTo>
                    <a:pt x="1552437" y="520052"/>
                  </a:lnTo>
                  <a:lnTo>
                    <a:pt x="1514744" y="492140"/>
                  </a:lnTo>
                  <a:lnTo>
                    <a:pt x="1476551" y="464918"/>
                  </a:lnTo>
                  <a:lnTo>
                    <a:pt x="1437867" y="438392"/>
                  </a:lnTo>
                  <a:lnTo>
                    <a:pt x="1398703" y="412569"/>
                  </a:lnTo>
                  <a:lnTo>
                    <a:pt x="1359067" y="387457"/>
                  </a:lnTo>
                  <a:lnTo>
                    <a:pt x="1318971" y="363062"/>
                  </a:lnTo>
                  <a:lnTo>
                    <a:pt x="1278423" y="339392"/>
                  </a:lnTo>
                  <a:lnTo>
                    <a:pt x="1237434" y="316454"/>
                  </a:lnTo>
                  <a:lnTo>
                    <a:pt x="1196013" y="294255"/>
                  </a:lnTo>
                  <a:lnTo>
                    <a:pt x="1154171" y="272802"/>
                  </a:lnTo>
                  <a:lnTo>
                    <a:pt x="1111917" y="252103"/>
                  </a:lnTo>
                  <a:lnTo>
                    <a:pt x="1069262" y="232164"/>
                  </a:lnTo>
                  <a:lnTo>
                    <a:pt x="1026214" y="212993"/>
                  </a:lnTo>
                  <a:lnTo>
                    <a:pt x="982785" y="194597"/>
                  </a:lnTo>
                  <a:lnTo>
                    <a:pt x="938983" y="176983"/>
                  </a:lnTo>
                  <a:lnTo>
                    <a:pt x="894819" y="160159"/>
                  </a:lnTo>
                  <a:lnTo>
                    <a:pt x="850302" y="144131"/>
                  </a:lnTo>
                  <a:lnTo>
                    <a:pt x="805443" y="128906"/>
                  </a:lnTo>
                  <a:lnTo>
                    <a:pt x="760252" y="114493"/>
                  </a:lnTo>
                  <a:lnTo>
                    <a:pt x="714737" y="100897"/>
                  </a:lnTo>
                  <a:lnTo>
                    <a:pt x="668910" y="88127"/>
                  </a:lnTo>
                  <a:lnTo>
                    <a:pt x="622779" y="76189"/>
                  </a:lnTo>
                  <a:lnTo>
                    <a:pt x="576356" y="65090"/>
                  </a:lnTo>
                  <a:lnTo>
                    <a:pt x="529649" y="54839"/>
                  </a:lnTo>
                  <a:lnTo>
                    <a:pt x="482669" y="45441"/>
                  </a:lnTo>
                  <a:lnTo>
                    <a:pt x="435425" y="36904"/>
                  </a:lnTo>
                  <a:lnTo>
                    <a:pt x="387927" y="29235"/>
                  </a:lnTo>
                  <a:lnTo>
                    <a:pt x="340186" y="22441"/>
                  </a:lnTo>
                  <a:lnTo>
                    <a:pt x="292210" y="16530"/>
                  </a:lnTo>
                  <a:lnTo>
                    <a:pt x="244011" y="11509"/>
                  </a:lnTo>
                  <a:lnTo>
                    <a:pt x="195598" y="7385"/>
                  </a:lnTo>
                  <a:lnTo>
                    <a:pt x="146980" y="4164"/>
                  </a:lnTo>
                  <a:lnTo>
                    <a:pt x="98168" y="1855"/>
                  </a:lnTo>
                  <a:lnTo>
                    <a:pt x="49171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6330" y="3320922"/>
              <a:ext cx="2577465" cy="2881630"/>
            </a:xfrm>
            <a:custGeom>
              <a:avLst/>
              <a:gdLst/>
              <a:ahLst/>
              <a:cxnLst/>
              <a:rect l="l" t="t" r="r" b="b"/>
              <a:pathLst>
                <a:path w="2577465" h="2881629">
                  <a:moveTo>
                    <a:pt x="2450846" y="0"/>
                  </a:moveTo>
                  <a:lnTo>
                    <a:pt x="0" y="796289"/>
                  </a:lnTo>
                  <a:lnTo>
                    <a:pt x="1514728" y="2881122"/>
                  </a:lnTo>
                  <a:lnTo>
                    <a:pt x="1554235" y="2851844"/>
                  </a:lnTo>
                  <a:lnTo>
                    <a:pt x="1593057" y="2821920"/>
                  </a:lnTo>
                  <a:lnTo>
                    <a:pt x="1631189" y="2791362"/>
                  </a:lnTo>
                  <a:lnTo>
                    <a:pt x="1668628" y="2760181"/>
                  </a:lnTo>
                  <a:lnTo>
                    <a:pt x="1705371" y="2728388"/>
                  </a:lnTo>
                  <a:lnTo>
                    <a:pt x="1741413" y="2695996"/>
                  </a:lnTo>
                  <a:lnTo>
                    <a:pt x="1776751" y="2663015"/>
                  </a:lnTo>
                  <a:lnTo>
                    <a:pt x="1811381" y="2629458"/>
                  </a:lnTo>
                  <a:lnTo>
                    <a:pt x="1845299" y="2595336"/>
                  </a:lnTo>
                  <a:lnTo>
                    <a:pt x="1878502" y="2560660"/>
                  </a:lnTo>
                  <a:lnTo>
                    <a:pt x="1910985" y="2525443"/>
                  </a:lnTo>
                  <a:lnTo>
                    <a:pt x="1942745" y="2489695"/>
                  </a:lnTo>
                  <a:lnTo>
                    <a:pt x="1973779" y="2453429"/>
                  </a:lnTo>
                  <a:lnTo>
                    <a:pt x="2004082" y="2416656"/>
                  </a:lnTo>
                  <a:lnTo>
                    <a:pt x="2033650" y="2379388"/>
                  </a:lnTo>
                  <a:lnTo>
                    <a:pt x="2062480" y="2341636"/>
                  </a:lnTo>
                  <a:lnTo>
                    <a:pt x="2090568" y="2303412"/>
                  </a:lnTo>
                  <a:lnTo>
                    <a:pt x="2117911" y="2264728"/>
                  </a:lnTo>
                  <a:lnTo>
                    <a:pt x="2144504" y="2225595"/>
                  </a:lnTo>
                  <a:lnTo>
                    <a:pt x="2170344" y="2186024"/>
                  </a:lnTo>
                  <a:lnTo>
                    <a:pt x="2195426" y="2146028"/>
                  </a:lnTo>
                  <a:lnTo>
                    <a:pt x="2219748" y="2105618"/>
                  </a:lnTo>
                  <a:lnTo>
                    <a:pt x="2243305" y="2064805"/>
                  </a:lnTo>
                  <a:lnTo>
                    <a:pt x="2266094" y="2023602"/>
                  </a:lnTo>
                  <a:lnTo>
                    <a:pt x="2288111" y="1982019"/>
                  </a:lnTo>
                  <a:lnTo>
                    <a:pt x="2309352" y="1940069"/>
                  </a:lnTo>
                  <a:lnTo>
                    <a:pt x="2329813" y="1897763"/>
                  </a:lnTo>
                  <a:lnTo>
                    <a:pt x="2349491" y="1855112"/>
                  </a:lnTo>
                  <a:lnTo>
                    <a:pt x="2368381" y="1812129"/>
                  </a:lnTo>
                  <a:lnTo>
                    <a:pt x="2386481" y="1768824"/>
                  </a:lnTo>
                  <a:lnTo>
                    <a:pt x="2403785" y="1725210"/>
                  </a:lnTo>
                  <a:lnTo>
                    <a:pt x="2420292" y="1681298"/>
                  </a:lnTo>
                  <a:lnTo>
                    <a:pt x="2435995" y="1637100"/>
                  </a:lnTo>
                  <a:lnTo>
                    <a:pt x="2450893" y="1592627"/>
                  </a:lnTo>
                  <a:lnTo>
                    <a:pt x="2464981" y="1547891"/>
                  </a:lnTo>
                  <a:lnTo>
                    <a:pt x="2478255" y="1502904"/>
                  </a:lnTo>
                  <a:lnTo>
                    <a:pt x="2490712" y="1457676"/>
                  </a:lnTo>
                  <a:lnTo>
                    <a:pt x="2502348" y="1412221"/>
                  </a:lnTo>
                  <a:lnTo>
                    <a:pt x="2513158" y="1366548"/>
                  </a:lnTo>
                  <a:lnTo>
                    <a:pt x="2523140" y="1320671"/>
                  </a:lnTo>
                  <a:lnTo>
                    <a:pt x="2532289" y="1274600"/>
                  </a:lnTo>
                  <a:lnTo>
                    <a:pt x="2540602" y="1228348"/>
                  </a:lnTo>
                  <a:lnTo>
                    <a:pt x="2548076" y="1181925"/>
                  </a:lnTo>
                  <a:lnTo>
                    <a:pt x="2554705" y="1135344"/>
                  </a:lnTo>
                  <a:lnTo>
                    <a:pt x="2560486" y="1088615"/>
                  </a:lnTo>
                  <a:lnTo>
                    <a:pt x="2565417" y="1041751"/>
                  </a:lnTo>
                  <a:lnTo>
                    <a:pt x="2569492" y="994764"/>
                  </a:lnTo>
                  <a:lnTo>
                    <a:pt x="2572708" y="947664"/>
                  </a:lnTo>
                  <a:lnTo>
                    <a:pt x="2575061" y="900464"/>
                  </a:lnTo>
                  <a:lnTo>
                    <a:pt x="2576548" y="853175"/>
                  </a:lnTo>
                  <a:lnTo>
                    <a:pt x="2577165" y="805809"/>
                  </a:lnTo>
                  <a:lnTo>
                    <a:pt x="2576908" y="758376"/>
                  </a:lnTo>
                  <a:lnTo>
                    <a:pt x="2575772" y="710890"/>
                  </a:lnTo>
                  <a:lnTo>
                    <a:pt x="2573756" y="663361"/>
                  </a:lnTo>
                  <a:lnTo>
                    <a:pt x="2570854" y="615802"/>
                  </a:lnTo>
                  <a:lnTo>
                    <a:pt x="2567063" y="568223"/>
                  </a:lnTo>
                  <a:lnTo>
                    <a:pt x="2562379" y="520636"/>
                  </a:lnTo>
                  <a:lnTo>
                    <a:pt x="2556798" y="473054"/>
                  </a:lnTo>
                  <a:lnTo>
                    <a:pt x="2550317" y="425487"/>
                  </a:lnTo>
                  <a:lnTo>
                    <a:pt x="2542932" y="377947"/>
                  </a:lnTo>
                  <a:lnTo>
                    <a:pt x="2534639" y="330446"/>
                  </a:lnTo>
                  <a:lnTo>
                    <a:pt x="2525434" y="282995"/>
                  </a:lnTo>
                  <a:lnTo>
                    <a:pt x="2515313" y="235606"/>
                  </a:lnTo>
                  <a:lnTo>
                    <a:pt x="2504273" y="188291"/>
                  </a:lnTo>
                  <a:lnTo>
                    <a:pt x="2492310" y="141062"/>
                  </a:lnTo>
                  <a:lnTo>
                    <a:pt x="2479421" y="93929"/>
                  </a:lnTo>
                  <a:lnTo>
                    <a:pt x="2465600" y="46904"/>
                  </a:lnTo>
                  <a:lnTo>
                    <a:pt x="245084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330" y="3320922"/>
              <a:ext cx="2577465" cy="2881630"/>
            </a:xfrm>
            <a:custGeom>
              <a:avLst/>
              <a:gdLst/>
              <a:ahLst/>
              <a:cxnLst/>
              <a:rect l="l" t="t" r="r" b="b"/>
              <a:pathLst>
                <a:path w="2577465" h="2881629">
                  <a:moveTo>
                    <a:pt x="0" y="796289"/>
                  </a:moveTo>
                  <a:lnTo>
                    <a:pt x="1514728" y="2881122"/>
                  </a:lnTo>
                  <a:lnTo>
                    <a:pt x="1554235" y="2851844"/>
                  </a:lnTo>
                  <a:lnTo>
                    <a:pt x="1593057" y="2821920"/>
                  </a:lnTo>
                  <a:lnTo>
                    <a:pt x="1631189" y="2791362"/>
                  </a:lnTo>
                  <a:lnTo>
                    <a:pt x="1668628" y="2760181"/>
                  </a:lnTo>
                  <a:lnTo>
                    <a:pt x="1705371" y="2728388"/>
                  </a:lnTo>
                  <a:lnTo>
                    <a:pt x="1741413" y="2695996"/>
                  </a:lnTo>
                  <a:lnTo>
                    <a:pt x="1776751" y="2663015"/>
                  </a:lnTo>
                  <a:lnTo>
                    <a:pt x="1811381" y="2629458"/>
                  </a:lnTo>
                  <a:lnTo>
                    <a:pt x="1845299" y="2595336"/>
                  </a:lnTo>
                  <a:lnTo>
                    <a:pt x="1878502" y="2560660"/>
                  </a:lnTo>
                  <a:lnTo>
                    <a:pt x="1910985" y="2525443"/>
                  </a:lnTo>
                  <a:lnTo>
                    <a:pt x="1942745" y="2489695"/>
                  </a:lnTo>
                  <a:lnTo>
                    <a:pt x="1973779" y="2453429"/>
                  </a:lnTo>
                  <a:lnTo>
                    <a:pt x="2004082" y="2416656"/>
                  </a:lnTo>
                  <a:lnTo>
                    <a:pt x="2033650" y="2379388"/>
                  </a:lnTo>
                  <a:lnTo>
                    <a:pt x="2062480" y="2341636"/>
                  </a:lnTo>
                  <a:lnTo>
                    <a:pt x="2090568" y="2303412"/>
                  </a:lnTo>
                  <a:lnTo>
                    <a:pt x="2117911" y="2264728"/>
                  </a:lnTo>
                  <a:lnTo>
                    <a:pt x="2144504" y="2225595"/>
                  </a:lnTo>
                  <a:lnTo>
                    <a:pt x="2170344" y="2186024"/>
                  </a:lnTo>
                  <a:lnTo>
                    <a:pt x="2195426" y="2146028"/>
                  </a:lnTo>
                  <a:lnTo>
                    <a:pt x="2219748" y="2105618"/>
                  </a:lnTo>
                  <a:lnTo>
                    <a:pt x="2243305" y="2064805"/>
                  </a:lnTo>
                  <a:lnTo>
                    <a:pt x="2266094" y="2023602"/>
                  </a:lnTo>
                  <a:lnTo>
                    <a:pt x="2288111" y="1982019"/>
                  </a:lnTo>
                  <a:lnTo>
                    <a:pt x="2309352" y="1940069"/>
                  </a:lnTo>
                  <a:lnTo>
                    <a:pt x="2329813" y="1897763"/>
                  </a:lnTo>
                  <a:lnTo>
                    <a:pt x="2349491" y="1855112"/>
                  </a:lnTo>
                  <a:lnTo>
                    <a:pt x="2368381" y="1812129"/>
                  </a:lnTo>
                  <a:lnTo>
                    <a:pt x="2386481" y="1768824"/>
                  </a:lnTo>
                  <a:lnTo>
                    <a:pt x="2403785" y="1725210"/>
                  </a:lnTo>
                  <a:lnTo>
                    <a:pt x="2420292" y="1681298"/>
                  </a:lnTo>
                  <a:lnTo>
                    <a:pt x="2435995" y="1637100"/>
                  </a:lnTo>
                  <a:lnTo>
                    <a:pt x="2450893" y="1592627"/>
                  </a:lnTo>
                  <a:lnTo>
                    <a:pt x="2464981" y="1547891"/>
                  </a:lnTo>
                  <a:lnTo>
                    <a:pt x="2478255" y="1502904"/>
                  </a:lnTo>
                  <a:lnTo>
                    <a:pt x="2490712" y="1457676"/>
                  </a:lnTo>
                  <a:lnTo>
                    <a:pt x="2502348" y="1412221"/>
                  </a:lnTo>
                  <a:lnTo>
                    <a:pt x="2513158" y="1366548"/>
                  </a:lnTo>
                  <a:lnTo>
                    <a:pt x="2523140" y="1320671"/>
                  </a:lnTo>
                  <a:lnTo>
                    <a:pt x="2532289" y="1274600"/>
                  </a:lnTo>
                  <a:lnTo>
                    <a:pt x="2540602" y="1228348"/>
                  </a:lnTo>
                  <a:lnTo>
                    <a:pt x="2548076" y="1181925"/>
                  </a:lnTo>
                  <a:lnTo>
                    <a:pt x="2554705" y="1135344"/>
                  </a:lnTo>
                  <a:lnTo>
                    <a:pt x="2560486" y="1088615"/>
                  </a:lnTo>
                  <a:lnTo>
                    <a:pt x="2565417" y="1041751"/>
                  </a:lnTo>
                  <a:lnTo>
                    <a:pt x="2569492" y="994764"/>
                  </a:lnTo>
                  <a:lnTo>
                    <a:pt x="2572708" y="947664"/>
                  </a:lnTo>
                  <a:lnTo>
                    <a:pt x="2575061" y="900464"/>
                  </a:lnTo>
                  <a:lnTo>
                    <a:pt x="2576548" y="853175"/>
                  </a:lnTo>
                  <a:lnTo>
                    <a:pt x="2577165" y="805809"/>
                  </a:lnTo>
                  <a:lnTo>
                    <a:pt x="2576908" y="758376"/>
                  </a:lnTo>
                  <a:lnTo>
                    <a:pt x="2575772" y="710890"/>
                  </a:lnTo>
                  <a:lnTo>
                    <a:pt x="2573756" y="663361"/>
                  </a:lnTo>
                  <a:lnTo>
                    <a:pt x="2570854" y="615802"/>
                  </a:lnTo>
                  <a:lnTo>
                    <a:pt x="2567063" y="568223"/>
                  </a:lnTo>
                  <a:lnTo>
                    <a:pt x="2562379" y="520636"/>
                  </a:lnTo>
                  <a:lnTo>
                    <a:pt x="2556798" y="473054"/>
                  </a:lnTo>
                  <a:lnTo>
                    <a:pt x="2550317" y="425487"/>
                  </a:lnTo>
                  <a:lnTo>
                    <a:pt x="2542932" y="377947"/>
                  </a:lnTo>
                  <a:lnTo>
                    <a:pt x="2534639" y="330446"/>
                  </a:lnTo>
                  <a:lnTo>
                    <a:pt x="2525434" y="282995"/>
                  </a:lnTo>
                  <a:lnTo>
                    <a:pt x="2515313" y="235606"/>
                  </a:lnTo>
                  <a:lnTo>
                    <a:pt x="2504273" y="188291"/>
                  </a:lnTo>
                  <a:lnTo>
                    <a:pt x="2492310" y="141062"/>
                  </a:lnTo>
                  <a:lnTo>
                    <a:pt x="2479421" y="93929"/>
                  </a:lnTo>
                  <a:lnTo>
                    <a:pt x="2465600" y="46904"/>
                  </a:lnTo>
                  <a:lnTo>
                    <a:pt x="2450846" y="0"/>
                  </a:lnTo>
                  <a:lnTo>
                    <a:pt x="0" y="79628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1728" y="4117212"/>
              <a:ext cx="3029585" cy="2577465"/>
            </a:xfrm>
            <a:custGeom>
              <a:avLst/>
              <a:gdLst/>
              <a:ahLst/>
              <a:cxnLst/>
              <a:rect l="l" t="t" r="r" b="b"/>
              <a:pathLst>
                <a:path w="3029584" h="2577465">
                  <a:moveTo>
                    <a:pt x="1514602" y="0"/>
                  </a:moveTo>
                  <a:lnTo>
                    <a:pt x="0" y="2084832"/>
                  </a:lnTo>
                  <a:lnTo>
                    <a:pt x="40048" y="2113356"/>
                  </a:lnTo>
                  <a:lnTo>
                    <a:pt x="80498" y="2141029"/>
                  </a:lnTo>
                  <a:lnTo>
                    <a:pt x="121340" y="2167851"/>
                  </a:lnTo>
                  <a:lnTo>
                    <a:pt x="162560" y="2193821"/>
                  </a:lnTo>
                  <a:lnTo>
                    <a:pt x="204147" y="2218940"/>
                  </a:lnTo>
                  <a:lnTo>
                    <a:pt x="246087" y="2243207"/>
                  </a:lnTo>
                  <a:lnTo>
                    <a:pt x="288370" y="2266623"/>
                  </a:lnTo>
                  <a:lnTo>
                    <a:pt x="330982" y="2289187"/>
                  </a:lnTo>
                  <a:lnTo>
                    <a:pt x="373911" y="2310900"/>
                  </a:lnTo>
                  <a:lnTo>
                    <a:pt x="417146" y="2331761"/>
                  </a:lnTo>
                  <a:lnTo>
                    <a:pt x="460674" y="2351771"/>
                  </a:lnTo>
                  <a:lnTo>
                    <a:pt x="504482" y="2370929"/>
                  </a:lnTo>
                  <a:lnTo>
                    <a:pt x="548559" y="2389236"/>
                  </a:lnTo>
                  <a:lnTo>
                    <a:pt x="592893" y="2406691"/>
                  </a:lnTo>
                  <a:lnTo>
                    <a:pt x="637471" y="2423295"/>
                  </a:lnTo>
                  <a:lnTo>
                    <a:pt x="682281" y="2439048"/>
                  </a:lnTo>
                  <a:lnTo>
                    <a:pt x="727311" y="2453949"/>
                  </a:lnTo>
                  <a:lnTo>
                    <a:pt x="772548" y="2467998"/>
                  </a:lnTo>
                  <a:lnTo>
                    <a:pt x="817981" y="2481196"/>
                  </a:lnTo>
                  <a:lnTo>
                    <a:pt x="863597" y="2493543"/>
                  </a:lnTo>
                  <a:lnTo>
                    <a:pt x="909383" y="2505038"/>
                  </a:lnTo>
                  <a:lnTo>
                    <a:pt x="955329" y="2515681"/>
                  </a:lnTo>
                  <a:lnTo>
                    <a:pt x="1001421" y="2525473"/>
                  </a:lnTo>
                  <a:lnTo>
                    <a:pt x="1047648" y="2534414"/>
                  </a:lnTo>
                  <a:lnTo>
                    <a:pt x="1093996" y="2542503"/>
                  </a:lnTo>
                  <a:lnTo>
                    <a:pt x="1140455" y="2549740"/>
                  </a:lnTo>
                  <a:lnTo>
                    <a:pt x="1187011" y="2556126"/>
                  </a:lnTo>
                  <a:lnTo>
                    <a:pt x="1233653" y="2561661"/>
                  </a:lnTo>
                  <a:lnTo>
                    <a:pt x="1280369" y="2566344"/>
                  </a:lnTo>
                  <a:lnTo>
                    <a:pt x="1327145" y="2570176"/>
                  </a:lnTo>
                  <a:lnTo>
                    <a:pt x="1373970" y="2573156"/>
                  </a:lnTo>
                  <a:lnTo>
                    <a:pt x="1420832" y="2575285"/>
                  </a:lnTo>
                  <a:lnTo>
                    <a:pt x="1467719" y="2576562"/>
                  </a:lnTo>
                  <a:lnTo>
                    <a:pt x="1514617" y="2576988"/>
                  </a:lnTo>
                  <a:lnTo>
                    <a:pt x="1561516" y="2576562"/>
                  </a:lnTo>
                  <a:lnTo>
                    <a:pt x="1608403" y="2575285"/>
                  </a:lnTo>
                  <a:lnTo>
                    <a:pt x="1655265" y="2573156"/>
                  </a:lnTo>
                  <a:lnTo>
                    <a:pt x="1702091" y="2570176"/>
                  </a:lnTo>
                  <a:lnTo>
                    <a:pt x="1748868" y="2566344"/>
                  </a:lnTo>
                  <a:lnTo>
                    <a:pt x="1795584" y="2561661"/>
                  </a:lnTo>
                  <a:lnTo>
                    <a:pt x="1842227" y="2556126"/>
                  </a:lnTo>
                  <a:lnTo>
                    <a:pt x="1888785" y="2549740"/>
                  </a:lnTo>
                  <a:lnTo>
                    <a:pt x="1935245" y="2542503"/>
                  </a:lnTo>
                  <a:lnTo>
                    <a:pt x="1981595" y="2534413"/>
                  </a:lnTo>
                  <a:lnTo>
                    <a:pt x="2027824" y="2525473"/>
                  </a:lnTo>
                  <a:lnTo>
                    <a:pt x="2073918" y="2515681"/>
                  </a:lnTo>
                  <a:lnTo>
                    <a:pt x="2119865" y="2505037"/>
                  </a:lnTo>
                  <a:lnTo>
                    <a:pt x="2165654" y="2493542"/>
                  </a:lnTo>
                  <a:lnTo>
                    <a:pt x="2211273" y="2481196"/>
                  </a:lnTo>
                  <a:lnTo>
                    <a:pt x="2256708" y="2467998"/>
                  </a:lnTo>
                  <a:lnTo>
                    <a:pt x="2301948" y="2453948"/>
                  </a:lnTo>
                  <a:lnTo>
                    <a:pt x="2346981" y="2439048"/>
                  </a:lnTo>
                  <a:lnTo>
                    <a:pt x="2391793" y="2423295"/>
                  </a:lnTo>
                  <a:lnTo>
                    <a:pt x="2436375" y="2406691"/>
                  </a:lnTo>
                  <a:lnTo>
                    <a:pt x="2480712" y="2389236"/>
                  </a:lnTo>
                  <a:lnTo>
                    <a:pt x="2524792" y="2370929"/>
                  </a:lnTo>
                  <a:lnTo>
                    <a:pt x="2568605" y="2351771"/>
                  </a:lnTo>
                  <a:lnTo>
                    <a:pt x="2612136" y="2331761"/>
                  </a:lnTo>
                  <a:lnTo>
                    <a:pt x="2655375" y="2310900"/>
                  </a:lnTo>
                  <a:lnTo>
                    <a:pt x="2698309" y="2289187"/>
                  </a:lnTo>
                  <a:lnTo>
                    <a:pt x="2740925" y="2266623"/>
                  </a:lnTo>
                  <a:lnTo>
                    <a:pt x="2783212" y="2243207"/>
                  </a:lnTo>
                  <a:lnTo>
                    <a:pt x="2825157" y="2218940"/>
                  </a:lnTo>
                  <a:lnTo>
                    <a:pt x="2866749" y="2193821"/>
                  </a:lnTo>
                  <a:lnTo>
                    <a:pt x="2907974" y="2167851"/>
                  </a:lnTo>
                  <a:lnTo>
                    <a:pt x="2948821" y="2141029"/>
                  </a:lnTo>
                  <a:lnTo>
                    <a:pt x="2989277" y="2113356"/>
                  </a:lnTo>
                  <a:lnTo>
                    <a:pt x="3029330" y="2084832"/>
                  </a:lnTo>
                  <a:lnTo>
                    <a:pt x="151460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1728" y="4117212"/>
              <a:ext cx="3029585" cy="2577465"/>
            </a:xfrm>
            <a:custGeom>
              <a:avLst/>
              <a:gdLst/>
              <a:ahLst/>
              <a:cxnLst/>
              <a:rect l="l" t="t" r="r" b="b"/>
              <a:pathLst>
                <a:path w="3029584" h="2577465">
                  <a:moveTo>
                    <a:pt x="1514602" y="0"/>
                  </a:moveTo>
                  <a:lnTo>
                    <a:pt x="0" y="2084832"/>
                  </a:lnTo>
                  <a:lnTo>
                    <a:pt x="40048" y="2113356"/>
                  </a:lnTo>
                  <a:lnTo>
                    <a:pt x="80498" y="2141029"/>
                  </a:lnTo>
                  <a:lnTo>
                    <a:pt x="121340" y="2167851"/>
                  </a:lnTo>
                  <a:lnTo>
                    <a:pt x="162560" y="2193821"/>
                  </a:lnTo>
                  <a:lnTo>
                    <a:pt x="204147" y="2218940"/>
                  </a:lnTo>
                  <a:lnTo>
                    <a:pt x="246087" y="2243207"/>
                  </a:lnTo>
                  <a:lnTo>
                    <a:pt x="288370" y="2266623"/>
                  </a:lnTo>
                  <a:lnTo>
                    <a:pt x="330982" y="2289187"/>
                  </a:lnTo>
                  <a:lnTo>
                    <a:pt x="373911" y="2310900"/>
                  </a:lnTo>
                  <a:lnTo>
                    <a:pt x="417146" y="2331761"/>
                  </a:lnTo>
                  <a:lnTo>
                    <a:pt x="460674" y="2351771"/>
                  </a:lnTo>
                  <a:lnTo>
                    <a:pt x="504482" y="2370929"/>
                  </a:lnTo>
                  <a:lnTo>
                    <a:pt x="548559" y="2389236"/>
                  </a:lnTo>
                  <a:lnTo>
                    <a:pt x="592893" y="2406691"/>
                  </a:lnTo>
                  <a:lnTo>
                    <a:pt x="637471" y="2423295"/>
                  </a:lnTo>
                  <a:lnTo>
                    <a:pt x="682281" y="2439048"/>
                  </a:lnTo>
                  <a:lnTo>
                    <a:pt x="727311" y="2453949"/>
                  </a:lnTo>
                  <a:lnTo>
                    <a:pt x="772548" y="2467998"/>
                  </a:lnTo>
                  <a:lnTo>
                    <a:pt x="817981" y="2481196"/>
                  </a:lnTo>
                  <a:lnTo>
                    <a:pt x="863597" y="2493543"/>
                  </a:lnTo>
                  <a:lnTo>
                    <a:pt x="909383" y="2505038"/>
                  </a:lnTo>
                  <a:lnTo>
                    <a:pt x="955329" y="2515681"/>
                  </a:lnTo>
                  <a:lnTo>
                    <a:pt x="1001421" y="2525473"/>
                  </a:lnTo>
                  <a:lnTo>
                    <a:pt x="1047648" y="2534414"/>
                  </a:lnTo>
                  <a:lnTo>
                    <a:pt x="1093996" y="2542503"/>
                  </a:lnTo>
                  <a:lnTo>
                    <a:pt x="1140455" y="2549740"/>
                  </a:lnTo>
                  <a:lnTo>
                    <a:pt x="1187011" y="2556126"/>
                  </a:lnTo>
                  <a:lnTo>
                    <a:pt x="1233653" y="2561661"/>
                  </a:lnTo>
                  <a:lnTo>
                    <a:pt x="1280369" y="2566344"/>
                  </a:lnTo>
                  <a:lnTo>
                    <a:pt x="1327145" y="2570176"/>
                  </a:lnTo>
                  <a:lnTo>
                    <a:pt x="1373970" y="2573156"/>
                  </a:lnTo>
                  <a:lnTo>
                    <a:pt x="1420832" y="2575285"/>
                  </a:lnTo>
                  <a:lnTo>
                    <a:pt x="1467719" y="2576562"/>
                  </a:lnTo>
                  <a:lnTo>
                    <a:pt x="1514617" y="2576988"/>
                  </a:lnTo>
                  <a:lnTo>
                    <a:pt x="1561516" y="2576562"/>
                  </a:lnTo>
                  <a:lnTo>
                    <a:pt x="1608403" y="2575285"/>
                  </a:lnTo>
                  <a:lnTo>
                    <a:pt x="1655265" y="2573156"/>
                  </a:lnTo>
                  <a:lnTo>
                    <a:pt x="1702091" y="2570176"/>
                  </a:lnTo>
                  <a:lnTo>
                    <a:pt x="1748868" y="2566344"/>
                  </a:lnTo>
                  <a:lnTo>
                    <a:pt x="1795584" y="2561661"/>
                  </a:lnTo>
                  <a:lnTo>
                    <a:pt x="1842227" y="2556126"/>
                  </a:lnTo>
                  <a:lnTo>
                    <a:pt x="1888785" y="2549740"/>
                  </a:lnTo>
                  <a:lnTo>
                    <a:pt x="1935245" y="2542503"/>
                  </a:lnTo>
                  <a:lnTo>
                    <a:pt x="1981595" y="2534413"/>
                  </a:lnTo>
                  <a:lnTo>
                    <a:pt x="2027824" y="2525473"/>
                  </a:lnTo>
                  <a:lnTo>
                    <a:pt x="2073918" y="2515681"/>
                  </a:lnTo>
                  <a:lnTo>
                    <a:pt x="2119865" y="2505037"/>
                  </a:lnTo>
                  <a:lnTo>
                    <a:pt x="2165654" y="2493542"/>
                  </a:lnTo>
                  <a:lnTo>
                    <a:pt x="2211273" y="2481196"/>
                  </a:lnTo>
                  <a:lnTo>
                    <a:pt x="2256708" y="2467998"/>
                  </a:lnTo>
                  <a:lnTo>
                    <a:pt x="2301948" y="2453948"/>
                  </a:lnTo>
                  <a:lnTo>
                    <a:pt x="2346981" y="2439048"/>
                  </a:lnTo>
                  <a:lnTo>
                    <a:pt x="2391793" y="2423295"/>
                  </a:lnTo>
                  <a:lnTo>
                    <a:pt x="2436375" y="2406691"/>
                  </a:lnTo>
                  <a:lnTo>
                    <a:pt x="2480712" y="2389236"/>
                  </a:lnTo>
                  <a:lnTo>
                    <a:pt x="2524792" y="2370929"/>
                  </a:lnTo>
                  <a:lnTo>
                    <a:pt x="2568605" y="2351771"/>
                  </a:lnTo>
                  <a:lnTo>
                    <a:pt x="2612136" y="2331761"/>
                  </a:lnTo>
                  <a:lnTo>
                    <a:pt x="2655375" y="2310900"/>
                  </a:lnTo>
                  <a:lnTo>
                    <a:pt x="2698309" y="2289187"/>
                  </a:lnTo>
                  <a:lnTo>
                    <a:pt x="2740925" y="2266623"/>
                  </a:lnTo>
                  <a:lnTo>
                    <a:pt x="2783212" y="2243207"/>
                  </a:lnTo>
                  <a:lnTo>
                    <a:pt x="2825157" y="2218940"/>
                  </a:lnTo>
                  <a:lnTo>
                    <a:pt x="2866749" y="2193821"/>
                  </a:lnTo>
                  <a:lnTo>
                    <a:pt x="2907974" y="2167851"/>
                  </a:lnTo>
                  <a:lnTo>
                    <a:pt x="2948821" y="2141029"/>
                  </a:lnTo>
                  <a:lnTo>
                    <a:pt x="2989277" y="2113356"/>
                  </a:lnTo>
                  <a:lnTo>
                    <a:pt x="3029330" y="2084832"/>
                  </a:lnTo>
                  <a:lnTo>
                    <a:pt x="151460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9239" y="3320922"/>
              <a:ext cx="2577465" cy="2881630"/>
            </a:xfrm>
            <a:custGeom>
              <a:avLst/>
              <a:gdLst/>
              <a:ahLst/>
              <a:cxnLst/>
              <a:rect l="l" t="t" r="r" b="b"/>
              <a:pathLst>
                <a:path w="2577465" h="2881629">
                  <a:moveTo>
                    <a:pt x="126245" y="0"/>
                  </a:moveTo>
                  <a:lnTo>
                    <a:pt x="111496" y="46904"/>
                  </a:lnTo>
                  <a:lnTo>
                    <a:pt x="97681" y="93929"/>
                  </a:lnTo>
                  <a:lnTo>
                    <a:pt x="84797" y="141062"/>
                  </a:lnTo>
                  <a:lnTo>
                    <a:pt x="72839" y="188291"/>
                  </a:lnTo>
                  <a:lnTo>
                    <a:pt x="61804" y="235606"/>
                  </a:lnTo>
                  <a:lnTo>
                    <a:pt x="51688" y="282995"/>
                  </a:lnTo>
                  <a:lnTo>
                    <a:pt x="42488" y="330446"/>
                  </a:lnTo>
                  <a:lnTo>
                    <a:pt x="34199" y="377947"/>
                  </a:lnTo>
                  <a:lnTo>
                    <a:pt x="26818" y="425487"/>
                  </a:lnTo>
                  <a:lnTo>
                    <a:pt x="20341" y="473054"/>
                  </a:lnTo>
                  <a:lnTo>
                    <a:pt x="14764" y="520636"/>
                  </a:lnTo>
                  <a:lnTo>
                    <a:pt x="10084" y="568223"/>
                  </a:lnTo>
                  <a:lnTo>
                    <a:pt x="6297" y="615802"/>
                  </a:lnTo>
                  <a:lnTo>
                    <a:pt x="3399" y="663361"/>
                  </a:lnTo>
                  <a:lnTo>
                    <a:pt x="1385" y="710890"/>
                  </a:lnTo>
                  <a:lnTo>
                    <a:pt x="254" y="758376"/>
                  </a:lnTo>
                  <a:lnTo>
                    <a:pt x="0" y="805809"/>
                  </a:lnTo>
                  <a:lnTo>
                    <a:pt x="619" y="853175"/>
                  </a:lnTo>
                  <a:lnTo>
                    <a:pt x="2109" y="900464"/>
                  </a:lnTo>
                  <a:lnTo>
                    <a:pt x="4466" y="947664"/>
                  </a:lnTo>
                  <a:lnTo>
                    <a:pt x="7684" y="994764"/>
                  </a:lnTo>
                  <a:lnTo>
                    <a:pt x="11762" y="1041751"/>
                  </a:lnTo>
                  <a:lnTo>
                    <a:pt x="16695" y="1088615"/>
                  </a:lnTo>
                  <a:lnTo>
                    <a:pt x="22479" y="1135344"/>
                  </a:lnTo>
                  <a:lnTo>
                    <a:pt x="29110" y="1181925"/>
                  </a:lnTo>
                  <a:lnTo>
                    <a:pt x="36586" y="1228348"/>
                  </a:lnTo>
                  <a:lnTo>
                    <a:pt x="44901" y="1274600"/>
                  </a:lnTo>
                  <a:lnTo>
                    <a:pt x="54052" y="1320671"/>
                  </a:lnTo>
                  <a:lnTo>
                    <a:pt x="64036" y="1366548"/>
                  </a:lnTo>
                  <a:lnTo>
                    <a:pt x="74848" y="1412221"/>
                  </a:lnTo>
                  <a:lnTo>
                    <a:pt x="86486" y="1457676"/>
                  </a:lnTo>
                  <a:lnTo>
                    <a:pt x="98944" y="1502904"/>
                  </a:lnTo>
                  <a:lnTo>
                    <a:pt x="112220" y="1547891"/>
                  </a:lnTo>
                  <a:lnTo>
                    <a:pt x="126309" y="1592627"/>
                  </a:lnTo>
                  <a:lnTo>
                    <a:pt x="141208" y="1637100"/>
                  </a:lnTo>
                  <a:lnTo>
                    <a:pt x="156913" y="1681298"/>
                  </a:lnTo>
                  <a:lnTo>
                    <a:pt x="173420" y="1725210"/>
                  </a:lnTo>
                  <a:lnTo>
                    <a:pt x="190726" y="1768824"/>
                  </a:lnTo>
                  <a:lnTo>
                    <a:pt x="208827" y="1812129"/>
                  </a:lnTo>
                  <a:lnTo>
                    <a:pt x="227718" y="1855112"/>
                  </a:lnTo>
                  <a:lnTo>
                    <a:pt x="247397" y="1897763"/>
                  </a:lnTo>
                  <a:lnTo>
                    <a:pt x="267859" y="1940069"/>
                  </a:lnTo>
                  <a:lnTo>
                    <a:pt x="289101" y="1982019"/>
                  </a:lnTo>
                  <a:lnTo>
                    <a:pt x="311118" y="2023602"/>
                  </a:lnTo>
                  <a:lnTo>
                    <a:pt x="333908" y="2064805"/>
                  </a:lnTo>
                  <a:lnTo>
                    <a:pt x="357466" y="2105618"/>
                  </a:lnTo>
                  <a:lnTo>
                    <a:pt x="381788" y="2146028"/>
                  </a:lnTo>
                  <a:lnTo>
                    <a:pt x="406871" y="2186024"/>
                  </a:lnTo>
                  <a:lnTo>
                    <a:pt x="432711" y="2225595"/>
                  </a:lnTo>
                  <a:lnTo>
                    <a:pt x="459305" y="2264728"/>
                  </a:lnTo>
                  <a:lnTo>
                    <a:pt x="486648" y="2303412"/>
                  </a:lnTo>
                  <a:lnTo>
                    <a:pt x="514736" y="2341636"/>
                  </a:lnTo>
                  <a:lnTo>
                    <a:pt x="543567" y="2379388"/>
                  </a:lnTo>
                  <a:lnTo>
                    <a:pt x="573135" y="2416656"/>
                  </a:lnTo>
                  <a:lnTo>
                    <a:pt x="603438" y="2453429"/>
                  </a:lnTo>
                  <a:lnTo>
                    <a:pt x="634472" y="2489695"/>
                  </a:lnTo>
                  <a:lnTo>
                    <a:pt x="666232" y="2525443"/>
                  </a:lnTo>
                  <a:lnTo>
                    <a:pt x="698716" y="2560660"/>
                  </a:lnTo>
                  <a:lnTo>
                    <a:pt x="731919" y="2595336"/>
                  </a:lnTo>
                  <a:lnTo>
                    <a:pt x="765837" y="2629458"/>
                  </a:lnTo>
                  <a:lnTo>
                    <a:pt x="800467" y="2663015"/>
                  </a:lnTo>
                  <a:lnTo>
                    <a:pt x="835805" y="2695996"/>
                  </a:lnTo>
                  <a:lnTo>
                    <a:pt x="871847" y="2728388"/>
                  </a:lnTo>
                  <a:lnTo>
                    <a:pt x="908590" y="2760181"/>
                  </a:lnTo>
                  <a:lnTo>
                    <a:pt x="946029" y="2791362"/>
                  </a:lnTo>
                  <a:lnTo>
                    <a:pt x="984161" y="2821920"/>
                  </a:lnTo>
                  <a:lnTo>
                    <a:pt x="1022983" y="2851844"/>
                  </a:lnTo>
                  <a:lnTo>
                    <a:pt x="1062489" y="2881122"/>
                  </a:lnTo>
                  <a:lnTo>
                    <a:pt x="2577091" y="796289"/>
                  </a:lnTo>
                  <a:lnTo>
                    <a:pt x="12624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9239" y="3320922"/>
              <a:ext cx="2577465" cy="2881630"/>
            </a:xfrm>
            <a:custGeom>
              <a:avLst/>
              <a:gdLst/>
              <a:ahLst/>
              <a:cxnLst/>
              <a:rect l="l" t="t" r="r" b="b"/>
              <a:pathLst>
                <a:path w="2577465" h="2881629">
                  <a:moveTo>
                    <a:pt x="2577091" y="796289"/>
                  </a:moveTo>
                  <a:lnTo>
                    <a:pt x="126245" y="0"/>
                  </a:lnTo>
                  <a:lnTo>
                    <a:pt x="111496" y="46904"/>
                  </a:lnTo>
                  <a:lnTo>
                    <a:pt x="97681" y="93929"/>
                  </a:lnTo>
                  <a:lnTo>
                    <a:pt x="84797" y="141062"/>
                  </a:lnTo>
                  <a:lnTo>
                    <a:pt x="72839" y="188291"/>
                  </a:lnTo>
                  <a:lnTo>
                    <a:pt x="61804" y="235606"/>
                  </a:lnTo>
                  <a:lnTo>
                    <a:pt x="51688" y="282995"/>
                  </a:lnTo>
                  <a:lnTo>
                    <a:pt x="42488" y="330446"/>
                  </a:lnTo>
                  <a:lnTo>
                    <a:pt x="34199" y="377947"/>
                  </a:lnTo>
                  <a:lnTo>
                    <a:pt x="26818" y="425487"/>
                  </a:lnTo>
                  <a:lnTo>
                    <a:pt x="20341" y="473054"/>
                  </a:lnTo>
                  <a:lnTo>
                    <a:pt x="14764" y="520636"/>
                  </a:lnTo>
                  <a:lnTo>
                    <a:pt x="10084" y="568223"/>
                  </a:lnTo>
                  <a:lnTo>
                    <a:pt x="6297" y="615802"/>
                  </a:lnTo>
                  <a:lnTo>
                    <a:pt x="3399" y="663361"/>
                  </a:lnTo>
                  <a:lnTo>
                    <a:pt x="1385" y="710890"/>
                  </a:lnTo>
                  <a:lnTo>
                    <a:pt x="254" y="758376"/>
                  </a:lnTo>
                  <a:lnTo>
                    <a:pt x="0" y="805809"/>
                  </a:lnTo>
                  <a:lnTo>
                    <a:pt x="619" y="853175"/>
                  </a:lnTo>
                  <a:lnTo>
                    <a:pt x="2109" y="900464"/>
                  </a:lnTo>
                  <a:lnTo>
                    <a:pt x="4466" y="947664"/>
                  </a:lnTo>
                  <a:lnTo>
                    <a:pt x="7684" y="994764"/>
                  </a:lnTo>
                  <a:lnTo>
                    <a:pt x="11762" y="1041751"/>
                  </a:lnTo>
                  <a:lnTo>
                    <a:pt x="16695" y="1088615"/>
                  </a:lnTo>
                  <a:lnTo>
                    <a:pt x="22479" y="1135344"/>
                  </a:lnTo>
                  <a:lnTo>
                    <a:pt x="29110" y="1181925"/>
                  </a:lnTo>
                  <a:lnTo>
                    <a:pt x="36586" y="1228348"/>
                  </a:lnTo>
                  <a:lnTo>
                    <a:pt x="44901" y="1274600"/>
                  </a:lnTo>
                  <a:lnTo>
                    <a:pt x="54052" y="1320671"/>
                  </a:lnTo>
                  <a:lnTo>
                    <a:pt x="64036" y="1366548"/>
                  </a:lnTo>
                  <a:lnTo>
                    <a:pt x="74848" y="1412221"/>
                  </a:lnTo>
                  <a:lnTo>
                    <a:pt x="86486" y="1457676"/>
                  </a:lnTo>
                  <a:lnTo>
                    <a:pt x="98944" y="1502904"/>
                  </a:lnTo>
                  <a:lnTo>
                    <a:pt x="112220" y="1547891"/>
                  </a:lnTo>
                  <a:lnTo>
                    <a:pt x="126309" y="1592627"/>
                  </a:lnTo>
                  <a:lnTo>
                    <a:pt x="141208" y="1637100"/>
                  </a:lnTo>
                  <a:lnTo>
                    <a:pt x="156913" y="1681298"/>
                  </a:lnTo>
                  <a:lnTo>
                    <a:pt x="173420" y="1725210"/>
                  </a:lnTo>
                  <a:lnTo>
                    <a:pt x="190726" y="1768824"/>
                  </a:lnTo>
                  <a:lnTo>
                    <a:pt x="208827" y="1812129"/>
                  </a:lnTo>
                  <a:lnTo>
                    <a:pt x="227718" y="1855112"/>
                  </a:lnTo>
                  <a:lnTo>
                    <a:pt x="247397" y="1897763"/>
                  </a:lnTo>
                  <a:lnTo>
                    <a:pt x="267859" y="1940069"/>
                  </a:lnTo>
                  <a:lnTo>
                    <a:pt x="289101" y="1982019"/>
                  </a:lnTo>
                  <a:lnTo>
                    <a:pt x="311118" y="2023602"/>
                  </a:lnTo>
                  <a:lnTo>
                    <a:pt x="333908" y="2064805"/>
                  </a:lnTo>
                  <a:lnTo>
                    <a:pt x="357466" y="2105618"/>
                  </a:lnTo>
                  <a:lnTo>
                    <a:pt x="381788" y="2146028"/>
                  </a:lnTo>
                  <a:lnTo>
                    <a:pt x="406871" y="2186024"/>
                  </a:lnTo>
                  <a:lnTo>
                    <a:pt x="432711" y="2225595"/>
                  </a:lnTo>
                  <a:lnTo>
                    <a:pt x="459305" y="2264728"/>
                  </a:lnTo>
                  <a:lnTo>
                    <a:pt x="486648" y="2303412"/>
                  </a:lnTo>
                  <a:lnTo>
                    <a:pt x="514736" y="2341636"/>
                  </a:lnTo>
                  <a:lnTo>
                    <a:pt x="543567" y="2379388"/>
                  </a:lnTo>
                  <a:lnTo>
                    <a:pt x="573135" y="2416656"/>
                  </a:lnTo>
                  <a:lnTo>
                    <a:pt x="603438" y="2453429"/>
                  </a:lnTo>
                  <a:lnTo>
                    <a:pt x="634472" y="2489695"/>
                  </a:lnTo>
                  <a:lnTo>
                    <a:pt x="666232" y="2525443"/>
                  </a:lnTo>
                  <a:lnTo>
                    <a:pt x="698716" y="2560660"/>
                  </a:lnTo>
                  <a:lnTo>
                    <a:pt x="731919" y="2595336"/>
                  </a:lnTo>
                  <a:lnTo>
                    <a:pt x="765837" y="2629458"/>
                  </a:lnTo>
                  <a:lnTo>
                    <a:pt x="800467" y="2663015"/>
                  </a:lnTo>
                  <a:lnTo>
                    <a:pt x="835805" y="2695996"/>
                  </a:lnTo>
                  <a:lnTo>
                    <a:pt x="871847" y="2728388"/>
                  </a:lnTo>
                  <a:lnTo>
                    <a:pt x="908590" y="2760181"/>
                  </a:lnTo>
                  <a:lnTo>
                    <a:pt x="946029" y="2791362"/>
                  </a:lnTo>
                  <a:lnTo>
                    <a:pt x="984161" y="2821920"/>
                  </a:lnTo>
                  <a:lnTo>
                    <a:pt x="1022983" y="2851844"/>
                  </a:lnTo>
                  <a:lnTo>
                    <a:pt x="1062489" y="2881122"/>
                  </a:lnTo>
                  <a:lnTo>
                    <a:pt x="2577091" y="79628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5485" y="1540256"/>
              <a:ext cx="2451100" cy="2577465"/>
            </a:xfrm>
            <a:custGeom>
              <a:avLst/>
              <a:gdLst/>
              <a:ahLst/>
              <a:cxnLst/>
              <a:rect l="l" t="t" r="r" b="b"/>
              <a:pathLst>
                <a:path w="2451100" h="2577465">
                  <a:moveTo>
                    <a:pt x="2450845" y="0"/>
                  </a:moveTo>
                  <a:lnTo>
                    <a:pt x="2401680" y="465"/>
                  </a:lnTo>
                  <a:lnTo>
                    <a:pt x="2352688" y="1855"/>
                  </a:lnTo>
                  <a:lnTo>
                    <a:pt x="2303881" y="4164"/>
                  </a:lnTo>
                  <a:lnTo>
                    <a:pt x="2255268" y="7385"/>
                  </a:lnTo>
                  <a:lnTo>
                    <a:pt x="2206860" y="11509"/>
                  </a:lnTo>
                  <a:lnTo>
                    <a:pt x="2158665" y="16530"/>
                  </a:lnTo>
                  <a:lnTo>
                    <a:pt x="2110694" y="22441"/>
                  </a:lnTo>
                  <a:lnTo>
                    <a:pt x="2062957" y="29235"/>
                  </a:lnTo>
                  <a:lnTo>
                    <a:pt x="2015464" y="36904"/>
                  </a:lnTo>
                  <a:lnTo>
                    <a:pt x="1968224" y="45441"/>
                  </a:lnTo>
                  <a:lnTo>
                    <a:pt x="1921248" y="54839"/>
                  </a:lnTo>
                  <a:lnTo>
                    <a:pt x="1874545" y="65090"/>
                  </a:lnTo>
                  <a:lnTo>
                    <a:pt x="1828124" y="76189"/>
                  </a:lnTo>
                  <a:lnTo>
                    <a:pt x="1781997" y="88127"/>
                  </a:lnTo>
                  <a:lnTo>
                    <a:pt x="1736173" y="100897"/>
                  </a:lnTo>
                  <a:lnTo>
                    <a:pt x="1690662" y="114493"/>
                  </a:lnTo>
                  <a:lnTo>
                    <a:pt x="1645473" y="128906"/>
                  </a:lnTo>
                  <a:lnTo>
                    <a:pt x="1600617" y="144131"/>
                  </a:lnTo>
                  <a:lnTo>
                    <a:pt x="1556103" y="160159"/>
                  </a:lnTo>
                  <a:lnTo>
                    <a:pt x="1511941" y="176983"/>
                  </a:lnTo>
                  <a:lnTo>
                    <a:pt x="1468142" y="194597"/>
                  </a:lnTo>
                  <a:lnTo>
                    <a:pt x="1424714" y="212993"/>
                  </a:lnTo>
                  <a:lnTo>
                    <a:pt x="1381669" y="232164"/>
                  </a:lnTo>
                  <a:lnTo>
                    <a:pt x="1339015" y="252103"/>
                  </a:lnTo>
                  <a:lnTo>
                    <a:pt x="1296763" y="272802"/>
                  </a:lnTo>
                  <a:lnTo>
                    <a:pt x="1254922" y="294255"/>
                  </a:lnTo>
                  <a:lnTo>
                    <a:pt x="1213503" y="316454"/>
                  </a:lnTo>
                  <a:lnTo>
                    <a:pt x="1172515" y="339392"/>
                  </a:lnTo>
                  <a:lnTo>
                    <a:pt x="1131968" y="363062"/>
                  </a:lnTo>
                  <a:lnTo>
                    <a:pt x="1091872" y="387457"/>
                  </a:lnTo>
                  <a:lnTo>
                    <a:pt x="1052237" y="412569"/>
                  </a:lnTo>
                  <a:lnTo>
                    <a:pt x="1013073" y="438392"/>
                  </a:lnTo>
                  <a:lnTo>
                    <a:pt x="974389" y="464918"/>
                  </a:lnTo>
                  <a:lnTo>
                    <a:pt x="936196" y="492140"/>
                  </a:lnTo>
                  <a:lnTo>
                    <a:pt x="898503" y="520052"/>
                  </a:lnTo>
                  <a:lnTo>
                    <a:pt x="861321" y="548644"/>
                  </a:lnTo>
                  <a:lnTo>
                    <a:pt x="824659" y="577912"/>
                  </a:lnTo>
                  <a:lnTo>
                    <a:pt x="788526" y="607847"/>
                  </a:lnTo>
                  <a:lnTo>
                    <a:pt x="752934" y="638442"/>
                  </a:lnTo>
                  <a:lnTo>
                    <a:pt x="717891" y="669690"/>
                  </a:lnTo>
                  <a:lnTo>
                    <a:pt x="683408" y="701584"/>
                  </a:lnTo>
                  <a:lnTo>
                    <a:pt x="649495" y="734117"/>
                  </a:lnTo>
                  <a:lnTo>
                    <a:pt x="616161" y="767281"/>
                  </a:lnTo>
                  <a:lnTo>
                    <a:pt x="583416" y="801070"/>
                  </a:lnTo>
                  <a:lnTo>
                    <a:pt x="551271" y="835476"/>
                  </a:lnTo>
                  <a:lnTo>
                    <a:pt x="519734" y="870491"/>
                  </a:lnTo>
                  <a:lnTo>
                    <a:pt x="488816" y="906110"/>
                  </a:lnTo>
                  <a:lnTo>
                    <a:pt x="458527" y="942325"/>
                  </a:lnTo>
                  <a:lnTo>
                    <a:pt x="428877" y="979128"/>
                  </a:lnTo>
                  <a:lnTo>
                    <a:pt x="399875" y="1016512"/>
                  </a:lnTo>
                  <a:lnTo>
                    <a:pt x="371532" y="1054471"/>
                  </a:lnTo>
                  <a:lnTo>
                    <a:pt x="343857" y="1092996"/>
                  </a:lnTo>
                  <a:lnTo>
                    <a:pt x="316860" y="1132081"/>
                  </a:lnTo>
                  <a:lnTo>
                    <a:pt x="290551" y="1171720"/>
                  </a:lnTo>
                  <a:lnTo>
                    <a:pt x="264940" y="1211903"/>
                  </a:lnTo>
                  <a:lnTo>
                    <a:pt x="240037" y="1252625"/>
                  </a:lnTo>
                  <a:lnTo>
                    <a:pt x="215851" y="1293878"/>
                  </a:lnTo>
                  <a:lnTo>
                    <a:pt x="192393" y="1335655"/>
                  </a:lnTo>
                  <a:lnTo>
                    <a:pt x="169673" y="1377949"/>
                  </a:lnTo>
                  <a:lnTo>
                    <a:pt x="147699" y="1420752"/>
                  </a:lnTo>
                  <a:lnTo>
                    <a:pt x="126483" y="1464058"/>
                  </a:lnTo>
                  <a:lnTo>
                    <a:pt x="106034" y="1507859"/>
                  </a:lnTo>
                  <a:lnTo>
                    <a:pt x="86362" y="1552149"/>
                  </a:lnTo>
                  <a:lnTo>
                    <a:pt x="67476" y="1596919"/>
                  </a:lnTo>
                  <a:lnTo>
                    <a:pt x="49387" y="1642163"/>
                  </a:lnTo>
                  <a:lnTo>
                    <a:pt x="32105" y="1687874"/>
                  </a:lnTo>
                  <a:lnTo>
                    <a:pt x="15639" y="1734044"/>
                  </a:lnTo>
                  <a:lnTo>
                    <a:pt x="0" y="1780667"/>
                  </a:lnTo>
                  <a:lnTo>
                    <a:pt x="2450845" y="2576957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5485" y="1540256"/>
              <a:ext cx="2451100" cy="2577465"/>
            </a:xfrm>
            <a:custGeom>
              <a:avLst/>
              <a:gdLst/>
              <a:ahLst/>
              <a:cxnLst/>
              <a:rect l="l" t="t" r="r" b="b"/>
              <a:pathLst>
                <a:path w="2451100" h="2577465">
                  <a:moveTo>
                    <a:pt x="2450845" y="2576957"/>
                  </a:moveTo>
                  <a:lnTo>
                    <a:pt x="2450845" y="0"/>
                  </a:lnTo>
                  <a:lnTo>
                    <a:pt x="2401680" y="465"/>
                  </a:lnTo>
                  <a:lnTo>
                    <a:pt x="2352688" y="1855"/>
                  </a:lnTo>
                  <a:lnTo>
                    <a:pt x="2303881" y="4164"/>
                  </a:lnTo>
                  <a:lnTo>
                    <a:pt x="2255268" y="7385"/>
                  </a:lnTo>
                  <a:lnTo>
                    <a:pt x="2206860" y="11509"/>
                  </a:lnTo>
                  <a:lnTo>
                    <a:pt x="2158665" y="16530"/>
                  </a:lnTo>
                  <a:lnTo>
                    <a:pt x="2110694" y="22441"/>
                  </a:lnTo>
                  <a:lnTo>
                    <a:pt x="2062957" y="29235"/>
                  </a:lnTo>
                  <a:lnTo>
                    <a:pt x="2015464" y="36904"/>
                  </a:lnTo>
                  <a:lnTo>
                    <a:pt x="1968224" y="45441"/>
                  </a:lnTo>
                  <a:lnTo>
                    <a:pt x="1921248" y="54839"/>
                  </a:lnTo>
                  <a:lnTo>
                    <a:pt x="1874545" y="65090"/>
                  </a:lnTo>
                  <a:lnTo>
                    <a:pt x="1828124" y="76189"/>
                  </a:lnTo>
                  <a:lnTo>
                    <a:pt x="1781997" y="88127"/>
                  </a:lnTo>
                  <a:lnTo>
                    <a:pt x="1736173" y="100897"/>
                  </a:lnTo>
                  <a:lnTo>
                    <a:pt x="1690662" y="114493"/>
                  </a:lnTo>
                  <a:lnTo>
                    <a:pt x="1645473" y="128906"/>
                  </a:lnTo>
                  <a:lnTo>
                    <a:pt x="1600617" y="144131"/>
                  </a:lnTo>
                  <a:lnTo>
                    <a:pt x="1556103" y="160159"/>
                  </a:lnTo>
                  <a:lnTo>
                    <a:pt x="1511941" y="176983"/>
                  </a:lnTo>
                  <a:lnTo>
                    <a:pt x="1468142" y="194597"/>
                  </a:lnTo>
                  <a:lnTo>
                    <a:pt x="1424714" y="212993"/>
                  </a:lnTo>
                  <a:lnTo>
                    <a:pt x="1381669" y="232164"/>
                  </a:lnTo>
                  <a:lnTo>
                    <a:pt x="1339015" y="252103"/>
                  </a:lnTo>
                  <a:lnTo>
                    <a:pt x="1296763" y="272802"/>
                  </a:lnTo>
                  <a:lnTo>
                    <a:pt x="1254922" y="294255"/>
                  </a:lnTo>
                  <a:lnTo>
                    <a:pt x="1213503" y="316454"/>
                  </a:lnTo>
                  <a:lnTo>
                    <a:pt x="1172515" y="339392"/>
                  </a:lnTo>
                  <a:lnTo>
                    <a:pt x="1131968" y="363062"/>
                  </a:lnTo>
                  <a:lnTo>
                    <a:pt x="1091872" y="387457"/>
                  </a:lnTo>
                  <a:lnTo>
                    <a:pt x="1052237" y="412569"/>
                  </a:lnTo>
                  <a:lnTo>
                    <a:pt x="1013073" y="438392"/>
                  </a:lnTo>
                  <a:lnTo>
                    <a:pt x="974389" y="464918"/>
                  </a:lnTo>
                  <a:lnTo>
                    <a:pt x="936196" y="492140"/>
                  </a:lnTo>
                  <a:lnTo>
                    <a:pt x="898503" y="520052"/>
                  </a:lnTo>
                  <a:lnTo>
                    <a:pt x="861321" y="548644"/>
                  </a:lnTo>
                  <a:lnTo>
                    <a:pt x="824659" y="577912"/>
                  </a:lnTo>
                  <a:lnTo>
                    <a:pt x="788526" y="607847"/>
                  </a:lnTo>
                  <a:lnTo>
                    <a:pt x="752934" y="638442"/>
                  </a:lnTo>
                  <a:lnTo>
                    <a:pt x="717891" y="669690"/>
                  </a:lnTo>
                  <a:lnTo>
                    <a:pt x="683408" y="701584"/>
                  </a:lnTo>
                  <a:lnTo>
                    <a:pt x="649495" y="734117"/>
                  </a:lnTo>
                  <a:lnTo>
                    <a:pt x="616161" y="767281"/>
                  </a:lnTo>
                  <a:lnTo>
                    <a:pt x="583416" y="801070"/>
                  </a:lnTo>
                  <a:lnTo>
                    <a:pt x="551271" y="835476"/>
                  </a:lnTo>
                  <a:lnTo>
                    <a:pt x="519734" y="870491"/>
                  </a:lnTo>
                  <a:lnTo>
                    <a:pt x="488816" y="906110"/>
                  </a:lnTo>
                  <a:lnTo>
                    <a:pt x="458527" y="942325"/>
                  </a:lnTo>
                  <a:lnTo>
                    <a:pt x="428877" y="979128"/>
                  </a:lnTo>
                  <a:lnTo>
                    <a:pt x="399875" y="1016512"/>
                  </a:lnTo>
                  <a:lnTo>
                    <a:pt x="371532" y="1054471"/>
                  </a:lnTo>
                  <a:lnTo>
                    <a:pt x="343857" y="1092996"/>
                  </a:lnTo>
                  <a:lnTo>
                    <a:pt x="316860" y="1132081"/>
                  </a:lnTo>
                  <a:lnTo>
                    <a:pt x="290551" y="1171720"/>
                  </a:lnTo>
                  <a:lnTo>
                    <a:pt x="264940" y="1211903"/>
                  </a:lnTo>
                  <a:lnTo>
                    <a:pt x="240037" y="1252625"/>
                  </a:lnTo>
                  <a:lnTo>
                    <a:pt x="215851" y="1293878"/>
                  </a:lnTo>
                  <a:lnTo>
                    <a:pt x="192393" y="1335655"/>
                  </a:lnTo>
                  <a:lnTo>
                    <a:pt x="169673" y="1377949"/>
                  </a:lnTo>
                  <a:lnTo>
                    <a:pt x="147699" y="1420752"/>
                  </a:lnTo>
                  <a:lnTo>
                    <a:pt x="126483" y="1464058"/>
                  </a:lnTo>
                  <a:lnTo>
                    <a:pt x="106034" y="1507859"/>
                  </a:lnTo>
                  <a:lnTo>
                    <a:pt x="86362" y="1552149"/>
                  </a:lnTo>
                  <a:lnTo>
                    <a:pt x="67476" y="1596919"/>
                  </a:lnTo>
                  <a:lnTo>
                    <a:pt x="49387" y="1642163"/>
                  </a:lnTo>
                  <a:lnTo>
                    <a:pt x="32105" y="1687874"/>
                  </a:lnTo>
                  <a:lnTo>
                    <a:pt x="15639" y="1734044"/>
                  </a:lnTo>
                  <a:lnTo>
                    <a:pt x="0" y="1780667"/>
                  </a:lnTo>
                  <a:lnTo>
                    <a:pt x="2450845" y="2576957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1769999"/>
              <a:ext cx="3598545" cy="943610"/>
            </a:xfrm>
            <a:custGeom>
              <a:avLst/>
              <a:gdLst/>
              <a:ahLst/>
              <a:cxnLst/>
              <a:rect l="l" t="t" r="r" b="b"/>
              <a:pathLst>
                <a:path w="3598545" h="943610">
                  <a:moveTo>
                    <a:pt x="3326891" y="0"/>
                  </a:moveTo>
                  <a:lnTo>
                    <a:pt x="0" y="0"/>
                  </a:lnTo>
                  <a:lnTo>
                    <a:pt x="0" y="943483"/>
                  </a:lnTo>
                  <a:lnTo>
                    <a:pt x="3326891" y="943483"/>
                  </a:lnTo>
                  <a:lnTo>
                    <a:pt x="3598291" y="471804"/>
                  </a:lnTo>
                  <a:lnTo>
                    <a:pt x="332689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3501" y="2086483"/>
            <a:ext cx="315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Ведущий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компонент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6270" y="4388992"/>
            <a:ext cx="3364865" cy="943610"/>
          </a:xfrm>
          <a:custGeom>
            <a:avLst/>
            <a:gdLst/>
            <a:ahLst/>
            <a:cxnLst/>
            <a:rect l="l" t="t" r="r" b="b"/>
            <a:pathLst>
              <a:path w="3364865" h="943610">
                <a:moveTo>
                  <a:pt x="3092996" y="0"/>
                </a:moveTo>
                <a:lnTo>
                  <a:pt x="0" y="0"/>
                </a:lnTo>
                <a:lnTo>
                  <a:pt x="0" y="943482"/>
                </a:lnTo>
                <a:lnTo>
                  <a:pt x="3092996" y="943482"/>
                </a:lnTo>
                <a:lnTo>
                  <a:pt x="3364395" y="471677"/>
                </a:lnTo>
                <a:lnTo>
                  <a:pt x="3092996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5122" y="4478782"/>
            <a:ext cx="2812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Ведущий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компонент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Участвуют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сегодняшние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пятиклассники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6006" y="3939794"/>
            <a:ext cx="3881754" cy="943610"/>
          </a:xfrm>
          <a:custGeom>
            <a:avLst/>
            <a:gdLst/>
            <a:ahLst/>
            <a:cxnLst/>
            <a:rect l="l" t="t" r="r" b="b"/>
            <a:pathLst>
              <a:path w="3881754" h="943610">
                <a:moveTo>
                  <a:pt x="3881628" y="0"/>
                </a:moveTo>
                <a:lnTo>
                  <a:pt x="271399" y="0"/>
                </a:lnTo>
                <a:lnTo>
                  <a:pt x="0" y="471677"/>
                </a:lnTo>
                <a:lnTo>
                  <a:pt x="271399" y="943482"/>
                </a:lnTo>
                <a:lnTo>
                  <a:pt x="3881628" y="943482"/>
                </a:lnTo>
                <a:lnTo>
                  <a:pt x="3881628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12885" y="3982339"/>
            <a:ext cx="31470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Ведущий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компонент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Участ</a:t>
            </a:r>
            <a:r>
              <a:rPr lang="ru-RU" sz="18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ники</a:t>
            </a:r>
            <a:r>
              <a:rPr sz="1800" spc="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сегодняшние</a:t>
            </a: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восьмиклассники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9921" y="2175459"/>
            <a:ext cx="1203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Креативное</a:t>
            </a:r>
            <a:endParaRPr sz="16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Мышление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20236" y="2785363"/>
            <a:ext cx="22428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проблем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Глобальные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компетенции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21807" y="2360117"/>
            <a:ext cx="16065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Читательская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грамотность 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2009,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2018,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2027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8433" y="4104588"/>
            <a:ext cx="22244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Естественно–научная</a:t>
            </a:r>
            <a:endParaRPr sz="1600">
              <a:latin typeface="Arial"/>
              <a:cs typeface="Arial"/>
            </a:endParaRPr>
          </a:p>
          <a:p>
            <a:pPr marL="321945" marR="313055" algn="ctr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грамотность 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2006,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2015,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43954" y="4071620"/>
            <a:ext cx="16719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ич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ая  </a:t>
            </a:r>
            <a:r>
              <a:rPr sz="1600" b="1" spc="-15" dirty="0">
                <a:latin typeface="Arial"/>
                <a:cs typeface="Arial"/>
              </a:rPr>
              <a:t>грамотность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2003,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2012,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39105" y="5399023"/>
            <a:ext cx="1449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Финансовая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ра</a:t>
            </a:r>
            <a:r>
              <a:rPr sz="1800" b="1" spc="-25" dirty="0">
                <a:latin typeface="Arial"/>
                <a:cs typeface="Arial"/>
              </a:rPr>
              <a:t>м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19907" y="639521"/>
            <a:ext cx="7796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Cambria" pitchFamily="18" charset="0"/>
                <a:cs typeface="Impact"/>
              </a:rPr>
              <a:t>Структура</a:t>
            </a:r>
            <a:r>
              <a:rPr sz="2800" spc="5" dirty="0">
                <a:solidFill>
                  <a:srgbClr val="001F5F"/>
                </a:solidFill>
                <a:latin typeface="Cambria" pitchFamily="18" charset="0"/>
                <a:cs typeface="Impact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mbria" pitchFamily="18" charset="0"/>
                <a:cs typeface="Impact"/>
              </a:rPr>
              <a:t>измерительных</a:t>
            </a:r>
            <a:r>
              <a:rPr sz="2800" spc="25" dirty="0">
                <a:solidFill>
                  <a:srgbClr val="001F5F"/>
                </a:solidFill>
                <a:latin typeface="Cambria" pitchFamily="18" charset="0"/>
                <a:cs typeface="Impact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mbria" pitchFamily="18" charset="0"/>
                <a:cs typeface="Impact"/>
              </a:rPr>
              <a:t>материалов</a:t>
            </a:r>
            <a:r>
              <a:rPr sz="2800" spc="55" dirty="0">
                <a:solidFill>
                  <a:srgbClr val="001F5F"/>
                </a:solidFill>
                <a:latin typeface="Cambria" pitchFamily="18" charset="0"/>
                <a:cs typeface="Impact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mbria" pitchFamily="18" charset="0"/>
                <a:cs typeface="Impact"/>
              </a:rPr>
              <a:t>PISA</a:t>
            </a:r>
            <a:endParaRPr sz="2800" dirty="0">
              <a:latin typeface="Cambria" pitchFamily="18" charset="0"/>
              <a:cs typeface="Impact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5" y="104686"/>
            <a:ext cx="92773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ДИАГНОСТИКИ ПРОФЕССИОНАЛЬНЫХ КОМПЕТЕНЦИЙ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ОРГАНИЗАЦИЙ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971461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выполнения заданий, направленных на диагностику компетенций заместителей директора по воспитательной работе в области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современной концепции воспитания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521341"/>
              </p:ext>
            </p:extLst>
          </p:nvPr>
        </p:nvGraphicFramePr>
        <p:xfrm>
          <a:off x="838200" y="2392234"/>
          <a:ext cx="4143376" cy="378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225"/>
                <a:gridCol w="526209"/>
                <a:gridCol w="929773"/>
                <a:gridCol w="480632"/>
                <a:gridCol w="408537"/>
              </a:tblGrid>
              <a:tr h="1912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концепция воспитания,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работников, имеющих результаты диагностики блока менее 50 %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6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67375" y="3621913"/>
            <a:ext cx="6096000" cy="1673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Частичные затруднения обнаружены в заданиях, по условию которых предлагалось соотнести психолого-педагогические методы управления школой с их содержанием; конкретизировать цели воспитания применительно к возрастным особенностям школьников, сопоставить целевые приоритеты с уровнями общего образования.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364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-11435325"/>
            <a:ext cx="6096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938" y="344645"/>
            <a:ext cx="11668124" cy="6355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апробации диагностики позволили выявить наиболее распространенные профессиональные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 в вопросах, связанных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конструированием современного урока.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Обнаружилось, что большинство учителей испытывают затруднения в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организации групповой работы учащихся и использовании информационно-коммуникационных технологий во время работы в классе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обнаружены профессиональные дефициты в вопросах реализации </a:t>
            </a:r>
            <a:r>
              <a:rPr lang="ru-RU" sz="16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межпредметной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интеграции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затруднения учителей в вопросах 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эффективных форм организации обучения, применения технологий развития функциональной грамотности, использования современных подходов к разработке заданий по функциональной грамотности и методики их оценки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позволяют предположить о недостаточной эффективности механизма дополнительного профессионального образования.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эффективных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 по оказанию методической помощи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учителям в вопросах, связанных с интеграцией школьных дисциплин можно предложить следующее: </a:t>
            </a:r>
          </a:p>
          <a:p>
            <a:pPr marL="285750" lvl="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77165" algn="l"/>
                <a:tab pos="457200" algn="l"/>
                <a:tab pos="54038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методических рекомендаций для учителей различных предметных областей по осуществлению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связей;</a:t>
            </a:r>
          </a:p>
          <a:p>
            <a:pPr marL="285750" lvl="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77165" algn="l"/>
                <a:tab pos="457200" algn="l"/>
                <a:tab pos="54038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методической помощи учителям по разработке школьных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курсов в рамках внеурочной деятельности;</a:t>
            </a:r>
          </a:p>
          <a:p>
            <a:pPr marL="285750" lvl="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77165" algn="l"/>
                <a:tab pos="457200" algn="l"/>
                <a:tab pos="54038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семинаров по проблемам развития у школьников компетенций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 </a:t>
            </a:r>
            <a:r>
              <a:rPr lang="tt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77165" algn="l"/>
                <a:tab pos="457200" algn="l"/>
                <a:tab pos="54038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в вопросах, связанных с организацией современного мотивирующего пространства (мотивирующей среды) в школе;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77165" algn="l"/>
                <a:tab pos="457200" algn="l"/>
                <a:tab pos="54038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профессионально-методического уровня педагогических работников в вопросах развития ключевых компетенций школьников, включая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квалификации учителей по программам дополнительного профессионального образования интегрированного характера;</a:t>
            </a:r>
          </a:p>
          <a:p>
            <a:pPr marL="285750" lvl="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77165" algn="l"/>
                <a:tab pos="457200" algn="l"/>
                <a:tab pos="540385" algn="l"/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в вопросах реализации совместной с родителями деятельности в целях формирования универсальных компетенций (компетенций будущего) детей и др.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  <a:tab pos="457200" algn="l"/>
                <a:tab pos="540385" algn="l"/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762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5" y="482308"/>
            <a:ext cx="10877550" cy="5911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выполнения комплекса мер по развитию функциональной грамотности обучающихся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 (района) на 2022-2023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 и реализации муниципального проекта «Развитие и формирование функциональной грамотности обучающихся 7 классов образовательных организаций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улуса» МКУ «МОУО»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 (района)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 следующие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организации соответствующей работы в общеобразовательных организациях: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по построению и проведению уроков в контексте развития функциональной грамотности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</a:t>
            </a: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16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 «дорожных карт»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функциональной грамотности школьников</a:t>
            </a:r>
            <a:r>
              <a:rPr lang="ru-RU" sz="1600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 организациях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 (района)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(Приложение №2).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по подготовке изменений в ООП и локальные акты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 организаций на основе методических подходов, определяющих формирование и оценку функциональной грамотности школьников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(Приложение №3).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необходимо: обсудить с учителями на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методических объединениях (МО), педсоветах, семинарах и практикумах, использовать для подготовки уроков учителями; администрации школы -  в рамках организации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контроля, составлении дорожных карт и разработке ООП, локальных актов ОО.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915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-17004286"/>
            <a:ext cx="10391775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по построению и проведению урока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контексте развития функциональной грамотности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выполнения комплекса мер по развитию функциональной грамотности обучающихся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 (района) на 2022-2023 учебный год и реализации муниципального проекта «Развитие и формирование функциональной грамотности обучающихся 7 классов образовательных организаций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улуса»  необходимо использовать в образовательном процессе технологии, направленные на развитие функциональной грамотности школьников, включать в содержание урока задания для  формирования  развития функциональной грамотности и для оценки уровня функциональной грамотности обучающихся.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диагностики профессиональных компетенций педагогических работников школ улуса (с 15 февраля по 05 апреля 2022 г.) выявлены следующие профессиональные затруднения педагогов: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 конструированию современного урока (постановка задач (целей) на уроках в контексте развития функциональной грамотности; владение типологией заданий, направленных на формирование функциональной грамотности, а также создание структуры урока в контексте интеграции заданий на развитие функциональной грамотности с темой урока),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 организации групповой работы учащихся и использовании информационно-коммуникационных технологий во время работы в классе,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вопросах реализации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межпредметной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интеграции,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вопросах реализации эффективных форм организации обучения, применения технологий развития функциональной грамотности, использования современных подходов к разработке заданий по функциональной грамотности и методики их оценки на основе системно-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5325" y="556732"/>
            <a:ext cx="10906125" cy="4905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по построению и проведению урока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контексте развития функциональной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выполнения комплекса мер по развитию функциональной грамотности обучающихся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 (района) на 2022-2023 учебный год и реализации муниципального проекта «Развитие и формирование функциональной грамотности обучающихся 7 классов образовательных организаций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улуса»  необходимо использовать в образовательном процессе технологии, направленные на развитие функциональной грамотности школьников, включать в содержание урока задания для  формирования  развития функциональной грамотности и для оценки уровня функциональной грамотности обучающихся.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диагностики профессиональных компетенций педагогических работников школ улуса (с 15 февраля по 05 апреля 2022 г.) выявлены следующие профессиональные затруднения педагогов: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 конструированию современного урока (постановка задач (целей) на уроках в контексте развития функциональной грамотности; владение типологией заданий, направленных на формирование функциональной грамотности, а также создание структуры урока в контексте интеграции заданий на развитие функциональной грамотности с темой урока),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 организации групповой работы учащихся и использовании информационно-коммуникационных технологий во время работы в классе,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вопросах реализации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интеграции,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вопросах реализации эффективных форм организации обучения, применения технологий развития функциональной грамотности, использования современных подходов к разработке заданий по функциональной грамотности и методики их оценки на основе системно-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подхода.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07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450" y="493785"/>
            <a:ext cx="11239500" cy="6015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диагностики необходимо учитывать следующие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методические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плана урока учителю необходимо ставить в контексте развития функциональной грамотности: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Учителю необходимо знать, на развитие каких компетенций функциональной грамотности, направлены цели вашего урока.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 извлекать необходимую информацию из источника, сравнивать точки зрения с заявленными позициями, доказывать правильность  позиции на основе научных фактов и знаний,  учитывать позицию собеседника,  проводить сравнение и классификацию изучаемых объектов по заданным критериям,  самостоятельно оценивать правильность выполнения действий,  вносить необходимые коррективы,  осуществлять связь с жизнью 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межпредметную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связь,    осуществлять взаимный контроль (и т.п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ставиться перед детьми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(она отличная от целей учителя в формулировке; детям не читаются все цели, которые ставит учитель в плане)  цель  обсуждается и формируется в диалоге с учениками (дети высказывают свои предположения, зачем может быть нужно то, что изучается на уроке).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Задачи,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которые решаются на уроке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должны быть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диагностичны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измеряемы (есть критерии, понятные детям, которые могут быть использованы в процессе само- 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взаимооценивания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 урока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включаются задания, направленные на развитие функциональной грамотности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перерабатываются из учебника, могут быть взяты из сборников, цифровых ресурсов, заданий из ВПР,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доступны детям в зрительном формате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проекция через экран, доступ через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распечатка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Учителю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знать, какое задание на развитие каких компетенций функциональной грамотности направлено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беседе с администрацией, представителями методической службой школы или района, при самоанализе урока необходимо обосновывать выбор содержания заданий).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953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" y="159915"/>
            <a:ext cx="11010899" cy="6586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касается абсолютно всех учителей, и должно происходит  на каждом уроке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 как основная ошибка детей при выполнении заданий – не дочитывают задания, не читают мелким шрифтом сноски к тексту, при заучивании правила не вникают в его суть и основную мысль, текст задачи и вообще любой текст читают один раз, что не достаточно для осмысливания,  не разбирают текст задачи или правила по законченным смысловым частям.  Необходимо учить детей читать также и не сплошные тексты (таблицы, тексты с картинками, диаграммами, блок-схемами, читать математические формулы, читать по опорным словам и т. д.).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показывать опыты, демонстрировать макеты, фрагменты видеофильмов и т.д., проводить интегрированные уроки для установления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связей, использовать материал для содержания урока на современном уровне, который интересен детям, выходить за рамки школьного учебника.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Продумывать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на уроке зад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аний, направленных на развитие функциональной грамотности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брать задания,  как для совместного обсуждения, так и для самостоятельной работы с целью проверки или диагностики уровня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грамотности, включать задания  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«функциональные»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умения, ведущие к практическому применению системы знаний для решения типовых жизненно-образовательных задач  (брать задания на реальные жизненные ситуации).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процессе урока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должен давать возможность детям внимательно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прочитать, подумать, самостоятельно работать с разными источниками информации  (нельзя говорить весь урок только учителю, нельзя при чтении детей текста или при просмотре видео-фрагмента  ходить по классу, заниматься своими делами - нужно вместе с детьми быть заинтересованным во всём).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процессе урока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ситуации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дети должны показать ответственность за свой результат, в групповых и парных заданиях работать и мыслить должен каждый ученик и знать, что его спросят.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рефлексии,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проводимой в конце урока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подведении итога урока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не только обращать внимание на то, что нового узнал ученик и с каким настроением он ушёл с урока, но и на то, что «он теперь может или умеет», «где это нужно применить», «для чего это необходимо», «что ещё необходимо узнать» и т.п.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45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49" y="426452"/>
            <a:ext cx="11010901" cy="58169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</a:t>
            </a: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16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«дорожных карт»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функциональной грамотности школьников</a:t>
            </a:r>
            <a:r>
              <a:rPr lang="ru-RU" sz="1600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 организациях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spc="-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Сунтарского</a:t>
            </a: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улуса (района)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(«дорожных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карт»)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подготовлены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повышения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в улусе и повышения конкурентоспособности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диктуют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 образовательных результатов,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позволят выпускникам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анализировать, структурировать и эффективно использовать информацию 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жизни и профессиональной деятельности - формирование и развитие у них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 грамотности.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двух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включающих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индикаторов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карты.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положения по подготовке «дорожной карты» школы по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школьников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«Дорожная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согласовывается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муниципальным органом управления образования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Дорожная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закона от 29 декабря 2012 г. № 273-ФЗ «Об образовании 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Федерации», нормативными и правовыми актами федеральных,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региональных,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органов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Рекомендации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мероприятий «дорожной карты» школы по развитию функциональной грамотности обучающихся.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мероприятиями должны стать: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модернизация локальных нормативных актов общеобразовательной организации в контексте международных сопоставительных исследований  (PISA, TIMSS, PIRLS);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в образовательный процесс педагогических технологий, способствующих формированию функциональной грамотности школьников;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диагностика развития функциональной грамотности обучающихся;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педагогических кадров в развитии функциональной грамотности школьников.</a:t>
            </a: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693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4" y="498693"/>
            <a:ext cx="11420475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400" b="1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одернизацию</a:t>
            </a:r>
            <a:r>
              <a:rPr lang="ru-RU" sz="1400" b="1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локальных</a:t>
            </a:r>
            <a:r>
              <a:rPr lang="ru-RU" sz="1400" b="1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</a:t>
            </a:r>
            <a:r>
              <a:rPr lang="ru-RU" sz="1400" b="1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общеобразовательной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организации,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sz="1400" spc="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предусмотреть</a:t>
            </a:r>
            <a:r>
              <a:rPr lang="ru-RU" sz="1400" spc="-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</a:t>
            </a:r>
            <a:r>
              <a:rPr lang="ru-RU" sz="1400" spc="3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</a:t>
            </a:r>
            <a:r>
              <a:rPr lang="ru-RU" sz="1400" spc="4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Основную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программу;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программу</a:t>
            </a:r>
            <a:r>
              <a:rPr lang="ru-RU" sz="1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Программу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Второе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1400" u="sng" spc="-33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технологий,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способствующих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</a:t>
            </a:r>
            <a:r>
              <a:rPr lang="ru-RU" sz="1400" u="sng" spc="-33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u="sng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школьников»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предусматривает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следующих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программам дополнительного профессионального образования по проблемам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 грамотности 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внедрение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технологий,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способствующих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читательской,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естественнонаучной,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математической и финансовой грамотности 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образовательных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для учащихся и родителей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функциональной грамотности;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выявление и тиражирование инновационных педагогических практик.</a:t>
            </a:r>
            <a:r>
              <a:rPr lang="ru-RU" sz="1400" spc="-33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данному</a:t>
            </a:r>
            <a:r>
              <a:rPr lang="ru-RU" sz="1400" spc="-2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направлению</a:t>
            </a:r>
            <a:r>
              <a:rPr lang="ru-RU" sz="1400" spc="-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14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составление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среднесрочного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рабочей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школьников;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инструктивных совещаний или установочных семинаров по организации 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новыми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регламентами;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разработка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уроков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учетом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читательской, естественнонаучной, математической и финансовой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</a:t>
            </a:r>
            <a:r>
              <a:rPr lang="ru-RU" sz="1400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уроков, бинарных уроков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межпредметных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уроков)</a:t>
            </a:r>
            <a:r>
              <a:rPr lang="ru-RU" sz="14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внеурочных</a:t>
            </a:r>
            <a:r>
              <a:rPr lang="ru-RU" sz="14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мероприятий,</a:t>
            </a:r>
            <a:r>
              <a:rPr lang="ru-RU" sz="1400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направленных</a:t>
            </a:r>
            <a:r>
              <a:rPr lang="ru-RU" sz="14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 грамотности</a:t>
            </a: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открытых	уроков, семинаров	по формированию 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ункциональной 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лектория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 грамотности;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размещение</a:t>
            </a:r>
            <a:r>
              <a:rPr lang="ru-RU" sz="14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сайте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4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информационных,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аналитических</a:t>
            </a:r>
            <a:r>
              <a:rPr lang="ru-RU" sz="14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иных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14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974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4" y="512683"/>
            <a:ext cx="10144125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Третье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«Диагностика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разработку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общеобразовательной организации диагностического инструментария оценки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данного направления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предусмотреть в «дорожной 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карте»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банка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контрольно-измерительных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читательской,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естественнонаучной,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 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срезов,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сопоставление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функциональной грамотности.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Четвертое направление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«Мотивация педагогических кадров в развитии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 грамотности школьников» предполагает создание условий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заинтересованности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включить в положение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стимулирующей части ФОТ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доплаты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(поощрения)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внедряющим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инновационные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практики,</a:t>
            </a:r>
            <a:r>
              <a:rPr lang="ru-RU" sz="1400" spc="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</a:t>
            </a:r>
            <a:r>
              <a:rPr lang="ru-RU" sz="1400" spc="-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функциональной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проводить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 грамотности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передовой 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учителей,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реализующих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распространить в рамках семинаров, конференций,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педчтений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форумов различного уровней и разместить 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сайте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ОО в разделе «Реализация функциональной грамотности».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детализированы. Не рекомендуется объединять и укрупнять предложенные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дорожных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лицо,</a:t>
            </a:r>
            <a:r>
              <a:rPr lang="ru-RU" sz="1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промежуточные и общие сроки исполнения, указывать конечные результаты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мероприятий.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61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607811"/>
              </p:ext>
            </p:extLst>
          </p:nvPr>
        </p:nvGraphicFramePr>
        <p:xfrm>
          <a:off x="466725" y="2444460"/>
          <a:ext cx="11468100" cy="43584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05350"/>
                <a:gridCol w="6762750"/>
              </a:tblGrid>
              <a:tr h="175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(подраздел)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12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54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«Планируемые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обучающимися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(Личностные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2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следующего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содержания:</a:t>
                      </a:r>
                    </a:p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функциональной</a:t>
                      </a:r>
                      <a:r>
                        <a:rPr lang="ru-RU" sz="12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грамотности,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предполагающей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собственную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позицию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конкретных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общественной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общечеловеческих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ценностей,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обязанностей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гражданина»;</a:t>
                      </a:r>
                    </a:p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«Умение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действовать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200" spc="5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собственного</a:t>
                      </a:r>
                      <a:r>
                        <a:rPr lang="ru-RU" sz="1200" spc="59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коллективного благополучия, не       </a:t>
                      </a:r>
                      <a:r>
                        <a:rPr lang="ru-RU" sz="1200" spc="1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подвергая   риску потребности будущих поколений».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«Планируемые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обучающимися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2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УУД)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следующего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«Умение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извлекать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различном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контексте;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полученной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информации;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полученную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информацию;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осмысливать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</a:t>
                      </a:r>
                      <a:r>
                        <a:rPr lang="ru-RU" sz="120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9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	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2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r>
                        <a:rPr lang="ru-RU" sz="1200" spc="2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(Особенности</a:t>
                      </a:r>
                      <a:r>
                        <a:rPr lang="ru-RU" sz="1200" spc="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личностных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  </a:t>
                      </a:r>
                      <a:r>
                        <a:rPr lang="ru-RU" sz="1200" spc="18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коррективы   </a:t>
                      </a:r>
                      <a:r>
                        <a:rPr lang="ru-RU" sz="1200" spc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</a:t>
                      </a:r>
                      <a:r>
                        <a:rPr lang="ru-RU" sz="1200" spc="1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следующий   </a:t>
                      </a:r>
                      <a:r>
                        <a:rPr lang="ru-RU" sz="1200" spc="1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«Одним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является: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…3)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компетенций,</a:t>
                      </a:r>
                      <a:r>
                        <a:rPr lang="ru-RU" sz="12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 функциональную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грамотность,</a:t>
                      </a:r>
                      <a:r>
                        <a:rPr lang="ru-RU" sz="12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9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планируемых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	образовательной</a:t>
                      </a:r>
                      <a:r>
                        <a:rPr lang="ru-RU" sz="1200" spc="-29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2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r>
                        <a:rPr lang="ru-RU" sz="1200" spc="22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(Особенности</a:t>
                      </a:r>
                      <a:r>
                        <a:rPr lang="ru-RU" sz="1200" spc="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метапредметных</a:t>
                      </a:r>
                      <a:r>
                        <a:rPr lang="ru-RU" sz="12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	коррективы	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следующий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пункт: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«Наиболее	адекватными	формами	оценки: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…функциональной	грамотности	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служит</a:t>
                      </a:r>
                      <a:r>
                        <a:rPr lang="ru-RU" sz="12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письменная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200" spc="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межпредметной</a:t>
                      </a:r>
                      <a:r>
                        <a:rPr lang="ru-RU" sz="1200" spc="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805"/>
            <a:ext cx="12011025" cy="2231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39504" tIns="660192" rIns="393576" bIns="177744" numCol="1" anchor="ctr" anchorCtr="0" compatLnSpc="1">
            <a:prstTxWarp prst="textNoShape">
              <a:avLst/>
            </a:prstTxWarp>
            <a:spAutoFit/>
          </a:bodyPr>
          <a:lstStyle>
            <a:lvl1pPr indent="20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изменений в ООП и локальные акты </a:t>
            </a: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на основе методических подходов, </a:t>
            </a: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определяющих формирование и оценку функциональной грамотности школьников</a:t>
            </a:r>
          </a:p>
          <a:p>
            <a:pPr marL="0" marR="0" lvl="0" indent="20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формированию функциональной грамотности обучающихся предполагает внесение изменений в ООП и локальные акты школы: рабочие программы по предметам, планы и программы внеурочной деятельности, положение о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оценке качества образования и т.п.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5" y="2076253"/>
            <a:ext cx="48958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Основная образовательная программа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87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739"/>
            <a:ext cx="10515600" cy="103163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региональной оценки по модели PISA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Саха (Якутия)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1660439"/>
              </p:ext>
            </p:extLst>
          </p:nvPr>
        </p:nvGraphicFramePr>
        <p:xfrm>
          <a:off x="838200" y="1254369"/>
          <a:ext cx="10515600" cy="186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5359178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174820649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3434685817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0477014"/>
                  </a:ext>
                </a:extLst>
              </a:tr>
              <a:tr h="5241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Естественно-научная грамотность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74489"/>
                  </a:ext>
                </a:extLst>
              </a:tr>
              <a:tr h="5241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540747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200" y="3563541"/>
            <a:ext cx="10427677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региональной оценке по модели PISA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Саха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Якутия) приняли участие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итоговых расчетах учитывались данные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3 132 учащихся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девятиклассников,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учащихся старших классов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учащихся 7–8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проведено на основе репрезентативной выборки.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07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700" y="234940"/>
            <a:ext cx="9705975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 предметов. Рекомендуется организовать переход от традиционных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контролируемых элементов содержания в рабочих программах к учебным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действиям с предметным содержанием. Педагогам следует обновить текущие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проверочные работы под форматы, которые близки к PISA. На первых этапах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уделить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особое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– общешкольный документ, определяющий общий и максимальный объём нагрузки обучающихся в рамках внеурочной деятельности, состав и структуру направлений и форм внеурочной деятельности по классам. Здесь, прежде всего, следует иметь в виду, что во всех школах в обязательном порядке в рамках внеурочной деятельности введен курс «Функциональная грамотность» (5-9-е классы). Объём изучения этого курса общеобразовательная организация определяет самостоятельно. Соответственно, в план внеурочной деятельности (в раздел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направление») необходимо внести курс «Функциональная грамотность» в том объёме,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будет установлен общеобразовательной   организацией.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   в   разделе   плана «Ожидаемые результаты» стоит внести ту же формулировку, что и в рабочих программах по предметам: «формулирует и объясняет собственную позицию в конкретных ситуациях общественной жизни на основе полученных знаний с позиции норм морали и общечеловеческих ценностей, прав и обязанностей гражданина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592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8724" y="279738"/>
            <a:ext cx="1016317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общешкольный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определяющий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её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направления, формы работы и предполагаемые результаты. Корректировка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внеурочной деятельности может быть осуществлена, например,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2812754"/>
              </p:ext>
            </p:extLst>
          </p:nvPr>
        </p:nvGraphicFramePr>
        <p:xfrm>
          <a:off x="1981200" y="2261413"/>
          <a:ext cx="8696324" cy="3218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8454"/>
                <a:gridCol w="3577755"/>
                <a:gridCol w="4430115"/>
              </a:tblGrid>
              <a:tr h="243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(подраздел)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16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0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«Направления	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lang="ru-RU" sz="16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деятельности»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направление»)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Следует</a:t>
                      </a:r>
                      <a:r>
                        <a:rPr lang="ru-RU" sz="1600" spc="15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r>
                        <a:rPr lang="ru-RU" sz="1600" spc="1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r>
                        <a:rPr lang="ru-RU" sz="1600" spc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«Функциональная</a:t>
                      </a:r>
                      <a:r>
                        <a:rPr lang="ru-RU" sz="1600" spc="-28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«Формы</a:t>
                      </a:r>
                      <a:r>
                        <a:rPr lang="ru-RU" sz="16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 деятельности»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Следует внести форму «Уроки функциональной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«Предполагаемые	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6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r>
                        <a:rPr lang="ru-RU" sz="1600" spc="4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</a:t>
                      </a:r>
                      <a:r>
                        <a:rPr lang="ru-RU" sz="1600" spc="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следующего</a:t>
                      </a:r>
                      <a:r>
                        <a:rPr lang="ru-RU" sz="1600" spc="4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содержания: «формулирует и объясняет собственную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позицию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конкретных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ситуациях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общественной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полученных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позиции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морали</a:t>
                      </a:r>
                      <a:r>
                        <a:rPr lang="ru-RU" sz="1600" spc="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общечеловеческих</a:t>
                      </a:r>
                      <a:r>
                        <a:rPr lang="ru-RU" sz="1600" spc="3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ценностей, прав</a:t>
                      </a:r>
                      <a:r>
                        <a:rPr lang="ru-RU" sz="16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обязанностей</a:t>
                      </a: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850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49" y="474345"/>
            <a:ext cx="11439525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6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общешкольный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определяющий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ценностные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социализации,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социализации.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программы –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позитивного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самореализации.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пересекаются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данную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программу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«Основные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программы»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(подраздел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культуры»)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внести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задачу: «формирование функциональной грамотности». В раздел «Основные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социализации»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(подраздел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«Социальная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компетентность</a:t>
            </a:r>
            <a:r>
              <a:rPr lang="ru-RU" sz="16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</a:t>
            </a:r>
            <a:r>
              <a:rPr lang="ru-RU" sz="16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ответственность»)</a:t>
            </a:r>
            <a:r>
              <a:rPr lang="ru-RU" sz="16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</a:t>
            </a:r>
            <a:r>
              <a:rPr lang="ru-RU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внести</a:t>
            </a:r>
            <a:r>
              <a:rPr lang="ru-RU" sz="16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«функциональная грамотность». Необходимо дополнить и раздел «Критерии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деятельности»,</a:t>
            </a:r>
            <a:r>
              <a:rPr lang="ru-RU" sz="16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z="16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8014002"/>
              </p:ext>
            </p:extLst>
          </p:nvPr>
        </p:nvGraphicFramePr>
        <p:xfrm>
          <a:off x="2928937" y="3582194"/>
          <a:ext cx="6334125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1495"/>
                <a:gridCol w="2342019"/>
                <a:gridCol w="2370611"/>
              </a:tblGrid>
              <a:tr h="130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отслеживания результатов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</a:t>
                      </a:r>
                      <a:r>
                        <a:rPr lang="ru-RU" sz="160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познавательного</a:t>
                      </a:r>
                      <a:r>
                        <a:rPr lang="ru-RU" sz="1600" b="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следующего</a:t>
                      </a:r>
                      <a:r>
                        <a:rPr lang="ru-RU" sz="16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содержания: 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функциональной </a:t>
                      </a:r>
                      <a:r>
                        <a:rPr lang="ru-RU" sz="16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следующего</a:t>
                      </a:r>
                      <a:r>
                        <a:rPr lang="ru-RU" sz="16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содержания: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«Мониторинг </a:t>
                      </a:r>
                      <a:r>
                        <a:rPr lang="ru-RU" sz="16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lang="ru-RU" sz="1600" b="0" spc="2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функциональной </a:t>
                      </a:r>
                      <a:r>
                        <a:rPr lang="ru-RU" sz="16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92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34" y="863357"/>
            <a:ext cx="11634731" cy="513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95600" y="217026"/>
            <a:ext cx="6096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Согласуются</a:t>
            </a:r>
            <a:r>
              <a:rPr lang="ru-RU" b="1" spc="-75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</a:t>
            </a:r>
            <a:r>
              <a:rPr lang="ru-RU" b="1" spc="-45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b="1" spc="-60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1" spc="-40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PISA</a:t>
            </a:r>
            <a:r>
              <a:rPr lang="ru-RU" b="1" spc="-50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b="1" spc="-50" dirty="0" smtClean="0">
              <a:solidFill>
                <a:srgbClr val="3A3D5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b="1" spc="-40" dirty="0" smtClean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ru-RU" b="1" spc="-425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ФГОС?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4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09" y="809625"/>
            <a:ext cx="11634731" cy="5458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2275" y="85725"/>
            <a:ext cx="6096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Согласуются</a:t>
            </a:r>
            <a:r>
              <a:rPr lang="ru-RU" b="1" spc="-75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</a:t>
            </a:r>
            <a:r>
              <a:rPr lang="ru-RU" b="1" spc="-45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b="1" spc="-60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1" spc="-40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PISA</a:t>
            </a:r>
            <a:r>
              <a:rPr lang="ru-RU" b="1" spc="-50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b="1" spc="-50" dirty="0" smtClean="0">
              <a:solidFill>
                <a:srgbClr val="3A3D5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b="1" spc="-40" dirty="0" smtClean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ru-RU" b="1" spc="-425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3D5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ФГОС?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031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275" y="188265"/>
            <a:ext cx="10363199" cy="5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1365" marR="1401445">
              <a:lnSpc>
                <a:spcPct val="91000"/>
              </a:lnSpc>
              <a:spcBef>
                <a:spcPts val="53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Программа</a:t>
            </a:r>
            <a:r>
              <a:rPr lang="ru-RU" b="1" kern="0" spc="-2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развития</a:t>
            </a:r>
            <a:r>
              <a:rPr lang="ru-RU" b="1" kern="0" spc="-5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функциональной</a:t>
            </a:r>
            <a:r>
              <a:rPr lang="ru-RU" b="1" kern="0" spc="-5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грамотности</a:t>
            </a:r>
            <a:r>
              <a:rPr lang="ru-RU" b="1" kern="0" spc="-4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школьников</a:t>
            </a:r>
            <a:r>
              <a:rPr lang="ru-RU" b="1" kern="0" spc="-42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spc="-425" dirty="0" smtClean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</a:t>
            </a:r>
            <a:r>
              <a:rPr lang="ru-RU" b="1" kern="0" dirty="0" smtClean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должна</a:t>
            </a:r>
            <a:r>
              <a:rPr lang="ru-RU" b="1" kern="0" spc="-20" dirty="0" smtClean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содержать</a:t>
            </a:r>
            <a:r>
              <a:rPr lang="ru-RU" b="1" kern="0" spc="-2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следующие</a:t>
            </a:r>
            <a:r>
              <a:rPr lang="ru-RU" b="1" kern="0" spc="-5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задачи:</a:t>
            </a:r>
            <a:endParaRPr lang="ru-RU" b="1" kern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1" y="1155891"/>
            <a:ext cx="11810999" cy="503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Читательская</a:t>
            </a:r>
            <a:r>
              <a:rPr lang="ru-RU" b="1" spc="-5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грамотность</a:t>
            </a:r>
            <a:r>
              <a:rPr lang="ru-RU" b="1" spc="-4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ru-RU" b="1" spc="-3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научить</a:t>
            </a:r>
            <a:r>
              <a:rPr lang="ru-RU" b="1" spc="-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обучающихся:</a:t>
            </a:r>
          </a:p>
          <a:p>
            <a:pPr marL="342900" lvl="0" indent="-342900">
              <a:spcBef>
                <a:spcPts val="3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находить</a:t>
            </a:r>
            <a:r>
              <a:rPr lang="ru-RU" spc="-1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</a:t>
            </a:r>
            <a:r>
              <a:rPr lang="ru-RU" spc="-2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извлекать</a:t>
            </a:r>
            <a:r>
              <a:rPr lang="ru-RU" spc="-1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информацию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интегрировать</a:t>
            </a:r>
            <a:r>
              <a:rPr lang="ru-RU" spc="-2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</a:t>
            </a:r>
            <a:r>
              <a:rPr lang="ru-RU" spc="1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интерпретировать</a:t>
            </a:r>
            <a:r>
              <a:rPr lang="ru-RU" spc="-2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информацию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осмысливать</a:t>
            </a:r>
            <a:r>
              <a:rPr lang="ru-RU" spc="-3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</a:t>
            </a:r>
            <a:r>
              <a:rPr lang="ru-RU" spc="-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оценивать</a:t>
            </a:r>
            <a:r>
              <a:rPr lang="ru-RU" spc="-2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содержание</a:t>
            </a:r>
            <a:r>
              <a:rPr lang="ru-RU" spc="-1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</a:t>
            </a:r>
            <a:r>
              <a:rPr lang="ru-RU" spc="-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форму</a:t>
            </a:r>
            <a:r>
              <a:rPr lang="ru-RU" spc="-3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текста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  <a:tab pos="1666240" algn="l"/>
                <a:tab pos="2924175" algn="l"/>
                <a:tab pos="3292475" algn="l"/>
                <a:tab pos="4003040" algn="l"/>
                <a:tab pos="429069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использовать	информацию	из	текста	и	возможности,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77190">
              <a:spcBef>
                <a:spcPts val="4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участвовать</a:t>
            </a:r>
            <a:r>
              <a:rPr lang="ru-RU" spc="-2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ru-RU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социальной</a:t>
            </a:r>
            <a:r>
              <a:rPr lang="ru-RU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жизни</a:t>
            </a:r>
          </a:p>
          <a:p>
            <a:pPr marL="148590">
              <a:spcBef>
                <a:spcPts val="124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Математическая</a:t>
            </a:r>
            <a:r>
              <a:rPr lang="ru-RU" b="1" spc="-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грамотность</a:t>
            </a:r>
            <a:r>
              <a:rPr lang="ru-RU" b="1" spc="-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ru-RU" b="1" spc="-1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научить</a:t>
            </a:r>
            <a:r>
              <a:rPr lang="ru-RU" b="1" spc="-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обучающихся:</a:t>
            </a:r>
          </a:p>
          <a:p>
            <a:pPr marL="342900" lvl="0" indent="-342900">
              <a:spcBef>
                <a:spcPts val="3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формулировать</a:t>
            </a:r>
            <a:r>
              <a:rPr lang="ru-RU" spc="-5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ситуацию</a:t>
            </a:r>
            <a:r>
              <a:rPr lang="ru-RU" spc="-4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математически;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marR="26035" lvl="0" indent="-342900">
              <a:lnSpc>
                <a:spcPct val="101000"/>
              </a:lnSpc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  <a:tab pos="1422400" algn="l"/>
                <a:tab pos="2908935" algn="l"/>
                <a:tab pos="3782060" algn="l"/>
                <a:tab pos="450278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применять	математические	понятия,	факты,	</a:t>
            </a:r>
            <a:r>
              <a:rPr lang="ru-RU" spc="-5" dirty="0">
                <a:latin typeface="Cambria" panose="02040503050406030204" pitchFamily="18" charset="0"/>
                <a:ea typeface="Arial MT"/>
                <a:cs typeface="Arial MT"/>
              </a:rPr>
              <a:t>процедуры</a:t>
            </a:r>
            <a:r>
              <a:rPr lang="ru-RU" spc="-29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размышления;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marR="24765" lvl="0" indent="-342900">
              <a:lnSpc>
                <a:spcPct val="101000"/>
              </a:lnSpc>
              <a:spcBef>
                <a:spcPts val="1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  <a:tab pos="2402840" algn="l"/>
                <a:tab pos="3975735" algn="l"/>
                <a:tab pos="454723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интерпретировать,	использовать	и	оценивать</a:t>
            </a:r>
            <a:r>
              <a:rPr lang="ru-RU" spc="-29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математические</a:t>
            </a:r>
            <a:r>
              <a:rPr lang="ru-RU" spc="-4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результаты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8590">
              <a:lnSpc>
                <a:spcPts val="1575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Естественнонаучная</a:t>
            </a:r>
            <a:r>
              <a:rPr lang="ru-RU" b="1" spc="-6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грамотность</a:t>
            </a:r>
            <a:r>
              <a:rPr lang="ru-RU" b="1" spc="-5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ru-RU" b="1" spc="-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научить</a:t>
            </a:r>
            <a:r>
              <a:rPr lang="ru-RU" b="1" spc="-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обучающихся:</a:t>
            </a:r>
          </a:p>
          <a:p>
            <a:pPr marL="342900" lvl="0" indent="-342900">
              <a:lnSpc>
                <a:spcPts val="1510"/>
              </a:lnSpc>
              <a:spcBef>
                <a:spcPts val="4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научно</a:t>
            </a:r>
            <a:r>
              <a:rPr lang="ru-RU" spc="-40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объяснять</a:t>
            </a:r>
            <a:r>
              <a:rPr lang="ru-RU" spc="-3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явления;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marR="24130" lvl="0" indent="-342900">
              <a:lnSpc>
                <a:spcPct val="91000"/>
              </a:lnSpc>
              <a:spcBef>
                <a:spcPts val="4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  <a:tab pos="1383030" algn="l"/>
                <a:tab pos="2327910" algn="l"/>
                <a:tab pos="366458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понимать	основные	особенности	</a:t>
            </a:r>
            <a:r>
              <a:rPr lang="ru-RU" spc="-5" dirty="0">
                <a:latin typeface="Cambria" panose="02040503050406030204" pitchFamily="18" charset="0"/>
                <a:ea typeface="Arial MT"/>
                <a:cs typeface="Arial MT"/>
              </a:rPr>
              <a:t>естественнонаучного</a:t>
            </a:r>
            <a:r>
              <a:rPr lang="ru-RU" spc="-29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исследования;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pPr marL="342900" marR="24130" lvl="0" indent="-342900">
              <a:lnSpc>
                <a:spcPct val="91000"/>
              </a:lnSpc>
              <a:spcBef>
                <a:spcPts val="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  <a:tab pos="2187575" algn="l"/>
                <a:tab pos="3035300" algn="l"/>
                <a:tab pos="3370580" algn="l"/>
                <a:tab pos="4708525" algn="l"/>
              </a:tabLst>
            </a:pP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интерпретировать	данные	и	использовать	</a:t>
            </a:r>
            <a:r>
              <a:rPr lang="ru-RU" spc="-10" dirty="0">
                <a:latin typeface="Cambria" panose="02040503050406030204" pitchFamily="18" charset="0"/>
                <a:ea typeface="Arial MT"/>
                <a:cs typeface="Arial MT"/>
              </a:rPr>
              <a:t>научные</a:t>
            </a:r>
            <a:r>
              <a:rPr lang="ru-RU" spc="-29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доказательства</a:t>
            </a:r>
            <a:r>
              <a:rPr lang="ru-RU" spc="-1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для</a:t>
            </a:r>
            <a:r>
              <a:rPr lang="ru-RU" spc="2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получения</a:t>
            </a:r>
            <a:r>
              <a:rPr lang="ru-RU" spc="-35" dirty="0">
                <a:latin typeface="Cambria" panose="02040503050406030204" pitchFamily="18" charset="0"/>
                <a:ea typeface="Arial MT"/>
                <a:cs typeface="Arial MT"/>
              </a:rPr>
              <a:t> </a:t>
            </a:r>
            <a:r>
              <a:rPr lang="ru-RU" dirty="0">
                <a:latin typeface="Cambria" panose="02040503050406030204" pitchFamily="18" charset="0"/>
                <a:ea typeface="Arial MT"/>
                <a:cs typeface="Arial MT"/>
              </a:rPr>
              <a:t>выводов.</a:t>
            </a:r>
            <a:endParaRPr lang="ru-RU" sz="1400" dirty="0">
              <a:latin typeface="Cambria" panose="02040503050406030204" pitchFamily="18" charset="0"/>
              <a:ea typeface="Arial MT"/>
              <a:cs typeface="Arial MT"/>
            </a:endParaRP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3742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2065"/>
            <a:ext cx="11372849" cy="5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1365" marR="1401445" algn="ctr">
              <a:lnSpc>
                <a:spcPct val="91000"/>
              </a:lnSpc>
              <a:spcBef>
                <a:spcPts val="53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Программа</a:t>
            </a:r>
            <a:r>
              <a:rPr lang="ru-RU" b="1" kern="0" spc="-2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развития</a:t>
            </a:r>
            <a:r>
              <a:rPr lang="ru-RU" b="1" kern="0" spc="-5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функциональной</a:t>
            </a:r>
            <a:r>
              <a:rPr lang="ru-RU" b="1" kern="0" spc="-5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грамотности</a:t>
            </a:r>
            <a:r>
              <a:rPr lang="ru-RU" b="1" kern="0" spc="-4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школьников</a:t>
            </a:r>
            <a:r>
              <a:rPr lang="ru-RU" b="1" kern="0" spc="-42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должна</a:t>
            </a:r>
            <a:r>
              <a:rPr lang="ru-RU" b="1" kern="0" spc="-2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содержать</a:t>
            </a:r>
            <a:r>
              <a:rPr lang="ru-RU" b="1" kern="0" spc="-2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следующие</a:t>
            </a:r>
            <a:r>
              <a:rPr lang="ru-RU" b="1" kern="0" spc="-55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3A3D5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задачи:</a:t>
            </a:r>
            <a:endParaRPr lang="ru-RU" b="1" kern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125" y="-4743975"/>
            <a:ext cx="11744323" cy="434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Читательская</a:t>
            </a:r>
            <a:r>
              <a:rPr lang="ru-RU" sz="1400" b="1" spc="-55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1400" b="1" spc="-4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spc="-3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научить</a:t>
            </a:r>
            <a:r>
              <a:rPr lang="ru-RU" sz="1400" b="1" spc="-4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marL="342900" lvl="0" indent="-342900">
              <a:spcBef>
                <a:spcPts val="3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находить</a:t>
            </a:r>
            <a:r>
              <a:rPr lang="ru-RU" sz="1400" spc="-1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z="1400" spc="-2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извлекать</a:t>
            </a:r>
            <a:r>
              <a:rPr lang="ru-RU" sz="1400" spc="-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информацию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интегрировать</a:t>
            </a:r>
            <a:r>
              <a:rPr lang="ru-RU" sz="1400" spc="-2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z="1400" spc="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интерпретировать</a:t>
            </a:r>
            <a:r>
              <a:rPr lang="ru-RU" sz="1400" spc="-2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информацию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осмысливать</a:t>
            </a:r>
            <a:r>
              <a:rPr lang="ru-RU" sz="1400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оценивать</a:t>
            </a:r>
            <a:r>
              <a:rPr lang="ru-RU" sz="1400" spc="-2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содержание</a:t>
            </a:r>
            <a:r>
              <a:rPr lang="ru-RU" sz="1400" spc="-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форму</a:t>
            </a:r>
            <a:r>
              <a:rPr lang="ru-RU" sz="1400" spc="-3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текста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  <a:tab pos="1666240" algn="l"/>
                <a:tab pos="2924175" algn="l"/>
                <a:tab pos="3292475" algn="l"/>
                <a:tab pos="4003040" algn="l"/>
                <a:tab pos="429069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использовать	информацию	из	текста	и	возможности,</a:t>
            </a:r>
          </a:p>
          <a:p>
            <a:pPr marL="377190">
              <a:spcBef>
                <a:spcPts val="4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участвовать</a:t>
            </a:r>
            <a:r>
              <a:rPr lang="ru-RU" sz="1400" spc="-2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социальной</a:t>
            </a:r>
            <a:r>
              <a:rPr lang="ru-RU" sz="1400" spc="-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148590">
              <a:spcBef>
                <a:spcPts val="124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Математическая</a:t>
            </a:r>
            <a:r>
              <a:rPr lang="ru-RU" sz="1400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1400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spc="-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научить</a:t>
            </a:r>
            <a:r>
              <a:rPr lang="ru-RU" sz="1400" b="1" spc="-4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marL="342900" lvl="0" indent="-342900">
              <a:spcBef>
                <a:spcPts val="3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формулировать</a:t>
            </a:r>
            <a:r>
              <a:rPr lang="ru-RU" sz="1400" spc="-5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ситуацию</a:t>
            </a:r>
            <a:r>
              <a:rPr lang="ru-RU" sz="1400" spc="-4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математически;</a:t>
            </a:r>
          </a:p>
          <a:p>
            <a:pPr marL="342900" marR="26035" lvl="0" indent="-342900">
              <a:lnSpc>
                <a:spcPct val="101000"/>
              </a:lnSpc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  <a:tab pos="1422400" algn="l"/>
                <a:tab pos="2908935" algn="l"/>
                <a:tab pos="3782060" algn="l"/>
                <a:tab pos="45027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применять	математические	понятия,	факты,	</a:t>
            </a:r>
            <a:r>
              <a:rPr lang="ru-RU" sz="1400" spc="-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процедуры</a:t>
            </a:r>
            <a:r>
              <a:rPr lang="ru-RU" sz="1400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размышления;</a:t>
            </a:r>
          </a:p>
          <a:p>
            <a:pPr marL="342900" marR="24765" lvl="0" indent="-342900">
              <a:lnSpc>
                <a:spcPct val="101000"/>
              </a:lnSpc>
              <a:spcBef>
                <a:spcPts val="1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377190" algn="l"/>
                <a:tab pos="377825" algn="l"/>
                <a:tab pos="2402840" algn="l"/>
                <a:tab pos="3975735" algn="l"/>
                <a:tab pos="45472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интерпретировать,	использовать	и	оценивать</a:t>
            </a:r>
            <a:r>
              <a:rPr lang="ru-RU" sz="1400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математические</a:t>
            </a:r>
            <a:r>
              <a:rPr lang="ru-RU" sz="1400" spc="-4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результаты</a:t>
            </a: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48590">
              <a:lnSpc>
                <a:spcPts val="1575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Естественнонаучная</a:t>
            </a:r>
            <a:r>
              <a:rPr lang="ru-RU" sz="1400" b="1" spc="-65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1400" b="1" spc="-55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spc="-3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научить</a:t>
            </a:r>
            <a:r>
              <a:rPr lang="ru-RU" sz="1400" b="1" spc="-5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marL="342900" lvl="0" indent="-342900">
              <a:lnSpc>
                <a:spcPts val="1510"/>
              </a:lnSpc>
              <a:spcBef>
                <a:spcPts val="4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научно</a:t>
            </a:r>
            <a:r>
              <a:rPr lang="ru-RU" sz="1400" spc="-4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объяснять</a:t>
            </a:r>
            <a:r>
              <a:rPr lang="ru-RU" sz="1400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явления;</a:t>
            </a:r>
          </a:p>
          <a:p>
            <a:pPr marL="342900" marR="24130" lvl="0" indent="-342900">
              <a:lnSpc>
                <a:spcPct val="91000"/>
              </a:lnSpc>
              <a:spcBef>
                <a:spcPts val="4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  <a:tab pos="1383030" algn="l"/>
                <a:tab pos="2327910" algn="l"/>
                <a:tab pos="36645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понимать	основные	особенности	</a:t>
            </a:r>
            <a:r>
              <a:rPr lang="ru-RU" sz="1400" spc="-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естественнонаучного</a:t>
            </a:r>
            <a:r>
              <a:rPr lang="ru-RU" sz="1400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исследования;</a:t>
            </a:r>
          </a:p>
          <a:p>
            <a:pPr marL="342900" marR="24130" lvl="0" indent="-342900">
              <a:lnSpc>
                <a:spcPct val="91000"/>
              </a:lnSpc>
              <a:spcBef>
                <a:spcPts val="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  <a:tab pos="2187575" algn="l"/>
                <a:tab pos="3035300" algn="l"/>
                <a:tab pos="3370580" algn="l"/>
                <a:tab pos="47085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интерпретировать	данные	и	использовать	</a:t>
            </a:r>
            <a:r>
              <a:rPr lang="ru-RU" sz="1400" spc="-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научные</a:t>
            </a:r>
            <a:r>
              <a:rPr lang="ru-RU" sz="1400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доказательства</a:t>
            </a:r>
            <a:r>
              <a:rPr lang="ru-RU" sz="1400" spc="-1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для</a:t>
            </a:r>
            <a:r>
              <a:rPr lang="ru-RU" sz="1400" spc="2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получения</a:t>
            </a:r>
            <a:r>
              <a:rPr lang="ru-RU" sz="1400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выводов.</a:t>
            </a:r>
          </a:p>
          <a:p>
            <a:pPr marL="148590">
              <a:spcBef>
                <a:spcPts val="127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425" y="922685"/>
            <a:ext cx="11696700" cy="565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">
              <a:spcBef>
                <a:spcPts val="127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Финансовая</a:t>
            </a:r>
            <a:r>
              <a:rPr lang="ru-RU" b="1" spc="26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b="1" spc="-35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b="1" spc="-2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научить</a:t>
            </a:r>
            <a:r>
              <a:rPr lang="ru-RU" b="1" spc="-4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знать</a:t>
            </a:r>
            <a:r>
              <a:rPr lang="ru-RU" spc="-1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понимать</a:t>
            </a:r>
            <a:r>
              <a:rPr lang="ru-RU" spc="-2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финансовые</a:t>
            </a:r>
            <a:r>
              <a:rPr lang="ru-RU" spc="-2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продукты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понимать</a:t>
            </a:r>
            <a:r>
              <a:rPr lang="ru-RU" spc="-3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финансовые</a:t>
            </a:r>
            <a:r>
              <a:rPr lang="ru-RU" spc="-2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понятия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понимать</a:t>
            </a:r>
            <a:r>
              <a:rPr lang="ru-RU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финансовые</a:t>
            </a:r>
            <a:r>
              <a:rPr lang="ru-RU" spc="-3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риски,</a:t>
            </a:r>
          </a:p>
          <a:p>
            <a:pPr marL="148590" marR="216535" algn="just">
              <a:lnSpc>
                <a:spcPct val="101000"/>
              </a:lnSpc>
              <a:spcBef>
                <a:spcPts val="3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привить</a:t>
            </a:r>
            <a:r>
              <a:rPr lang="ru-RU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навыки,</a:t>
            </a:r>
            <a:r>
              <a:rPr lang="ru-RU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развить</a:t>
            </a:r>
            <a:r>
              <a:rPr lang="ru-RU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мотивацию</a:t>
            </a:r>
            <a:r>
              <a:rPr lang="ru-RU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b="1" spc="3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уверенность</a:t>
            </a:r>
            <a:r>
              <a:rPr lang="ru-RU" b="1" spc="3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применении</a:t>
            </a:r>
            <a:r>
              <a:rPr lang="ru-RU" spc="-2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данного</a:t>
            </a:r>
            <a:r>
              <a:rPr lang="ru-RU" spc="-1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знания</a:t>
            </a:r>
            <a:r>
              <a:rPr lang="ru-RU" spc="-2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понимания,</a:t>
            </a:r>
          </a:p>
          <a:p>
            <a:pPr marL="148590" marR="215265" algn="just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развить</a:t>
            </a:r>
            <a:r>
              <a:rPr lang="ru-RU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принимать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эффективные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pc="3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различных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финансовых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ситуациях,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направленные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рост</a:t>
            </a:r>
            <a:r>
              <a:rPr lang="ru-RU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финансового</a:t>
            </a:r>
            <a:r>
              <a:rPr lang="ru-RU" spc="-2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благополучия</a:t>
            </a:r>
            <a:r>
              <a:rPr lang="ru-RU" spc="-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pc="-3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общества.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48590">
              <a:spcAft>
                <a:spcPts val="0"/>
              </a:spcAft>
            </a:pPr>
            <a:r>
              <a:rPr lang="ru-RU" b="1" spc="-5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Глобальные</a:t>
            </a:r>
            <a:r>
              <a:rPr lang="ru-RU" b="1" spc="-7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b="1" spc="-3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научить</a:t>
            </a:r>
            <a:r>
              <a:rPr lang="ru-RU" b="1" spc="-5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marL="342900" marR="216535" lvl="0" indent="-342900">
              <a:lnSpc>
                <a:spcPct val="101000"/>
              </a:lnSpc>
              <a:spcBef>
                <a:spcPts val="3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  <a:tab pos="1741170" algn="l"/>
                <a:tab pos="2581275" algn="l"/>
                <a:tab pos="2825115" algn="l"/>
                <a:tab pos="3930015" algn="l"/>
                <a:tab pos="4897755" algn="l"/>
                <a:tab pos="5141595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воспринимать	местные	и	глобальные	проблемы	и	</a:t>
            </a:r>
            <a:r>
              <a:rPr lang="ru-RU" spc="-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вопросы</a:t>
            </a:r>
            <a:r>
              <a:rPr lang="ru-RU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межкультурного</a:t>
            </a:r>
            <a:r>
              <a:rPr lang="ru-RU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взаимодействия.</a:t>
            </a:r>
          </a:p>
          <a:p>
            <a:pPr marL="342900" marR="215265" lvl="0" indent="-3429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понимать</a:t>
            </a:r>
            <a:r>
              <a:rPr lang="ru-RU" spc="4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pc="4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оценивать</a:t>
            </a:r>
            <a:r>
              <a:rPr lang="ru-RU" spc="4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различные</a:t>
            </a:r>
            <a:r>
              <a:rPr lang="ru-RU" spc="4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точки</a:t>
            </a:r>
            <a:r>
              <a:rPr lang="ru-RU" spc="3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зрения,</a:t>
            </a:r>
            <a:r>
              <a:rPr lang="ru-RU" spc="4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позиции</a:t>
            </a:r>
            <a:r>
              <a:rPr lang="ru-RU" spc="3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мировоззрения</a:t>
            </a:r>
          </a:p>
          <a:p>
            <a:pPr marL="342900" lvl="0" indent="-342900">
              <a:spcBef>
                <a:spcPts val="15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4975" algn="l"/>
                <a:tab pos="435610" algn="l"/>
                <a:tab pos="1693545" algn="l"/>
                <a:tab pos="2853690" algn="l"/>
                <a:tab pos="3302000" algn="l"/>
                <a:tab pos="4479925" algn="l"/>
                <a:tab pos="5727065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ответственно	действовать	для	обеспечения	собственного	и</a:t>
            </a:r>
          </a:p>
          <a:p>
            <a:pPr marL="434975">
              <a:spcBef>
                <a:spcPts val="4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коллективного</a:t>
            </a:r>
            <a:r>
              <a:rPr lang="ru-RU" spc="-3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благополучия.</a:t>
            </a: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4859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Креативное</a:t>
            </a:r>
            <a:r>
              <a:rPr lang="ru-RU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b="1" spc="-2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научить</a:t>
            </a:r>
            <a:r>
              <a:rPr lang="ru-RU" b="1" spc="-3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 marL="342900" marR="215265" lvl="0" indent="-342900" algn="just">
              <a:lnSpc>
                <a:spcPct val="101000"/>
              </a:lnSpc>
              <a:spcBef>
                <a:spcPts val="40"/>
              </a:spcBef>
              <a:spcAft>
                <a:spcPts val="0"/>
              </a:spcAft>
              <a:buSzPts val="1400"/>
              <a:buFont typeface="Arial MT"/>
              <a:buChar char="•"/>
              <a:tabLst>
                <a:tab pos="435610" algn="l"/>
              </a:tabLst>
            </a:pP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вырабатывать,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оценивать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совершенствовать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идей,</a:t>
            </a:r>
            <a:r>
              <a:rPr lang="ru-RU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направленные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получение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инновационных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эффективных</a:t>
            </a:r>
            <a:r>
              <a:rPr lang="ru-RU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решений,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нового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знания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процессе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письменного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устного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словесного самовыражения; изобразительного и символического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самовыражения; решения естественнонаучных и математических</a:t>
            </a:r>
            <a:r>
              <a:rPr lang="ru-RU" spc="-29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проблем;</a:t>
            </a:r>
            <a:r>
              <a:rPr lang="ru-RU" spc="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решения</a:t>
            </a:r>
            <a:r>
              <a:rPr lang="ru-RU" spc="-2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социальных</a:t>
            </a:r>
            <a:r>
              <a:rPr lang="ru-RU" spc="-1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 межличностных</a:t>
            </a:r>
            <a:r>
              <a:rPr lang="ru-RU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проблем.</a:t>
            </a:r>
          </a:p>
        </p:txBody>
      </p:sp>
    </p:spTree>
    <p:extLst>
      <p:ext uri="{BB962C8B-B14F-4D97-AF65-F5344CB8AC3E}">
        <p14:creationId xmlns:p14="http://schemas.microsoft.com/office/powerpoint/2010/main" xmlns="" val="4144009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24785" t="29924" r="25480" b="27688"/>
          <a:stretch/>
        </p:blipFill>
        <p:spPr bwMode="auto">
          <a:xfrm>
            <a:off x="333375" y="438150"/>
            <a:ext cx="116586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34337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10743" t="17104" r="12293" b="5644"/>
          <a:stretch/>
        </p:blipFill>
        <p:spPr bwMode="auto">
          <a:xfrm>
            <a:off x="209550" y="0"/>
            <a:ext cx="11725275" cy="6591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078379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3705" b="11346"/>
          <a:stretch/>
        </p:blipFill>
        <p:spPr bwMode="auto">
          <a:xfrm>
            <a:off x="344487" y="304800"/>
            <a:ext cx="11399838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3235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0"/>
            <a:ext cx="7167056" cy="4871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E1A10536-C6A8-4648-B5D6-7F04943FD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348470"/>
              </p:ext>
            </p:extLst>
          </p:nvPr>
        </p:nvGraphicFramePr>
        <p:xfrm>
          <a:off x="180975" y="504824"/>
          <a:ext cx="11944350" cy="63275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17239">
                  <a:extLst>
                    <a:ext uri="{9D8B030D-6E8A-4147-A177-3AD203B41FA5}">
                      <a16:colId xmlns="" xmlns:a16="http://schemas.microsoft.com/office/drawing/2014/main" val="1241907980"/>
                    </a:ext>
                  </a:extLst>
                </a:gridCol>
                <a:gridCol w="7727111">
                  <a:extLst>
                    <a:ext uri="{9D8B030D-6E8A-4147-A177-3AD203B41FA5}">
                      <a16:colId xmlns="" xmlns:a16="http://schemas.microsoft.com/office/drawing/2014/main" val="3413231816"/>
                    </a:ext>
                  </a:extLst>
                </a:gridCol>
              </a:tblGrid>
              <a:tr h="250423">
                <a:tc rowSpan="2">
                  <a:txBody>
                    <a:bodyPr/>
                    <a:lstStyle/>
                    <a:p>
                      <a:pPr algn="just" fontAlgn="base"/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Функциональная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грамотность 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э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 способность решать учебные задачи и жизненные проблемные ситуации на основе сформированных предметных,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универсальных способов деятельности,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 (п. 34.2 приказа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31.05.2021 № 286 «Об утверждении федерального государственного образовательного стандарта начального общего образования», п. 35.2 приказа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31.05.2021 № 287 «Об утверждении федерального государственного образовательного стандарта основного общего образования»).</a:t>
                      </a:r>
                    </a:p>
                    <a:p>
                      <a:pPr algn="just" fontAlgn="base"/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Иными словами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функциональная грамотность показывает, как человек может использовать полученные в школе знания в реальной жизни, сможет ли он найти оптимальные способы решения проблемных ситуаций.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Нормативно-правовые 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1556240"/>
                  </a:ext>
                </a:extLst>
              </a:tr>
              <a:tr h="59313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от 7 мая 2018 г. № 204 «О национальных целях и стратегических задачах развития Российской Федерации на период до 2024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Российской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21 июля 2020 г. № 474 «О национальных целях развития Российской Федерации на период до 2030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Минпросвещения России от 12.01.2021 № Р-6 «Об утверждении методических рекомендаций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Минпросвещения России от 31 мая 2021 № 286 «Об утверждении федерального государственного образовательного стандарта начального общего образования»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Минпросвещения России от 31 мая 2021 № 287 «Об утверждении федерального государственного образовательного стандарта основного общего образования»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62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39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4561" b="8496"/>
          <a:stretch/>
        </p:blipFill>
        <p:spPr bwMode="auto">
          <a:xfrm>
            <a:off x="400051" y="295275"/>
            <a:ext cx="11591924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07821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4846" b="10776"/>
          <a:stretch/>
        </p:blipFill>
        <p:spPr bwMode="auto">
          <a:xfrm>
            <a:off x="457200" y="342899"/>
            <a:ext cx="11125199" cy="583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7697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391413"/>
              </p:ext>
            </p:extLst>
          </p:nvPr>
        </p:nvGraphicFramePr>
        <p:xfrm>
          <a:off x="622527" y="823984"/>
          <a:ext cx="10737135" cy="585817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579045">
                  <a:extLst>
                    <a:ext uri="{9D8B030D-6E8A-4147-A177-3AD203B41FA5}">
                      <a16:colId xmlns="" xmlns:a16="http://schemas.microsoft.com/office/drawing/2014/main" val="1967736995"/>
                    </a:ext>
                  </a:extLst>
                </a:gridCol>
                <a:gridCol w="3579045">
                  <a:extLst>
                    <a:ext uri="{9D8B030D-6E8A-4147-A177-3AD203B41FA5}">
                      <a16:colId xmlns="" xmlns:a16="http://schemas.microsoft.com/office/drawing/2014/main" val="21831021"/>
                    </a:ext>
                  </a:extLst>
                </a:gridCol>
                <a:gridCol w="3579045">
                  <a:extLst>
                    <a:ext uri="{9D8B030D-6E8A-4147-A177-3AD203B41FA5}">
                      <a16:colId xmlns="" xmlns:a16="http://schemas.microsoft.com/office/drawing/2014/main" val="1713205406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 задания в КИМ (ВПР-2021г.)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2660949265"/>
                  </a:ext>
                </a:extLst>
              </a:tr>
              <a:tr h="1554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Математическая грамотность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1740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95569412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65084703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048517402"/>
                  </a:ext>
                </a:extLst>
              </a:tr>
              <a:tr h="1554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Естественно – научная грамотность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89460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12874719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599847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9779291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275382202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6628898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3476530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4222144629"/>
                  </a:ext>
                </a:extLst>
              </a:tr>
              <a:tr h="1554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Читательская  грамотность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6983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42184477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26229285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111216568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0498640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400923096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419641392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283922348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16958866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96231086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5766496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0659961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900494089"/>
                  </a:ext>
                </a:extLst>
              </a:tr>
              <a:tr h="202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1" marR="33301" marT="0" marB="0"/>
                </a:tc>
                <a:extLst>
                  <a:ext uri="{0D108BD9-81ED-4DB2-BD59-A6C34878D82A}">
                    <a16:rowId xmlns="" xmlns:a16="http://schemas.microsoft.com/office/drawing/2014/main" val="370450512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2527" y="177653"/>
            <a:ext cx="1129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нструментом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оценки функциональной грамотности обучающихся являются ВПР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распределением заданий ВПР по видам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грамотности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353401"/>
              </p:ext>
            </p:extLst>
          </p:nvPr>
        </p:nvGraphicFramePr>
        <p:xfrm>
          <a:off x="164123" y="1500554"/>
          <a:ext cx="11769969" cy="447821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396594">
                  <a:extLst>
                    <a:ext uri="{9D8B030D-6E8A-4147-A177-3AD203B41FA5}">
                      <a16:colId xmlns="" xmlns:a16="http://schemas.microsoft.com/office/drawing/2014/main" val="3974241890"/>
                    </a:ext>
                  </a:extLst>
                </a:gridCol>
                <a:gridCol w="3567269">
                  <a:extLst>
                    <a:ext uri="{9D8B030D-6E8A-4147-A177-3AD203B41FA5}">
                      <a16:colId xmlns="" xmlns:a16="http://schemas.microsoft.com/office/drawing/2014/main" val="1926162155"/>
                    </a:ext>
                  </a:extLst>
                </a:gridCol>
                <a:gridCol w="3806106">
                  <a:extLst>
                    <a:ext uri="{9D8B030D-6E8A-4147-A177-3AD203B41FA5}">
                      <a16:colId xmlns="" xmlns:a16="http://schemas.microsoft.com/office/drawing/2014/main" val="1949810245"/>
                    </a:ext>
                  </a:extLst>
                </a:gridCol>
              </a:tblGrid>
              <a:tr h="3504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3069459"/>
                  </a:ext>
                </a:extLst>
              </a:tr>
              <a:tr h="140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Средневзвешенный результат оценки по модели PISA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Средневзвешенный результат (%) выполнения заданий ВПР, оценивающих функциональную грамотность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4837277"/>
                  </a:ext>
                </a:extLst>
              </a:tr>
              <a:tr h="856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группа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 образовательных организаций,  показывающих  результаты выше среднего)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2613834"/>
                  </a:ext>
                </a:extLst>
              </a:tr>
              <a:tr h="1012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группа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(43 образовательные организации, показывающие средние результаты)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0721155"/>
                  </a:ext>
                </a:extLst>
              </a:tr>
              <a:tr h="856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(39 образовательных организаций, показывающих результаты ниже среднего)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644006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36736" y="552382"/>
            <a:ext cx="907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Сравнение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 образовательных организаций, принявших участие в оценке по региональной модели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PISA,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результатами выполнения заданий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95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200" y="493602"/>
            <a:ext cx="116175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мониторинга по оценке ключевых характеристик подготовки обучающихся 124 образовательные организации показывают ниже 50% выполнения заданий ВПР, оценивающих функциональную грамотность, средневзвешенный результат 308 образовательных организаций находятся в диапазоне от 50% до 65%, 156 образовательные организации демонстрируют результаты выше 65%.   </a:t>
            </a:r>
            <a:endParaRPr kumimoji="0" lang="ru-RU" altLang="ru-RU" sz="1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108468206"/>
              </p:ext>
            </p:extLst>
          </p:nvPr>
        </p:nvGraphicFramePr>
        <p:xfrm>
          <a:off x="1852247" y="2063262"/>
          <a:ext cx="8253045" cy="409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1006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7633</Words>
  <Application>Microsoft Office PowerPoint</Application>
  <PresentationFormat>Произвольный</PresentationFormat>
  <Paragraphs>1481</Paragraphs>
  <Slides>61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 «Анализ по результатам диагностик профессиональных компетенций педагогов и уровня сформированности ФГ обучающихся ОУ Сунтарского улуса»  </vt:lpstr>
      <vt:lpstr>Слайд 2</vt:lpstr>
      <vt:lpstr>Слайд 3</vt:lpstr>
      <vt:lpstr>Структура измерительных материалов PISA</vt:lpstr>
      <vt:lpstr>Результаты региональной оценки по модели PISA  по Республике Саха (Якутия)</vt:lpstr>
      <vt:lpstr>Функциональная грамотность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использовании результатов процедур оценки качества образования в работе  со ШНОР</dc:title>
  <dc:creator>User</dc:creator>
  <cp:lastModifiedBy>ООО</cp:lastModifiedBy>
  <cp:revision>165</cp:revision>
  <cp:lastPrinted>2022-01-27T15:18:09Z</cp:lastPrinted>
  <dcterms:created xsi:type="dcterms:W3CDTF">2020-08-25T01:41:17Z</dcterms:created>
  <dcterms:modified xsi:type="dcterms:W3CDTF">2022-10-19T01:55:07Z</dcterms:modified>
</cp:coreProperties>
</file>