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79" r:id="rId4"/>
    <p:sldId id="258" r:id="rId5"/>
    <p:sldId id="259" r:id="rId6"/>
    <p:sldId id="278" r:id="rId7"/>
    <p:sldId id="280" r:id="rId8"/>
    <p:sldId id="291" r:id="rId9"/>
    <p:sldId id="263" r:id="rId10"/>
    <p:sldId id="281" r:id="rId11"/>
    <p:sldId id="290" r:id="rId12"/>
    <p:sldId id="289" r:id="rId13"/>
    <p:sldId id="269" r:id="rId14"/>
  </p:sldIdLst>
  <p:sldSz cx="18288000" cy="10287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Aleo" charset="0"/>
      <p:regular r:id="rId19"/>
    </p:embeddedFont>
    <p:embeddedFont>
      <p:font typeface="Dosis Extra Bold" charset="0"/>
      <p:regular r:id="rId20"/>
    </p:embeddedFont>
    <p:embeddedFont>
      <p:font typeface="Aleo Bold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CC9900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74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исследования Памяти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3921373596989985E-2"/>
          <c:y val="0.1167183915070289"/>
          <c:w val="0.95511961312044968"/>
          <c:h val="0.787801600214831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Обучающиеся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Обучающиеся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Обучающиеся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dLbls>
          <c:showVal val="1"/>
        </c:dLbls>
        <c:gapWidth val="100"/>
        <c:overlap val="-24"/>
        <c:axId val="164747520"/>
        <c:axId val="188683008"/>
      </c:barChart>
      <c:catAx>
        <c:axId val="164747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683008"/>
        <c:crosses val="autoZero"/>
        <c:auto val="1"/>
        <c:lblAlgn val="ctr"/>
        <c:lblOffset val="100"/>
      </c:catAx>
      <c:valAx>
        <c:axId val="1886830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74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0.20663</cdr:x>
      <cdr:y>0.80895</cdr:y>
    </cdr:from>
    <cdr:to>
      <cdr:x>0.3045</cdr:x>
      <cdr:y>0.85769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6304" y="5976664"/>
          <a:ext cx="12961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31%</a:t>
          </a:r>
          <a:endParaRPr lang="ru-RU" sz="16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18288000" cy="2266266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1392996" y="2839244"/>
            <a:ext cx="15502007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«Психологическое 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Памяти, Мотивации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проекта </a:t>
            </a:r>
            <a:endParaRPr lang="ru-RU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формирование функциональной грамотности обучающихся 7 классов образовательных организаций Сунтарского улуса (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района)»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3307104" y="9169425"/>
            <a:ext cx="4073292" cy="4381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18943" y="9159605"/>
            <a:ext cx="4073292" cy="43812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711952" y="8363005"/>
            <a:ext cx="86684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Отдел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воспитания и дополнительного образования 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едущи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й специалист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Наталья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Амбросьевна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80243" y="1028700"/>
            <a:ext cx="10448423" cy="1273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60"/>
              </a:lnSpc>
            </a:pPr>
            <a:endParaRPr lang="en-US" sz="8800" u="none" dirty="0">
              <a:solidFill>
                <a:srgbClr val="DDBC78"/>
              </a:solidFill>
              <a:latin typeface="Dosis Extra Bold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9934897"/>
              </p:ext>
            </p:extLst>
          </p:nvPr>
        </p:nvGraphicFramePr>
        <p:xfrm>
          <a:off x="1727176" y="679004"/>
          <a:ext cx="15045794" cy="8467330"/>
        </p:xfrm>
        <a:graphic>
          <a:graphicData uri="http://schemas.openxmlformats.org/presentationml/2006/ole">
            <p:oleObj spid="_x0000_s3083" name="Лист" r:id="rId3" imgW="6600825" imgH="371475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1739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80243" y="1028700"/>
            <a:ext cx="10448423" cy="1273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60"/>
              </a:lnSpc>
            </a:pPr>
            <a:endParaRPr lang="en-US" sz="8800" u="none" dirty="0">
              <a:solidFill>
                <a:srgbClr val="DDBC78"/>
              </a:solidFill>
              <a:latin typeface="Dosis Extra Bold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08602092"/>
              </p:ext>
            </p:extLst>
          </p:nvPr>
        </p:nvGraphicFramePr>
        <p:xfrm>
          <a:off x="1583159" y="1255068"/>
          <a:ext cx="14874499" cy="6696744"/>
        </p:xfrm>
        <a:graphic>
          <a:graphicData uri="http://schemas.openxmlformats.org/presentationml/2006/ole">
            <p:oleObj spid="_x0000_s14346" name="Лист" r:id="rId3" imgW="6600825" imgH="297180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82031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80243" y="1028700"/>
            <a:ext cx="10448423" cy="1273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60"/>
              </a:lnSpc>
            </a:pPr>
            <a:endParaRPr lang="en-US" sz="8800" u="none" dirty="0">
              <a:solidFill>
                <a:srgbClr val="DDBC78"/>
              </a:solidFill>
              <a:latin typeface="Dosis Extra Bold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8400813"/>
              </p:ext>
            </p:extLst>
          </p:nvPr>
        </p:nvGraphicFramePr>
        <p:xfrm>
          <a:off x="1655168" y="1015788"/>
          <a:ext cx="15219240" cy="7488832"/>
        </p:xfrm>
        <a:graphic>
          <a:graphicData uri="http://schemas.openxmlformats.org/presentationml/2006/ole">
            <p:oleObj spid="_x0000_s13322" name="Лист" r:id="rId3" imgW="6600825" imgH="324802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1696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B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6008" y="8820173"/>
            <a:ext cx="4073292" cy="438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200" y="8915423"/>
            <a:ext cx="4073292" cy="4381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571968" y="3071798"/>
            <a:ext cx="9183612" cy="3049504"/>
            <a:chOff x="0" y="-66675"/>
            <a:chExt cx="12244816" cy="406600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12244816" cy="1333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7800"/>
                </a:lnSpc>
              </a:pPr>
              <a:r>
                <a:rPr lang="ru-RU" sz="6000" dirty="0" smtClean="0">
                  <a:solidFill>
                    <a:srgbClr val="50603F"/>
                  </a:solidFill>
                  <a:latin typeface="Aleo Bold"/>
                </a:rPr>
                <a:t>С</a:t>
              </a:r>
              <a:r>
                <a:rPr lang="sah-RU" sz="6000" dirty="0" smtClean="0">
                  <a:solidFill>
                    <a:srgbClr val="50603F"/>
                  </a:solidFill>
                  <a:latin typeface="Aleo Bold"/>
                </a:rPr>
                <a:t>пасибо за внимание!</a:t>
              </a:r>
              <a:endParaRPr lang="en-US" sz="6000" dirty="0">
                <a:solidFill>
                  <a:srgbClr val="50603F"/>
                </a:solidFill>
                <a:latin typeface="Aleo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314271"/>
              <a:ext cx="9249527" cy="685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80"/>
                </a:lnSpc>
              </a:pPr>
              <a:endParaRPr lang="en-US" sz="2800" u="none" spc="84" dirty="0">
                <a:solidFill>
                  <a:srgbClr val="272727"/>
                </a:solidFill>
                <a:latin typeface="Ale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B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030371" y="4731512"/>
            <a:ext cx="2020487" cy="21732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030371" y="7789685"/>
            <a:ext cx="2020487" cy="21732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350347" y="4731512"/>
            <a:ext cx="2020487" cy="21732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350347" y="7789685"/>
            <a:ext cx="2020487" cy="217326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0603F">
                <a:alpha val="19607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70558" y="2298894"/>
            <a:ext cx="2540113" cy="254011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770558" y="5357068"/>
            <a:ext cx="2540113" cy="254011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090534" y="2298894"/>
            <a:ext cx="2540113" cy="254011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5090534" y="5357068"/>
            <a:ext cx="2540113" cy="254011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F6EB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41246" y="5994393"/>
            <a:ext cx="1198738" cy="126546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64067" y="6095824"/>
            <a:ext cx="993048" cy="1062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21732" y="2936220"/>
            <a:ext cx="1477717" cy="126546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495096" y="2966470"/>
            <a:ext cx="1091039" cy="1204962"/>
          </a:xfrm>
          <a:prstGeom prst="rect">
            <a:avLst/>
          </a:prstGeom>
        </p:spPr>
      </p:pic>
      <p:grpSp>
        <p:nvGrpSpPr>
          <p:cNvPr id="25" name="Group 7"/>
          <p:cNvGrpSpPr/>
          <p:nvPr/>
        </p:nvGrpSpPr>
        <p:grpSpPr>
          <a:xfrm>
            <a:off x="10072630" y="9429780"/>
            <a:ext cx="4741960" cy="474166"/>
            <a:chOff x="0" y="0"/>
            <a:chExt cx="6350000" cy="6350000"/>
          </a:xfrm>
        </p:grpSpPr>
        <p:sp>
          <p:nvSpPr>
            <p:cNvPr id="26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grpSp>
        <p:nvGrpSpPr>
          <p:cNvPr id="27" name="Group 17"/>
          <p:cNvGrpSpPr/>
          <p:nvPr/>
        </p:nvGrpSpPr>
        <p:grpSpPr>
          <a:xfrm>
            <a:off x="1643010" y="500030"/>
            <a:ext cx="14705734" cy="1568938"/>
            <a:chOff x="0" y="-66675"/>
            <a:chExt cx="19607646" cy="2091917"/>
          </a:xfrm>
        </p:grpSpPr>
        <p:sp>
          <p:nvSpPr>
            <p:cNvPr id="28" name="TextBox 18"/>
            <p:cNvSpPr txBox="1"/>
            <p:nvPr/>
          </p:nvSpPr>
          <p:spPr>
            <a:xfrm>
              <a:off x="0" y="-66675"/>
              <a:ext cx="19607646" cy="902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chemeClr val="bg1"/>
                  </a:solidFill>
                </a:rPr>
                <a:t>Приказ «О создании группы педагогов - психологов»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19"/>
            <p:cNvSpPr txBox="1"/>
            <p:nvPr/>
          </p:nvSpPr>
          <p:spPr>
            <a:xfrm>
              <a:off x="0" y="1433506"/>
              <a:ext cx="19607646" cy="5917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0"/>
                </a:lnSpc>
              </a:pPr>
              <a:endParaRPr lang="en-US" sz="2400" u="none" spc="72" dirty="0">
                <a:solidFill>
                  <a:srgbClr val="F8F6EB"/>
                </a:solidFill>
                <a:latin typeface="Aleo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/>
          <a:srcRect l="31101" t="10800" r="32281" b="5901"/>
          <a:stretch/>
        </p:blipFill>
        <p:spPr>
          <a:xfrm>
            <a:off x="9403215" y="1323371"/>
            <a:ext cx="6696744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280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4226494"/>
              </p:ext>
            </p:extLst>
          </p:nvPr>
        </p:nvGraphicFramePr>
        <p:xfrm>
          <a:off x="4823520" y="1227681"/>
          <a:ext cx="8361363" cy="9451975"/>
        </p:xfrm>
        <a:graphic>
          <a:graphicData uri="http://schemas.openxmlformats.org/presentationml/2006/ole">
            <p:oleObj spid="_x0000_s1047" name="Лист" r:id="rId3" imgW="5486400" imgH="6200775" progId="Excel.Sheet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4316" y="642906"/>
            <a:ext cx="17142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Всего обучающихся 7 классов по Сунтарскому улусу (району) -  380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4197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B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7"/>
          <p:cNvGrpSpPr/>
          <p:nvPr/>
        </p:nvGrpSpPr>
        <p:grpSpPr>
          <a:xfrm>
            <a:off x="10072630" y="9429780"/>
            <a:ext cx="4741960" cy="474166"/>
            <a:chOff x="0" y="0"/>
            <a:chExt cx="6350000" cy="6350000"/>
          </a:xfrm>
        </p:grpSpPr>
        <p:sp>
          <p:nvSpPr>
            <p:cNvPr id="26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30707" t="11501" r="31494" b="3800"/>
          <a:stretch/>
        </p:blipFill>
        <p:spPr>
          <a:xfrm>
            <a:off x="5399584" y="2042575"/>
            <a:ext cx="6555782" cy="8263017"/>
          </a:xfrm>
          <a:prstGeom prst="rect">
            <a:avLst/>
          </a:prstGeom>
        </p:spPr>
      </p:pic>
      <p:sp>
        <p:nvSpPr>
          <p:cNvPr id="31" name="TextBox 18"/>
          <p:cNvSpPr txBox="1"/>
          <p:nvPr/>
        </p:nvSpPr>
        <p:spPr>
          <a:xfrm>
            <a:off x="1643010" y="500030"/>
            <a:ext cx="14705734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Приказ «О проведении психологического исследования обучающихся 7 классов в ОО» - Память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614508" y="8820173"/>
            <a:ext cx="4073292" cy="4381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sp>
        <p:nvSpPr>
          <p:cNvPr id="9" name="Прямоугольник 8"/>
          <p:cNvSpPr/>
          <p:nvPr/>
        </p:nvSpPr>
        <p:spPr>
          <a:xfrm>
            <a:off x="575048" y="390972"/>
            <a:ext cx="17209912" cy="71287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запоминания 10 слов А.Р.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Лурия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предназначена для оценки состояния произвольной вербальной памяти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Стимульный материал 10 слов, не связанных между собой, по смыслу и эмоционально нейтральных. Инструкция: "Я назову слова, которые вы должны запомнить. После того, как я их назову, Вы их повторите в любом порядке".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Слова читаются четко, без эмоциональной окраски, с интервалом времени между словами в 1 с. Цифры в протоколе запоминания отражают порядок воспроизведения слов. После первого воспроизведения слов пациентом независимо от его результата необходимо сказать следующее: "Процедура исследования такова, что я еще раз повторяю эти слова, которые Вы запомнили в первый раз и которые Вы запомните сейчас". Слова предъявляются столько раз, сколько необходимо, чтобы респондент их полностью запомнил в любой последовательности, но не более 5 раз. Исследование прекращается после 5-го воспроизведения независимо от его результатов или раньше, после того как больной воспроизвел все слова. Отсроченное воспроизведение оценивается через 50-60 мин, респондент об этом не предупреждают. В этот период выполняют другие тесты, однако иные методики, направленные на оценку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мнестических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функций, желательно в это время не проводить.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Наиболее часто используют следующий набор слов: Лес, Хлеб, Окно, Стул, Вода, Конь, Гриб, Игла, Мед, Огонь.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614508" y="8820173"/>
            <a:ext cx="4073292" cy="43812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sp>
        <p:nvSpPr>
          <p:cNvPr id="9" name="Прямоугольник 8"/>
          <p:cNvSpPr/>
          <p:nvPr/>
        </p:nvSpPr>
        <p:spPr>
          <a:xfrm>
            <a:off x="503040" y="4207396"/>
            <a:ext cx="17209912" cy="44644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По этому протоколу может быть составлена "кривая запоминания". Для этого по горизонтальной оси откладываются номера повторения, а по вертикальной — число правильно воспроизведенных слов.</a:t>
            </a:r>
          </a:p>
          <a:p>
            <a:r>
              <a:rPr lang="ru-RU" sz="2400" dirty="0"/>
              <a:t>Оцениваемые параметры:</a:t>
            </a:r>
          </a:p>
          <a:p>
            <a:r>
              <a:rPr lang="ru-RU" sz="2400" dirty="0"/>
              <a:t>1. Объем непосредственного воспроизведения количество слов, воспроизведенных после 1-го предъявления (норма 7 2 слова).</a:t>
            </a:r>
          </a:p>
          <a:p>
            <a:r>
              <a:rPr lang="ru-RU" sz="2400" dirty="0"/>
              <a:t>2. Объем отсроченного воспроизведения (долговременной памяти) количество слов, воспроизведенных через 50-60 мин.</a:t>
            </a:r>
          </a:p>
          <a:p>
            <a:r>
              <a:rPr lang="ru-RU" sz="2400" dirty="0"/>
              <a:t>3. Эффективность запоминания на основании полученных результатов строится график ("кривая запоминания"), отражающий динамику запоминания 10 слов (объем отсроченного запоминания не включается). Оценивается характер "кривой запоминания": платообразный, ломаный, возрастающий и др.</a:t>
            </a:r>
          </a:p>
          <a:p>
            <a:r>
              <a:rPr lang="ru-RU" sz="2400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9624" y="362744"/>
            <a:ext cx="529655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990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315190"/>
              </p:ext>
            </p:extLst>
          </p:nvPr>
        </p:nvGraphicFramePr>
        <p:xfrm>
          <a:off x="1727176" y="390972"/>
          <a:ext cx="14876385" cy="2045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7469"/>
                <a:gridCol w="1078243"/>
                <a:gridCol w="1078243"/>
                <a:gridCol w="1078243"/>
                <a:gridCol w="1078243"/>
                <a:gridCol w="1078243"/>
                <a:gridCol w="1078243"/>
                <a:gridCol w="1078243"/>
                <a:gridCol w="1078243"/>
                <a:gridCol w="1078243"/>
                <a:gridCol w="1078243"/>
                <a:gridCol w="1078243"/>
                <a:gridCol w="1078243"/>
              </a:tblGrid>
              <a:tr h="128495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ОУ 27</a:t>
                      </a:r>
                    </a:p>
                    <a:p>
                      <a:pPr algn="ctr" fontAlgn="t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хлеб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окно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гриб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игла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огонь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50-60мин. 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</a:tr>
              <a:tr h="7604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</a:p>
                    <a:p>
                      <a:pPr algn="ctr" fontAlgn="t"/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24" marR="9324" marT="9324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776543042"/>
              </p:ext>
            </p:extLst>
          </p:nvPr>
        </p:nvGraphicFramePr>
        <p:xfrm>
          <a:off x="2591272" y="2623220"/>
          <a:ext cx="13242778" cy="738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8927976" y="8687786"/>
            <a:ext cx="1296144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56%</a:t>
            </a:r>
            <a:endParaRPr lang="ru-RU" sz="1600" dirty="0"/>
          </a:p>
        </p:txBody>
      </p:sp>
      <p:sp>
        <p:nvSpPr>
          <p:cNvPr id="6" name="TextBox 1"/>
          <p:cNvSpPr txBox="1"/>
          <p:nvPr/>
        </p:nvSpPr>
        <p:spPr>
          <a:xfrm>
            <a:off x="12312352" y="8707896"/>
            <a:ext cx="1296144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13%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07004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B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7"/>
          <p:cNvGrpSpPr/>
          <p:nvPr/>
        </p:nvGrpSpPr>
        <p:grpSpPr>
          <a:xfrm>
            <a:off x="10072630" y="9429780"/>
            <a:ext cx="4741960" cy="474166"/>
            <a:chOff x="0" y="0"/>
            <a:chExt cx="6350000" cy="6350000"/>
          </a:xfrm>
        </p:grpSpPr>
        <p:sp>
          <p:nvSpPr>
            <p:cNvPr id="26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BC78">
                <a:alpha val="19607"/>
              </a:srgbClr>
            </a:solidFill>
          </p:spPr>
        </p:sp>
      </p:grpSp>
      <p:sp>
        <p:nvSpPr>
          <p:cNvPr id="31" name="TextBox 18"/>
          <p:cNvSpPr txBox="1"/>
          <p:nvPr/>
        </p:nvSpPr>
        <p:spPr>
          <a:xfrm>
            <a:off x="1643010" y="500030"/>
            <a:ext cx="14705734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Приказ «О проведении психологического исследования обучающихся 7 классов в ОО» - Мотивация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34250" t="11500" r="33856" b="7300"/>
          <a:stretch/>
        </p:blipFill>
        <p:spPr>
          <a:xfrm>
            <a:off x="6079553" y="1934072"/>
            <a:ext cx="5832648" cy="83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4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80243" y="1028700"/>
            <a:ext cx="10448423" cy="1273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60"/>
              </a:lnSpc>
            </a:pPr>
            <a:endParaRPr lang="en-US" sz="8800" u="none" dirty="0">
              <a:solidFill>
                <a:srgbClr val="DDBC78"/>
              </a:solidFill>
              <a:latin typeface="Dosis Extra Bold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16" y="642906"/>
            <a:ext cx="171426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Методика изучения мотивации учения подростков</a:t>
            </a:r>
            <a:endParaRPr lang="ru-RU" sz="4400" dirty="0"/>
          </a:p>
          <a:p>
            <a:pPr algn="ctr"/>
            <a:r>
              <a:rPr lang="ru-RU" sz="4400" b="1" dirty="0"/>
              <a:t>(М.И. Лукьянова, Н.В. Калинина) </a:t>
            </a:r>
            <a:endParaRPr lang="ru-RU" sz="4400" dirty="0"/>
          </a:p>
          <a:p>
            <a:pPr algn="ctr"/>
            <a:r>
              <a:rPr lang="ru-RU" sz="4400" dirty="0"/>
              <a:t>(для учащихся 7-го класса</a:t>
            </a:r>
            <a:r>
              <a:rPr lang="ru-RU" sz="4400" dirty="0" smtClean="0"/>
              <a:t>)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9024" y="2766564"/>
            <a:ext cx="8496944" cy="72734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Обработка результатов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1, 2, 3, входящие в содержательный блок I диагностической методики, отражают такой показатель мотивации, как личностный смысл учения. Предложения 4, 5, 6 входят в блок II и характеризуют другой показатель мотивации — способность к целеполаганию.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Блок III анкеты (предложения 7, 8, 9) указывает на иные мотивы.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Каждый вариант ответа в предложениях названных блоков обладает определенным количеством баллов в зависимости от того, какой именно мотив проявляет себя в предлагаемом ответе (табл. 10).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Внешний мотив — 0 баллов.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Игровой мотив — 1 балл.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отметки — 2 балла.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Позиционный мотив — 3 балла.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Социальный мотив — 4 балла.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9303011"/>
              </p:ext>
            </p:extLst>
          </p:nvPr>
        </p:nvGraphicFramePr>
        <p:xfrm>
          <a:off x="9360024" y="2766564"/>
          <a:ext cx="8496943" cy="70574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46787"/>
                <a:gridCol w="1562539"/>
                <a:gridCol w="1562539"/>
                <a:gridCol w="1562539"/>
                <a:gridCol w="1562539"/>
              </a:tblGrid>
              <a:tr h="4301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 мотивации		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Показатели мотивации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Сумма баллов итогового уровня мотивации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05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II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III	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4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I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очень высокий уровень мотивации учения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27—29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25—29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20—23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70—81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93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II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высокий уровень мотивации учения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24—26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20—24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16—19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58—69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325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III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нормальный (средний) уровень мотивации учения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18—23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13—19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10—15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39—57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93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IV </a:t>
                      </a: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сниженный уровень мотивации учения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10—17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6—12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4—9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18—38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93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V </a:t>
                      </a: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низкий уровень мотивации учения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до 9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до 5	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 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 17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659</Words>
  <Application>Microsoft Office PowerPoint</Application>
  <PresentationFormat>Произвольный</PresentationFormat>
  <Paragraphs>95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Aleo</vt:lpstr>
      <vt:lpstr>Dosis Extra Bold</vt:lpstr>
      <vt:lpstr>Aleo Bold</vt:lpstr>
      <vt:lpstr>Office Theme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and Brown Illustration Social Science Class Education Presentation</dc:title>
  <dc:creator>Елена Дмитриевна</dc:creator>
  <cp:lastModifiedBy>ООО</cp:lastModifiedBy>
  <cp:revision>47</cp:revision>
  <dcterms:created xsi:type="dcterms:W3CDTF">2006-08-16T00:00:00Z</dcterms:created>
  <dcterms:modified xsi:type="dcterms:W3CDTF">2022-10-19T01:51:10Z</dcterms:modified>
  <dc:identifier>DAENolh0tcs</dc:identifier>
</cp:coreProperties>
</file>