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65" r:id="rId3"/>
    <p:sldId id="350" r:id="rId4"/>
    <p:sldId id="363" r:id="rId5"/>
    <p:sldId id="364" r:id="rId6"/>
    <p:sldId id="368" r:id="rId7"/>
    <p:sldId id="366" r:id="rId8"/>
    <p:sldId id="353" r:id="rId9"/>
    <p:sldId id="367" r:id="rId10"/>
    <p:sldId id="354" r:id="rId11"/>
    <p:sldId id="369" r:id="rId12"/>
    <p:sldId id="345" r:id="rId13"/>
    <p:sldId id="358" r:id="rId14"/>
    <p:sldId id="344" r:id="rId15"/>
    <p:sldId id="357" r:id="rId16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47">
          <p15:clr>
            <a:srgbClr val="A4A3A4"/>
          </p15:clr>
        </p15:guide>
        <p15:guide id="2" pos="5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99FF"/>
    <a:srgbClr val="294AC1"/>
    <a:srgbClr val="FFFF66"/>
    <a:srgbClr val="3E5FD6"/>
    <a:srgbClr val="1B3281"/>
    <a:srgbClr val="0072BC"/>
    <a:srgbClr val="6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576" y="54"/>
      </p:cViewPr>
      <p:guideLst>
        <p:guide orient="horz" pos="2047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02C3C0-6D78-417F-B7A2-267797279E4D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38691EA-B754-4B0D-94D6-1415523E43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9683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8767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9D0E2-2664-42B4-B47A-D1757FEF6D08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1ABB-E69A-4EC9-9C1E-03CEE69F2E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910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94082-3AF1-45D7-825C-FB70E6238F6F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EC6A-880D-48B8-9431-27214E547F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74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B7240-54C6-4924-A446-43DABD6DAE74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F9C0-B293-4FBE-AD8A-A896B8CE9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996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3B6462-7670-4F8E-8C0B-889D11AC48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582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951E-1516-497B-A637-62AA6AE4923A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9503-7B75-498B-924C-F90261F633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314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975A0-27F6-43A1-A8C6-3E5DD33A9DCA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6C03-7CBB-4807-8780-D6E4465E57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97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8722-47B3-4AE7-812D-6CF5E8CCFDDE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1104-51FC-4526-9834-DA151BB220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668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BC0B6-DACE-4A52-8168-8488EE01725D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43C94-5CA3-48B7-9EC9-4CC5391679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30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54B1-1B97-45AC-B1E6-185ECC1DBB79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81B1-6AF2-46B4-8F17-5DC5CEC32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37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105F-2592-470C-AF7B-574B05B4AC9F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B7AC4-6D49-43B3-B342-54546651F5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42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5FA0-C162-4AD8-992C-24327F1C9CCD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00A9-2FEB-4C0A-B083-34FFD33D6E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00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0DFE-619A-49F5-94BC-A8DE4A40BECC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BD94-2804-46CB-B8DA-61B13269DF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7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D387B8-0BB5-49A7-BADB-95E14C39382B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14D354-B565-4845-ABE7-E4067C2495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Развитие  сегмента  зубных паст"/>
          <p:cNvSpPr txBox="1"/>
          <p:nvPr/>
        </p:nvSpPr>
        <p:spPr>
          <a:xfrm>
            <a:off x="833438" y="2397125"/>
            <a:ext cx="6240462" cy="21256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5400" tIns="25400" rIns="25400" bIns="25400" anchor="ctr"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Muller Bold"/>
                <a:sym typeface="Muller Bold"/>
              </a:rPr>
              <a:t>Содержательные особенности подготовки руководителей общеобразовательных организаций к реализации требований обновленных ФГОС и введения ФООП</a:t>
            </a:r>
          </a:p>
        </p:txBody>
      </p:sp>
      <p:grpSp>
        <p:nvGrpSpPr>
          <p:cNvPr id="4099" name="object 3"/>
          <p:cNvGrpSpPr>
            <a:grpSpLocks/>
          </p:cNvGrpSpPr>
          <p:nvPr/>
        </p:nvGrpSpPr>
        <p:grpSpPr bwMode="auto">
          <a:xfrm>
            <a:off x="0" y="0"/>
            <a:ext cx="13439775" cy="7554913"/>
            <a:chOff x="0" y="3809"/>
            <a:chExt cx="13439774" cy="7555227"/>
          </a:xfrm>
        </p:grpSpPr>
        <p:pic>
          <p:nvPicPr>
            <p:cNvPr id="4103" name="object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9"/>
              <a:ext cx="13439774" cy="7555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object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9782" y="313100"/>
              <a:ext cx="2095279" cy="188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Развитие  сегмента  зубных паст">
            <a:extLst/>
          </p:cNvPr>
          <p:cNvSpPr txBox="1"/>
          <p:nvPr/>
        </p:nvSpPr>
        <p:spPr>
          <a:xfrm>
            <a:off x="681038" y="1417638"/>
            <a:ext cx="8377237" cy="31289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5400" tIns="25400" rIns="25400" bIns="254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Muller Bold"/>
                <a:sym typeface="Muller Bold"/>
              </a:rPr>
              <a:t>О введение обновленных федеральных государственных образовательных стандартов 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Muller Bold"/>
                <a:sym typeface="Muller Bold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Muller Bold"/>
                <a:sym typeface="Muller Bold"/>
              </a:rPr>
              <a:t>и федеральных основных общеобразовательных программ</a:t>
            </a:r>
          </a:p>
        </p:txBody>
      </p:sp>
      <p:sp>
        <p:nvSpPr>
          <p:cNvPr id="4101" name="object 7"/>
          <p:cNvSpPr txBox="1">
            <a:spLocks noChangeArrowheads="1"/>
          </p:cNvSpPr>
          <p:nvPr/>
        </p:nvSpPr>
        <p:spPr bwMode="auto">
          <a:xfrm>
            <a:off x="1008063" y="5683250"/>
            <a:ext cx="60658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Васильева Татьяна Викторовна, заместитель Министра просвещения Российской Федерации</a:t>
            </a:r>
            <a:endParaRPr lang="ru-RU" altLang="ru-RU" sz="2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2" name="object 8"/>
          <p:cNvSpPr>
            <a:spLocks/>
          </p:cNvSpPr>
          <p:nvPr/>
        </p:nvSpPr>
        <p:spPr bwMode="auto">
          <a:xfrm>
            <a:off x="1020763" y="5503863"/>
            <a:ext cx="5868987" cy="47625"/>
          </a:xfrm>
          <a:custGeom>
            <a:avLst/>
            <a:gdLst>
              <a:gd name="T0" fmla="*/ 0 w 4904105"/>
              <a:gd name="T1" fmla="*/ 0 h 47720"/>
              <a:gd name="T2" fmla="*/ 8405077 w 4904105"/>
              <a:gd name="T3" fmla="*/ 0 h 477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904105" h="47720">
                <a:moveTo>
                  <a:pt x="0" y="0"/>
                </a:moveTo>
                <a:lnTo>
                  <a:pt x="4903787" y="0"/>
                </a:lnTo>
              </a:path>
            </a:pathLst>
          </a:custGeom>
          <a:noFill/>
          <a:ln w="285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 bwMode="auto">
          <a:xfrm>
            <a:off x="782638" y="109538"/>
            <a:ext cx="11237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12700" eaLnBrk="1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2800" b="1" spc="40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ФОП НОО, ООО, СОО: ОРГАНИЗАЦИОННЫЙ РАЗДЕЛ</a:t>
            </a:r>
            <a:endParaRPr lang="ru-RU" sz="2800" b="1" spc="40" dirty="0">
              <a:solidFill>
                <a:srgbClr val="30356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objec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904875"/>
            <a:ext cx="533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object 8"/>
          <p:cNvGrpSpPr>
            <a:grpSpLocks/>
          </p:cNvGrpSpPr>
          <p:nvPr/>
        </p:nvGrpSpPr>
        <p:grpSpPr bwMode="auto">
          <a:xfrm>
            <a:off x="7239000" y="839788"/>
            <a:ext cx="112713" cy="2381250"/>
            <a:chOff x="7239063" y="839787"/>
            <a:chExt cx="113030" cy="2381250"/>
          </a:xfrm>
        </p:grpSpPr>
        <p:sp>
          <p:nvSpPr>
            <p:cNvPr id="14365" name="object 9"/>
            <p:cNvSpPr>
              <a:spLocks/>
            </p:cNvSpPr>
            <p:nvPr/>
          </p:nvSpPr>
          <p:spPr bwMode="auto">
            <a:xfrm>
              <a:off x="7243826" y="844550"/>
              <a:ext cx="103505" cy="2371725"/>
            </a:xfrm>
            <a:custGeom>
              <a:avLst/>
              <a:gdLst>
                <a:gd name="T0" fmla="*/ 103187 w 103504"/>
                <a:gd name="T1" fmla="*/ 0 h 2371725"/>
                <a:gd name="T2" fmla="*/ 0 w 103504"/>
                <a:gd name="T3" fmla="*/ 0 h 2371725"/>
                <a:gd name="T4" fmla="*/ 0 w 103504"/>
                <a:gd name="T5" fmla="*/ 2371725 h 2371725"/>
                <a:gd name="T6" fmla="*/ 103187 w 103504"/>
                <a:gd name="T7" fmla="*/ 2371725 h 2371725"/>
                <a:gd name="T8" fmla="*/ 103187 w 103504"/>
                <a:gd name="T9" fmla="*/ 0 h 2371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504" h="2371725">
                  <a:moveTo>
                    <a:pt x="103186" y="0"/>
                  </a:moveTo>
                  <a:lnTo>
                    <a:pt x="0" y="0"/>
                  </a:lnTo>
                  <a:lnTo>
                    <a:pt x="0" y="2371725"/>
                  </a:lnTo>
                  <a:lnTo>
                    <a:pt x="103186" y="2371725"/>
                  </a:lnTo>
                  <a:lnTo>
                    <a:pt x="103186" y="0"/>
                  </a:lnTo>
                  <a:close/>
                </a:path>
              </a:pathLst>
            </a:custGeom>
            <a:solidFill>
              <a:srgbClr val="426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66" name="object 10"/>
            <p:cNvSpPr>
              <a:spLocks/>
            </p:cNvSpPr>
            <p:nvPr/>
          </p:nvSpPr>
          <p:spPr bwMode="auto">
            <a:xfrm>
              <a:off x="7243826" y="844550"/>
              <a:ext cx="103505" cy="2371725"/>
            </a:xfrm>
            <a:custGeom>
              <a:avLst/>
              <a:gdLst>
                <a:gd name="T0" fmla="*/ 0 w 103504"/>
                <a:gd name="T1" fmla="*/ 2371725 h 2371725"/>
                <a:gd name="T2" fmla="*/ 103187 w 103504"/>
                <a:gd name="T3" fmla="*/ 2371725 h 2371725"/>
                <a:gd name="T4" fmla="*/ 103187 w 103504"/>
                <a:gd name="T5" fmla="*/ 0 h 2371725"/>
                <a:gd name="T6" fmla="*/ 0 w 103504"/>
                <a:gd name="T7" fmla="*/ 0 h 2371725"/>
                <a:gd name="T8" fmla="*/ 0 w 103504"/>
                <a:gd name="T9" fmla="*/ 2371725 h 2371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504" h="2371725">
                  <a:moveTo>
                    <a:pt x="0" y="2371725"/>
                  </a:moveTo>
                  <a:lnTo>
                    <a:pt x="103186" y="2371725"/>
                  </a:lnTo>
                  <a:lnTo>
                    <a:pt x="103186" y="0"/>
                  </a:lnTo>
                  <a:lnTo>
                    <a:pt x="0" y="0"/>
                  </a:lnTo>
                  <a:lnTo>
                    <a:pt x="0" y="2371725"/>
                  </a:lnTo>
                  <a:close/>
                </a:path>
              </a:pathLst>
            </a:custGeom>
            <a:noFill/>
            <a:ln w="9525">
              <a:solidFill>
                <a:srgbClr val="426F8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4341" name="object 11"/>
          <p:cNvGrpSpPr>
            <a:grpSpLocks/>
          </p:cNvGrpSpPr>
          <p:nvPr/>
        </p:nvGrpSpPr>
        <p:grpSpPr bwMode="auto">
          <a:xfrm>
            <a:off x="11418888" y="871538"/>
            <a:ext cx="122237" cy="2381250"/>
            <a:chOff x="11418887" y="871537"/>
            <a:chExt cx="122555" cy="2381250"/>
          </a:xfrm>
        </p:grpSpPr>
        <p:sp>
          <p:nvSpPr>
            <p:cNvPr id="14363" name="object 12"/>
            <p:cNvSpPr>
              <a:spLocks/>
            </p:cNvSpPr>
            <p:nvPr/>
          </p:nvSpPr>
          <p:spPr bwMode="auto">
            <a:xfrm>
              <a:off x="11423650" y="876300"/>
              <a:ext cx="113030" cy="2371725"/>
            </a:xfrm>
            <a:custGeom>
              <a:avLst/>
              <a:gdLst>
                <a:gd name="T0" fmla="*/ 112713 w 113029"/>
                <a:gd name="T1" fmla="*/ 0 h 2371725"/>
                <a:gd name="T2" fmla="*/ 0 w 113029"/>
                <a:gd name="T3" fmla="*/ 0 h 2371725"/>
                <a:gd name="T4" fmla="*/ 0 w 113029"/>
                <a:gd name="T5" fmla="*/ 2371725 h 2371725"/>
                <a:gd name="T6" fmla="*/ 112713 w 113029"/>
                <a:gd name="T7" fmla="*/ 2371725 h 2371725"/>
                <a:gd name="T8" fmla="*/ 112713 w 113029"/>
                <a:gd name="T9" fmla="*/ 0 h 2371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029" h="2371725">
                  <a:moveTo>
                    <a:pt x="112712" y="0"/>
                  </a:moveTo>
                  <a:lnTo>
                    <a:pt x="0" y="0"/>
                  </a:lnTo>
                  <a:lnTo>
                    <a:pt x="0" y="2371725"/>
                  </a:lnTo>
                  <a:lnTo>
                    <a:pt x="112712" y="2371725"/>
                  </a:lnTo>
                  <a:lnTo>
                    <a:pt x="112712" y="0"/>
                  </a:lnTo>
                  <a:close/>
                </a:path>
              </a:pathLst>
            </a:custGeom>
            <a:solidFill>
              <a:srgbClr val="426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64" name="object 13"/>
            <p:cNvSpPr>
              <a:spLocks/>
            </p:cNvSpPr>
            <p:nvPr/>
          </p:nvSpPr>
          <p:spPr bwMode="auto">
            <a:xfrm>
              <a:off x="11423650" y="876300"/>
              <a:ext cx="113030" cy="2371725"/>
            </a:xfrm>
            <a:custGeom>
              <a:avLst/>
              <a:gdLst>
                <a:gd name="T0" fmla="*/ 0 w 113029"/>
                <a:gd name="T1" fmla="*/ 2371725 h 2371725"/>
                <a:gd name="T2" fmla="*/ 112713 w 113029"/>
                <a:gd name="T3" fmla="*/ 2371725 h 2371725"/>
                <a:gd name="T4" fmla="*/ 112713 w 113029"/>
                <a:gd name="T5" fmla="*/ 0 h 2371725"/>
                <a:gd name="T6" fmla="*/ 0 w 113029"/>
                <a:gd name="T7" fmla="*/ 0 h 2371725"/>
                <a:gd name="T8" fmla="*/ 0 w 113029"/>
                <a:gd name="T9" fmla="*/ 2371725 h 2371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029" h="2371725">
                  <a:moveTo>
                    <a:pt x="0" y="2371725"/>
                  </a:moveTo>
                  <a:lnTo>
                    <a:pt x="112712" y="2371725"/>
                  </a:lnTo>
                  <a:lnTo>
                    <a:pt x="112712" y="0"/>
                  </a:lnTo>
                  <a:lnTo>
                    <a:pt x="0" y="0"/>
                  </a:lnTo>
                  <a:lnTo>
                    <a:pt x="0" y="2371725"/>
                  </a:lnTo>
                  <a:close/>
                </a:path>
              </a:pathLst>
            </a:custGeom>
            <a:noFill/>
            <a:ln w="9525">
              <a:solidFill>
                <a:srgbClr val="426F8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4342" name="object 14"/>
          <p:cNvSpPr txBox="1">
            <a:spLocks noChangeArrowheads="1"/>
          </p:cNvSpPr>
          <p:nvPr/>
        </p:nvSpPr>
        <p:spPr bwMode="auto">
          <a:xfrm>
            <a:off x="4141788" y="1314450"/>
            <a:ext cx="286226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8260" rIns="0" bIns="0">
            <a:spAutoFit/>
          </a:bodyPr>
          <a:lstStyle>
            <a:lvl1pPr marL="1731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75"/>
              </a:spcBef>
              <a:buFontTx/>
              <a:buNone/>
            </a:pPr>
            <a:r>
              <a:rPr lang="ru-RU" altLang="ru-RU" b="1">
                <a:solidFill>
                  <a:srgbClr val="585858"/>
                </a:solidFill>
                <a:latin typeface="Arial" panose="020B0604020202020204" pitchFamily="34" charset="0"/>
              </a:rPr>
              <a:t>СанПин</a:t>
            </a:r>
            <a:endParaRPr lang="ru-RU" altLang="ru-RU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175"/>
              </a:spcBef>
              <a:buFontTx/>
              <a:buNone/>
            </a:pPr>
            <a:r>
              <a:rPr lang="ru-RU" altLang="ru-RU" sz="1800">
                <a:solidFill>
                  <a:srgbClr val="58585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Допустимая недельная нагрузка  для 5-ти дневной и 6-дневной  учебной недели в зависимости</a:t>
            </a:r>
            <a:endParaRPr lang="ru-RU" altLang="ru-RU" sz="18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58585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от класса обучения</a:t>
            </a:r>
            <a:endParaRPr lang="ru-RU" altLang="ru-RU" sz="18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343" name="object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50" y="920750"/>
            <a:ext cx="533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object 16"/>
          <p:cNvSpPr txBox="1">
            <a:spLocks noChangeArrowheads="1"/>
          </p:cNvSpPr>
          <p:nvPr/>
        </p:nvSpPr>
        <p:spPr bwMode="auto">
          <a:xfrm>
            <a:off x="7691438" y="1330325"/>
            <a:ext cx="345916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625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375"/>
              </a:spcBef>
              <a:buFontTx/>
              <a:buNone/>
            </a:pPr>
            <a:r>
              <a:rPr lang="ru-RU" altLang="ru-RU" b="1">
                <a:solidFill>
                  <a:srgbClr val="585858"/>
                </a:solidFill>
                <a:latin typeface="Arial" panose="020B0604020202020204" pitchFamily="34" charset="0"/>
              </a:rPr>
              <a:t>ФГОС</a:t>
            </a:r>
            <a:endParaRPr lang="ru-RU" altLang="ru-RU">
              <a:latin typeface="Arial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ts val="188"/>
              </a:spcBef>
              <a:buFontTx/>
              <a:buNone/>
            </a:pPr>
            <a:r>
              <a:rPr lang="ru-RU" altLang="ru-RU" sz="1800">
                <a:solidFill>
                  <a:srgbClr val="58585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Минимальное и максимальное  количество часов на уровень обучения  Предметы обязательной части</a:t>
            </a:r>
            <a:endParaRPr lang="ru-RU" altLang="ru-RU" sz="18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345" name="object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3587750"/>
            <a:ext cx="533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object 18"/>
          <p:cNvSpPr txBox="1">
            <a:spLocks noChangeArrowheads="1"/>
          </p:cNvSpPr>
          <p:nvPr/>
        </p:nvSpPr>
        <p:spPr bwMode="auto">
          <a:xfrm>
            <a:off x="4371975" y="3865563"/>
            <a:ext cx="2632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9540" rIns="0" bIns="0">
            <a:spAutoFit/>
          </a:bodyPr>
          <a:lstStyle>
            <a:lvl1pPr marL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25"/>
              </a:spcBef>
              <a:buFontTx/>
              <a:buNone/>
            </a:pPr>
            <a:r>
              <a:rPr lang="ru-RU" altLang="ru-RU" b="1">
                <a:solidFill>
                  <a:srgbClr val="585858"/>
                </a:solidFill>
                <a:latin typeface="Arial" panose="020B0604020202020204" pitchFamily="34" charset="0"/>
              </a:rPr>
              <a:t>№ ФЗ-273</a:t>
            </a:r>
            <a:endParaRPr lang="ru-RU" altLang="ru-RU">
              <a:latin typeface="Arial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ts val="588"/>
              </a:spcBef>
              <a:buFontTx/>
              <a:buNone/>
            </a:pPr>
            <a:r>
              <a:rPr lang="ru-RU" altLang="ru-RU" sz="1800">
                <a:solidFill>
                  <a:srgbClr val="58585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Перераспределение времени  на изучение предметов,  по которым не проводится  государственная итоговая</a:t>
            </a:r>
            <a:endParaRPr lang="ru-RU" altLang="ru-RU" sz="18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58585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аттестация</a:t>
            </a:r>
            <a:endParaRPr lang="ru-RU" altLang="ru-RU" sz="18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347" name="object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288" y="3594100"/>
            <a:ext cx="533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object 20"/>
          <p:cNvSpPr txBox="1">
            <a:spLocks noChangeArrowheads="1"/>
          </p:cNvSpPr>
          <p:nvPr/>
        </p:nvSpPr>
        <p:spPr bwMode="auto">
          <a:xfrm>
            <a:off x="7507288" y="4005263"/>
            <a:ext cx="3662362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826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375"/>
              </a:spcBef>
              <a:buFontTx/>
              <a:buNone/>
            </a:pPr>
            <a:r>
              <a:rPr lang="ru-RU" altLang="ru-RU" b="1">
                <a:solidFill>
                  <a:srgbClr val="585858"/>
                </a:solidFill>
                <a:latin typeface="Arial" panose="020B0604020202020204" pitchFamily="34" charset="0"/>
              </a:rPr>
              <a:t>ФООП</a:t>
            </a:r>
            <a:endParaRPr lang="ru-RU" altLang="ru-RU">
              <a:latin typeface="Arial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ts val="175"/>
              </a:spcBef>
              <a:buFontTx/>
              <a:buNone/>
            </a:pPr>
            <a:r>
              <a:rPr lang="ru-RU" altLang="ru-RU" sz="1800">
                <a:solidFill>
                  <a:srgbClr val="58585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34 учебные недели</a:t>
            </a:r>
            <a:endParaRPr lang="ru-RU" altLang="ru-RU" sz="18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58585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(исключение 1, 9 и 11 классы)  Рекомендованное количество часов ФРП  Увеличение часов на родные языки</a:t>
            </a:r>
            <a:endParaRPr lang="ru-RU" altLang="ru-RU" sz="18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58585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не может быть за счет русского языка</a:t>
            </a:r>
            <a:endParaRPr lang="ru-RU" altLang="ru-RU" sz="18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4349" name="object 21"/>
          <p:cNvGrpSpPr>
            <a:grpSpLocks/>
          </p:cNvGrpSpPr>
          <p:nvPr/>
        </p:nvGrpSpPr>
        <p:grpSpPr bwMode="auto">
          <a:xfrm>
            <a:off x="11426825" y="3533775"/>
            <a:ext cx="114300" cy="2384425"/>
            <a:chOff x="11426761" y="3533775"/>
            <a:chExt cx="114300" cy="2384425"/>
          </a:xfrm>
        </p:grpSpPr>
        <p:sp>
          <p:nvSpPr>
            <p:cNvPr id="14361" name="object 22"/>
            <p:cNvSpPr>
              <a:spLocks/>
            </p:cNvSpPr>
            <p:nvPr/>
          </p:nvSpPr>
          <p:spPr bwMode="auto">
            <a:xfrm>
              <a:off x="11431523" y="3538537"/>
              <a:ext cx="104775" cy="2374900"/>
            </a:xfrm>
            <a:custGeom>
              <a:avLst/>
              <a:gdLst>
                <a:gd name="T0" fmla="*/ 104775 w 104775"/>
                <a:gd name="T1" fmla="*/ 0 h 2374900"/>
                <a:gd name="T2" fmla="*/ 0 w 104775"/>
                <a:gd name="T3" fmla="*/ 0 h 2374900"/>
                <a:gd name="T4" fmla="*/ 0 w 104775"/>
                <a:gd name="T5" fmla="*/ 2374900 h 2374900"/>
                <a:gd name="T6" fmla="*/ 104775 w 104775"/>
                <a:gd name="T7" fmla="*/ 2374900 h 2374900"/>
                <a:gd name="T8" fmla="*/ 104775 w 104775"/>
                <a:gd name="T9" fmla="*/ 0 h 23749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75" h="2374900">
                  <a:moveTo>
                    <a:pt x="104775" y="0"/>
                  </a:moveTo>
                  <a:lnTo>
                    <a:pt x="0" y="0"/>
                  </a:lnTo>
                  <a:lnTo>
                    <a:pt x="0" y="2374900"/>
                  </a:lnTo>
                  <a:lnTo>
                    <a:pt x="104775" y="2374900"/>
                  </a:lnTo>
                  <a:lnTo>
                    <a:pt x="104775" y="0"/>
                  </a:lnTo>
                  <a:close/>
                </a:path>
              </a:pathLst>
            </a:custGeom>
            <a:solidFill>
              <a:srgbClr val="426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62" name="object 23"/>
            <p:cNvSpPr>
              <a:spLocks/>
            </p:cNvSpPr>
            <p:nvPr/>
          </p:nvSpPr>
          <p:spPr bwMode="auto">
            <a:xfrm>
              <a:off x="11431523" y="3538537"/>
              <a:ext cx="104775" cy="2374900"/>
            </a:xfrm>
            <a:custGeom>
              <a:avLst/>
              <a:gdLst>
                <a:gd name="T0" fmla="*/ 0 w 104775"/>
                <a:gd name="T1" fmla="*/ 2374900 h 2374900"/>
                <a:gd name="T2" fmla="*/ 104775 w 104775"/>
                <a:gd name="T3" fmla="*/ 2374900 h 2374900"/>
                <a:gd name="T4" fmla="*/ 104775 w 104775"/>
                <a:gd name="T5" fmla="*/ 0 h 2374900"/>
                <a:gd name="T6" fmla="*/ 0 w 104775"/>
                <a:gd name="T7" fmla="*/ 0 h 2374900"/>
                <a:gd name="T8" fmla="*/ 0 w 104775"/>
                <a:gd name="T9" fmla="*/ 2374900 h 23749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75" h="2374900">
                  <a:moveTo>
                    <a:pt x="0" y="2374900"/>
                  </a:moveTo>
                  <a:lnTo>
                    <a:pt x="104775" y="2374900"/>
                  </a:lnTo>
                  <a:lnTo>
                    <a:pt x="104775" y="0"/>
                  </a:lnTo>
                  <a:lnTo>
                    <a:pt x="0" y="0"/>
                  </a:lnTo>
                  <a:lnTo>
                    <a:pt x="0" y="2374900"/>
                  </a:lnTo>
                  <a:close/>
                </a:path>
              </a:pathLst>
            </a:custGeom>
            <a:noFill/>
            <a:ln w="9525">
              <a:solidFill>
                <a:srgbClr val="426F8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4350" name="object 26"/>
          <p:cNvGrpSpPr>
            <a:grpSpLocks/>
          </p:cNvGrpSpPr>
          <p:nvPr/>
        </p:nvGrpSpPr>
        <p:grpSpPr bwMode="auto">
          <a:xfrm>
            <a:off x="7224713" y="3598863"/>
            <a:ext cx="114300" cy="2381250"/>
            <a:chOff x="7224712" y="3598862"/>
            <a:chExt cx="114300" cy="2381250"/>
          </a:xfrm>
        </p:grpSpPr>
        <p:sp>
          <p:nvSpPr>
            <p:cNvPr id="14359" name="object 27"/>
            <p:cNvSpPr>
              <a:spLocks/>
            </p:cNvSpPr>
            <p:nvPr/>
          </p:nvSpPr>
          <p:spPr bwMode="auto">
            <a:xfrm>
              <a:off x="7229475" y="3603625"/>
              <a:ext cx="104775" cy="2371725"/>
            </a:xfrm>
            <a:custGeom>
              <a:avLst/>
              <a:gdLst>
                <a:gd name="T0" fmla="*/ 104775 w 104775"/>
                <a:gd name="T1" fmla="*/ 0 h 2371725"/>
                <a:gd name="T2" fmla="*/ 0 w 104775"/>
                <a:gd name="T3" fmla="*/ 0 h 2371725"/>
                <a:gd name="T4" fmla="*/ 0 w 104775"/>
                <a:gd name="T5" fmla="*/ 2371725 h 2371725"/>
                <a:gd name="T6" fmla="*/ 104775 w 104775"/>
                <a:gd name="T7" fmla="*/ 2371725 h 2371725"/>
                <a:gd name="T8" fmla="*/ 104775 w 104775"/>
                <a:gd name="T9" fmla="*/ 0 h 2371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75" h="2371725">
                  <a:moveTo>
                    <a:pt x="104775" y="0"/>
                  </a:moveTo>
                  <a:lnTo>
                    <a:pt x="0" y="0"/>
                  </a:lnTo>
                  <a:lnTo>
                    <a:pt x="0" y="2371725"/>
                  </a:lnTo>
                  <a:lnTo>
                    <a:pt x="104775" y="2371725"/>
                  </a:lnTo>
                  <a:lnTo>
                    <a:pt x="104775" y="0"/>
                  </a:lnTo>
                  <a:close/>
                </a:path>
              </a:pathLst>
            </a:custGeom>
            <a:solidFill>
              <a:srgbClr val="426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60" name="object 28"/>
            <p:cNvSpPr>
              <a:spLocks/>
            </p:cNvSpPr>
            <p:nvPr/>
          </p:nvSpPr>
          <p:spPr bwMode="auto">
            <a:xfrm>
              <a:off x="7229475" y="3603625"/>
              <a:ext cx="104775" cy="2371725"/>
            </a:xfrm>
            <a:custGeom>
              <a:avLst/>
              <a:gdLst>
                <a:gd name="T0" fmla="*/ 0 w 104775"/>
                <a:gd name="T1" fmla="*/ 2371725 h 2371725"/>
                <a:gd name="T2" fmla="*/ 104775 w 104775"/>
                <a:gd name="T3" fmla="*/ 2371725 h 2371725"/>
                <a:gd name="T4" fmla="*/ 104775 w 104775"/>
                <a:gd name="T5" fmla="*/ 0 h 2371725"/>
                <a:gd name="T6" fmla="*/ 0 w 104775"/>
                <a:gd name="T7" fmla="*/ 0 h 2371725"/>
                <a:gd name="T8" fmla="*/ 0 w 104775"/>
                <a:gd name="T9" fmla="*/ 2371725 h 2371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75" h="2371725">
                  <a:moveTo>
                    <a:pt x="0" y="2371725"/>
                  </a:moveTo>
                  <a:lnTo>
                    <a:pt x="104775" y="2371725"/>
                  </a:lnTo>
                  <a:lnTo>
                    <a:pt x="104775" y="0"/>
                  </a:lnTo>
                  <a:lnTo>
                    <a:pt x="0" y="0"/>
                  </a:lnTo>
                  <a:lnTo>
                    <a:pt x="0" y="2371725"/>
                  </a:lnTo>
                  <a:close/>
                </a:path>
              </a:pathLst>
            </a:custGeom>
            <a:noFill/>
            <a:ln w="9525">
              <a:solidFill>
                <a:srgbClr val="426F8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4351" name="object 5"/>
          <p:cNvSpPr>
            <a:spLocks/>
          </p:cNvSpPr>
          <p:nvPr/>
        </p:nvSpPr>
        <p:spPr bwMode="auto">
          <a:xfrm>
            <a:off x="3568700" y="844550"/>
            <a:ext cx="138113" cy="5946775"/>
          </a:xfrm>
          <a:custGeom>
            <a:avLst/>
            <a:gdLst>
              <a:gd name="T0" fmla="*/ 137797 w 138429"/>
              <a:gd name="T1" fmla="*/ 0 h 5822950"/>
              <a:gd name="T2" fmla="*/ 0 w 138429"/>
              <a:gd name="T3" fmla="*/ 0 h 5822950"/>
              <a:gd name="T4" fmla="*/ 0 w 138429"/>
              <a:gd name="T5" fmla="*/ 5946775 h 5822950"/>
              <a:gd name="T6" fmla="*/ 137797 w 138429"/>
              <a:gd name="T7" fmla="*/ 5946775 h 5822950"/>
              <a:gd name="T8" fmla="*/ 137797 w 138429"/>
              <a:gd name="T9" fmla="*/ 0 h 5822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429" h="5822950">
                <a:moveTo>
                  <a:pt x="138112" y="0"/>
                </a:moveTo>
                <a:lnTo>
                  <a:pt x="0" y="0"/>
                </a:lnTo>
                <a:lnTo>
                  <a:pt x="0" y="5822950"/>
                </a:lnTo>
                <a:lnTo>
                  <a:pt x="138112" y="5822950"/>
                </a:lnTo>
                <a:lnTo>
                  <a:pt x="138112" y="0"/>
                </a:lnTo>
                <a:close/>
              </a:path>
            </a:pathLst>
          </a:custGeom>
          <a:solidFill>
            <a:srgbClr val="426F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2" name="Прямоугольник 2"/>
          <p:cNvSpPr>
            <a:spLocks noChangeArrowheads="1"/>
          </p:cNvSpPr>
          <p:nvPr/>
        </p:nvSpPr>
        <p:spPr bwMode="auto">
          <a:xfrm>
            <a:off x="700088" y="506413"/>
            <a:ext cx="4872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5A3F9"/>
                </a:solidFill>
                <a:latin typeface="Arial" panose="020B0604020202020204" pitchFamily="34" charset="0"/>
              </a:rPr>
              <a:t>ФЕДЕРАЛЬНЫЙ УЧЕБНЫЙ ПЛАН</a:t>
            </a:r>
            <a:endParaRPr lang="ru-RU" altLang="ru-RU" sz="1800"/>
          </a:p>
        </p:txBody>
      </p:sp>
      <p:sp>
        <p:nvSpPr>
          <p:cNvPr id="14353" name="Прямоугольник 28"/>
          <p:cNvSpPr>
            <a:spLocks noChangeArrowheads="1"/>
          </p:cNvSpPr>
          <p:nvPr/>
        </p:nvSpPr>
        <p:spPr bwMode="auto">
          <a:xfrm>
            <a:off x="141288" y="2062163"/>
            <a:ext cx="33543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Образовательные организации </a:t>
            </a:r>
            <a:r>
              <a:rPr lang="ru-RU" altLang="ru-RU" sz="1600" b="1">
                <a:latin typeface="Arial" panose="020B0604020202020204" pitchFamily="34" charset="0"/>
              </a:rPr>
              <a:t>вправе</a:t>
            </a:r>
            <a:r>
              <a:rPr lang="ru-RU" altLang="ru-RU" sz="1600">
                <a:latin typeface="Arial" panose="020B0604020202020204" pitchFamily="34" charset="0"/>
              </a:rPr>
              <a:t> непосредственно применять при реализации соответствующих основных общеобразовательных программ федеральные основные общеобразовательные программы, а также предусмотреть </a:t>
            </a:r>
            <a:r>
              <a:rPr lang="ru-RU" altLang="ru-RU" sz="1600" b="1">
                <a:latin typeface="Arial" panose="020B0604020202020204" pitchFamily="34" charset="0"/>
              </a:rPr>
              <a:t>применение</a:t>
            </a:r>
            <a:r>
              <a:rPr lang="ru-RU" altLang="ru-RU" sz="1600">
                <a:latin typeface="Arial" panose="020B0604020202020204" pitchFamily="34" charset="0"/>
              </a:rPr>
              <a:t> </a:t>
            </a:r>
            <a:r>
              <a:rPr lang="ru-RU" altLang="ru-RU" sz="1600" b="1">
                <a:latin typeface="Arial" panose="020B0604020202020204" pitchFamily="34" charset="0"/>
              </a:rPr>
              <a:t>федерального учебного плана</a:t>
            </a:r>
            <a:r>
              <a:rPr lang="ru-RU" altLang="ru-RU" sz="1600">
                <a:latin typeface="Arial" panose="020B0604020202020204" pitchFamily="34" charset="0"/>
              </a:rPr>
              <a:t>, федерального календарного учебного графика, федеральных рабочих программ учебных предметов, курсов, дисциплин (модулей). </a:t>
            </a:r>
            <a:r>
              <a:rPr lang="ru-RU" altLang="ru-RU" sz="1600" b="1">
                <a:latin typeface="Arial" panose="020B0604020202020204" pitchFamily="34" charset="0"/>
              </a:rPr>
              <a:t>В этом случае </a:t>
            </a:r>
            <a:r>
              <a:rPr lang="ru-RU" altLang="ru-RU" sz="1600">
                <a:latin typeface="Arial" panose="020B0604020202020204" pitchFamily="34" charset="0"/>
              </a:rPr>
              <a:t>соответствующая учебно-методическая документация </a:t>
            </a:r>
            <a:br>
              <a:rPr lang="ru-RU" altLang="ru-RU" sz="1600">
                <a:latin typeface="Arial" panose="020B0604020202020204" pitchFamily="34" charset="0"/>
              </a:rPr>
            </a:br>
            <a:r>
              <a:rPr lang="ru-RU" altLang="ru-RU" sz="1600" b="1">
                <a:latin typeface="Arial" panose="020B0604020202020204" pitchFamily="34" charset="0"/>
              </a:rPr>
              <a:t>не разрабатывается</a:t>
            </a:r>
            <a:r>
              <a:rPr lang="ru-RU" altLang="ru-RU" sz="1500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14354" name="object 2"/>
          <p:cNvGrpSpPr>
            <a:grpSpLocks/>
          </p:cNvGrpSpPr>
          <p:nvPr/>
        </p:nvGrpSpPr>
        <p:grpSpPr bwMode="auto">
          <a:xfrm>
            <a:off x="325438" y="947738"/>
            <a:ext cx="774700" cy="1022350"/>
            <a:chOff x="120650" y="146050"/>
            <a:chExt cx="731520" cy="1012190"/>
          </a:xfrm>
        </p:grpSpPr>
        <p:pic>
          <p:nvPicPr>
            <p:cNvPr id="14357" name="object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03" y="172211"/>
              <a:ext cx="705612" cy="98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object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0" y="146050"/>
              <a:ext cx="703262" cy="98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5" name="TextBox 29"/>
          <p:cNvSpPr txBox="1">
            <a:spLocks noChangeArrowheads="1"/>
          </p:cNvSpPr>
          <p:nvPr/>
        </p:nvSpPr>
        <p:spPr bwMode="auto">
          <a:xfrm>
            <a:off x="1266825" y="1571625"/>
            <a:ext cx="176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ч. 6</a:t>
            </a:r>
            <a:r>
              <a:rPr lang="ru-RU" altLang="ru-RU" sz="1800" baseline="30000">
                <a:latin typeface="Arial" panose="020B0604020202020204" pitchFamily="34" charset="0"/>
              </a:rPr>
              <a:t>4 </a:t>
            </a:r>
            <a:r>
              <a:rPr lang="ru-RU" altLang="ru-RU" sz="1800">
                <a:latin typeface="Arial" panose="020B0604020202020204" pitchFamily="34" charset="0"/>
              </a:rPr>
              <a:t>ст.12</a:t>
            </a:r>
          </a:p>
        </p:txBody>
      </p:sp>
      <p:sp>
        <p:nvSpPr>
          <p:cNvPr id="14356" name="Прямоугольник 35"/>
          <p:cNvSpPr>
            <a:spLocks noChangeArrowheads="1"/>
          </p:cNvSpPr>
          <p:nvPr/>
        </p:nvSpPr>
        <p:spPr bwMode="auto">
          <a:xfrm>
            <a:off x="3894138" y="6100763"/>
            <a:ext cx="7594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294AC1"/>
                </a:solidFill>
                <a:latin typeface="Arial" panose="020B0604020202020204" pitchFamily="34" charset="0"/>
              </a:rPr>
              <a:t>На основании статьи 2 Федерального закона № 273-ФЗ </a:t>
            </a:r>
            <a:r>
              <a:rPr lang="ru-RU" altLang="ru-RU" sz="1600" u="sng">
                <a:solidFill>
                  <a:srgbClr val="294AC1"/>
                </a:solidFill>
                <a:latin typeface="Arial" panose="020B0604020202020204" pitchFamily="34" charset="0"/>
              </a:rPr>
              <a:t>разработка учебного плана </a:t>
            </a:r>
            <a:r>
              <a:rPr lang="ru-RU" altLang="ru-RU" sz="1600">
                <a:solidFill>
                  <a:srgbClr val="294AC1"/>
                </a:solidFill>
                <a:latin typeface="Arial" panose="020B0604020202020204" pitchFamily="34" charset="0"/>
              </a:rPr>
              <a:t>относится </a:t>
            </a:r>
            <a:r>
              <a:rPr lang="ru-RU" altLang="ru-RU" sz="1600" u="sng">
                <a:solidFill>
                  <a:srgbClr val="294AC1"/>
                </a:solidFill>
                <a:latin typeface="Arial" panose="020B0604020202020204" pitchFamily="34" charset="0"/>
              </a:rPr>
              <a:t>к компетенции конкретной образовательной организации</a:t>
            </a:r>
            <a:endParaRPr lang="ru-RU" altLang="ru-RU" sz="1600">
              <a:solidFill>
                <a:srgbClr val="294AC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 bwMode="auto">
          <a:xfrm>
            <a:off x="782638" y="109538"/>
            <a:ext cx="11237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12700" eaLnBrk="1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2800" b="1" spc="40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ФОП НОО, ООО, СОО: ОРГАНИЗАЦИОННЫЙ РАЗДЕЛ</a:t>
            </a:r>
            <a:endParaRPr lang="ru-RU" sz="2800" b="1" spc="40" dirty="0">
              <a:solidFill>
                <a:srgbClr val="30356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700088" y="506413"/>
            <a:ext cx="5919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5A3F9"/>
                </a:solidFill>
                <a:latin typeface="Arial" panose="020B0604020202020204" pitchFamily="34" charset="0"/>
              </a:rPr>
              <a:t>ФЕДЕРАЛЬНЫЙ КАЛЕНДАРНЫЙ УЧЕБНЫЙ ГРАФИК</a:t>
            </a:r>
            <a:endParaRPr lang="ru-RU" altLang="ru-RU" sz="1800"/>
          </a:p>
        </p:txBody>
      </p:sp>
      <p:sp>
        <p:nvSpPr>
          <p:cNvPr id="15364" name="Прямоугольник 28"/>
          <p:cNvSpPr>
            <a:spLocks noChangeArrowheads="1"/>
          </p:cNvSpPr>
          <p:nvPr/>
        </p:nvSpPr>
        <p:spPr bwMode="auto">
          <a:xfrm>
            <a:off x="141288" y="2062163"/>
            <a:ext cx="34496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Образовательные организации </a:t>
            </a:r>
            <a:r>
              <a:rPr lang="ru-RU" altLang="ru-RU" sz="1600" b="1">
                <a:latin typeface="Arial" panose="020B0604020202020204" pitchFamily="34" charset="0"/>
              </a:rPr>
              <a:t>вправе</a:t>
            </a:r>
            <a:r>
              <a:rPr lang="ru-RU" altLang="ru-RU" sz="1600">
                <a:latin typeface="Arial" panose="020B0604020202020204" pitchFamily="34" charset="0"/>
              </a:rPr>
              <a:t> непосредственно применять при реализации соответствующих основных общеобразовательных программ федеральные основные общеобразовательные программы, а также предусмотреть </a:t>
            </a:r>
            <a:r>
              <a:rPr lang="ru-RU" altLang="ru-RU" sz="1600" b="1">
                <a:latin typeface="Arial" panose="020B0604020202020204" pitchFamily="34" charset="0"/>
              </a:rPr>
              <a:t>применение</a:t>
            </a:r>
            <a:r>
              <a:rPr lang="ru-RU" altLang="ru-RU" sz="1600">
                <a:latin typeface="Arial" panose="020B0604020202020204" pitchFamily="34" charset="0"/>
              </a:rPr>
              <a:t> федерального учебного плана, </a:t>
            </a:r>
            <a:r>
              <a:rPr lang="ru-RU" altLang="ru-RU" sz="1600" b="1">
                <a:latin typeface="Arial" panose="020B0604020202020204" pitchFamily="34" charset="0"/>
              </a:rPr>
              <a:t>федерального</a:t>
            </a:r>
            <a:r>
              <a:rPr lang="ru-RU" altLang="ru-RU" sz="1600">
                <a:latin typeface="Arial" panose="020B0604020202020204" pitchFamily="34" charset="0"/>
              </a:rPr>
              <a:t> </a:t>
            </a:r>
            <a:r>
              <a:rPr lang="ru-RU" altLang="ru-RU" sz="1600" b="1">
                <a:latin typeface="Arial" panose="020B0604020202020204" pitchFamily="34" charset="0"/>
              </a:rPr>
              <a:t>календарного учебного графика</a:t>
            </a:r>
            <a:r>
              <a:rPr lang="ru-RU" altLang="ru-RU" sz="1600">
                <a:latin typeface="Arial" panose="020B0604020202020204" pitchFamily="34" charset="0"/>
              </a:rPr>
              <a:t>, федеральных рабочих программ учебных предметов, курсов, дисциплин (модулей). </a:t>
            </a:r>
            <a:r>
              <a:rPr lang="ru-RU" altLang="ru-RU" sz="1600" b="1">
                <a:latin typeface="Arial" panose="020B0604020202020204" pitchFamily="34" charset="0"/>
              </a:rPr>
              <a:t>В этом случае </a:t>
            </a:r>
            <a:r>
              <a:rPr lang="ru-RU" altLang="ru-RU" sz="1600">
                <a:latin typeface="Arial" panose="020B0604020202020204" pitchFamily="34" charset="0"/>
              </a:rPr>
              <a:t>соответствующая учебно-методическая документация </a:t>
            </a:r>
            <a:br>
              <a:rPr lang="ru-RU" altLang="ru-RU" sz="1600">
                <a:latin typeface="Arial" panose="020B0604020202020204" pitchFamily="34" charset="0"/>
              </a:rPr>
            </a:br>
            <a:r>
              <a:rPr lang="ru-RU" altLang="ru-RU" sz="1600" b="1">
                <a:latin typeface="Arial" panose="020B0604020202020204" pitchFamily="34" charset="0"/>
              </a:rPr>
              <a:t>не разрабатывается</a:t>
            </a:r>
            <a:r>
              <a:rPr lang="ru-RU" altLang="ru-RU" sz="1500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15365" name="object 2"/>
          <p:cNvGrpSpPr>
            <a:grpSpLocks/>
          </p:cNvGrpSpPr>
          <p:nvPr/>
        </p:nvGrpSpPr>
        <p:grpSpPr bwMode="auto">
          <a:xfrm>
            <a:off x="325438" y="947738"/>
            <a:ext cx="774700" cy="1022350"/>
            <a:chOff x="120650" y="146050"/>
            <a:chExt cx="731520" cy="1012190"/>
          </a:xfrm>
        </p:grpSpPr>
        <p:pic>
          <p:nvPicPr>
            <p:cNvPr id="15373" name="object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03" y="172211"/>
              <a:ext cx="705612" cy="98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object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0" y="146050"/>
              <a:ext cx="703262" cy="98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TextBox 29"/>
          <p:cNvSpPr txBox="1">
            <a:spLocks noChangeArrowheads="1"/>
          </p:cNvSpPr>
          <p:nvPr/>
        </p:nvSpPr>
        <p:spPr bwMode="auto">
          <a:xfrm>
            <a:off x="1266825" y="1571625"/>
            <a:ext cx="176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ч. 6</a:t>
            </a:r>
            <a:r>
              <a:rPr lang="ru-RU" altLang="ru-RU" sz="1800" baseline="30000">
                <a:latin typeface="Arial" panose="020B0604020202020204" pitchFamily="34" charset="0"/>
              </a:rPr>
              <a:t>4 </a:t>
            </a:r>
            <a:r>
              <a:rPr lang="ru-RU" altLang="ru-RU" sz="1800">
                <a:latin typeface="Arial" panose="020B0604020202020204" pitchFamily="34" charset="0"/>
              </a:rPr>
              <a:t>ст.12</a:t>
            </a:r>
          </a:p>
        </p:txBody>
      </p:sp>
      <p:sp>
        <p:nvSpPr>
          <p:cNvPr id="15367" name="object 5"/>
          <p:cNvSpPr>
            <a:spLocks/>
          </p:cNvSpPr>
          <p:nvPr/>
        </p:nvSpPr>
        <p:spPr bwMode="auto">
          <a:xfrm>
            <a:off x="3452813" y="876300"/>
            <a:ext cx="138112" cy="5946775"/>
          </a:xfrm>
          <a:custGeom>
            <a:avLst/>
            <a:gdLst>
              <a:gd name="T0" fmla="*/ 137796 w 138429"/>
              <a:gd name="T1" fmla="*/ 0 h 5822950"/>
              <a:gd name="T2" fmla="*/ 0 w 138429"/>
              <a:gd name="T3" fmla="*/ 0 h 5822950"/>
              <a:gd name="T4" fmla="*/ 0 w 138429"/>
              <a:gd name="T5" fmla="*/ 5946775 h 5822950"/>
              <a:gd name="T6" fmla="*/ 137796 w 138429"/>
              <a:gd name="T7" fmla="*/ 5946775 h 5822950"/>
              <a:gd name="T8" fmla="*/ 137796 w 138429"/>
              <a:gd name="T9" fmla="*/ 0 h 5822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429" h="5822950">
                <a:moveTo>
                  <a:pt x="138112" y="0"/>
                </a:moveTo>
                <a:lnTo>
                  <a:pt x="0" y="0"/>
                </a:lnTo>
                <a:lnTo>
                  <a:pt x="0" y="5822950"/>
                </a:lnTo>
                <a:lnTo>
                  <a:pt x="138112" y="5822950"/>
                </a:lnTo>
                <a:lnTo>
                  <a:pt x="138112" y="0"/>
                </a:lnTo>
                <a:close/>
              </a:path>
            </a:pathLst>
          </a:custGeom>
          <a:solidFill>
            <a:srgbClr val="426F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8" name="Прямоугольник 34"/>
          <p:cNvSpPr>
            <a:spLocks noChangeArrowheads="1"/>
          </p:cNvSpPr>
          <p:nvPr/>
        </p:nvSpPr>
        <p:spPr bwMode="auto">
          <a:xfrm>
            <a:off x="3590925" y="6100763"/>
            <a:ext cx="87074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294AC1"/>
                </a:solidFill>
                <a:latin typeface="Arial" panose="020B0604020202020204" pitchFamily="34" charset="0"/>
              </a:rPr>
              <a:t>На основании статьи 2 Федерального закона № 273-ФЗ </a:t>
            </a:r>
            <a:r>
              <a:rPr lang="ru-RU" altLang="ru-RU" sz="1600" u="sng">
                <a:solidFill>
                  <a:srgbClr val="294AC1"/>
                </a:solidFill>
                <a:latin typeface="Arial" panose="020B0604020202020204" pitchFamily="34" charset="0"/>
              </a:rPr>
              <a:t>разработка календарного учебного графика </a:t>
            </a:r>
            <a:r>
              <a:rPr lang="ru-RU" altLang="ru-RU" sz="1600">
                <a:solidFill>
                  <a:srgbClr val="294AC1"/>
                </a:solidFill>
                <a:latin typeface="Arial" panose="020B0604020202020204" pitchFamily="34" charset="0"/>
              </a:rPr>
              <a:t>относится </a:t>
            </a:r>
            <a:r>
              <a:rPr lang="ru-RU" altLang="ru-RU" sz="1600" u="sng">
                <a:solidFill>
                  <a:srgbClr val="294AC1"/>
                </a:solidFill>
                <a:latin typeface="Arial" panose="020B0604020202020204" pitchFamily="34" charset="0"/>
              </a:rPr>
              <a:t>к компетенции конкретной образовательной организации</a:t>
            </a:r>
            <a:endParaRPr lang="ru-RU" altLang="ru-RU" sz="1600">
              <a:solidFill>
                <a:srgbClr val="294AC1"/>
              </a:solidFill>
              <a:latin typeface="Arial" panose="020B0604020202020204" pitchFamily="34" charset="0"/>
            </a:endParaRPr>
          </a:p>
        </p:txBody>
      </p:sp>
      <p:pic>
        <p:nvPicPr>
          <p:cNvPr id="15369" name="object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0"/>
          <a:stretch>
            <a:fillRect/>
          </a:stretch>
        </p:blipFill>
        <p:spPr bwMode="auto">
          <a:xfrm>
            <a:off x="3590925" y="1076325"/>
            <a:ext cx="74295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6"/>
          <p:cNvSpPr txBox="1"/>
          <p:nvPr/>
        </p:nvSpPr>
        <p:spPr>
          <a:xfrm>
            <a:off x="7115175" y="592138"/>
            <a:ext cx="4133850" cy="355600"/>
          </a:xfrm>
          <a:prstGeom prst="rect">
            <a:avLst/>
          </a:prstGeom>
        </p:spPr>
        <p:txBody>
          <a:bodyPr lIns="0" tIns="138430" rIns="0" bIns="0">
            <a:spAutoFit/>
          </a:bodyPr>
          <a:lstStyle/>
          <a:p>
            <a:pPr marL="107314" eaLnBrk="1" hangingPunct="1">
              <a:spcBef>
                <a:spcPts val="1090"/>
              </a:spcBef>
              <a:defRPr/>
            </a:pPr>
            <a:r>
              <a:rPr sz="1400" spc="-10" dirty="0">
                <a:latin typeface="Arial" panose="020B0604020202020204" pitchFamily="34" charset="0"/>
              </a:rPr>
              <a:t>УЧЕБНЫЕ</a:t>
            </a:r>
            <a:r>
              <a:rPr sz="1400" spc="-55" dirty="0">
                <a:latin typeface="Arial" panose="020B0604020202020204" pitchFamily="34" charset="0"/>
              </a:rPr>
              <a:t> </a:t>
            </a:r>
            <a:r>
              <a:rPr sz="1400" spc="-50" dirty="0">
                <a:latin typeface="Arial" panose="020B0604020202020204" pitchFamily="34" charset="0"/>
              </a:rPr>
              <a:t>НЕДЕЛИ</a:t>
            </a:r>
            <a:r>
              <a:rPr lang="ru-RU" sz="1400" spc="-50" dirty="0">
                <a:latin typeface="Arial" panose="020B0604020202020204" pitchFamily="34" charset="0"/>
              </a:rPr>
              <a:t>                </a:t>
            </a:r>
            <a:r>
              <a:rPr sz="1400" spc="-60" dirty="0">
                <a:latin typeface="Arial" panose="020B0604020202020204" pitchFamily="34" charset="0"/>
              </a:rPr>
              <a:t>КАНИКУЛЫ</a:t>
            </a:r>
            <a:r>
              <a:rPr lang="ru-RU" sz="1400" spc="-60" dirty="0">
                <a:latin typeface="Arial" panose="020B0604020202020204" pitchFamily="34" charset="0"/>
              </a:rPr>
              <a:t>   </a:t>
            </a:r>
            <a:endParaRPr sz="1400" dirty="0">
              <a:latin typeface="Arial" panose="020B0604020202020204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5"/>
          <a:srcRect t="58433"/>
          <a:stretch/>
        </p:blipFill>
        <p:spPr>
          <a:xfrm>
            <a:off x="8972550" y="692150"/>
            <a:ext cx="419100" cy="273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8" name="Рисунок 37" descr="Вырезка экрана"/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6753225" y="692150"/>
            <a:ext cx="361950" cy="2825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901700" y="6099175"/>
            <a:ext cx="5249863" cy="62706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4000" spc="70" dirty="0">
                <a:solidFill>
                  <a:srgbClr val="49459E"/>
                </a:solidFill>
                <a:latin typeface="Arial MT"/>
                <a:cs typeface="Arial MT"/>
              </a:rPr>
              <a:t>h</a:t>
            </a:r>
            <a:r>
              <a:rPr sz="4000" spc="80" dirty="0">
                <a:solidFill>
                  <a:srgbClr val="49459E"/>
                </a:solidFill>
                <a:latin typeface="Arial MT"/>
                <a:cs typeface="Arial MT"/>
              </a:rPr>
              <a:t>tt</a:t>
            </a:r>
            <a:r>
              <a:rPr sz="4000" spc="70" dirty="0">
                <a:solidFill>
                  <a:srgbClr val="49459E"/>
                </a:solidFill>
                <a:latin typeface="Arial MT"/>
                <a:cs typeface="Arial MT"/>
              </a:rPr>
              <a:t>p</a:t>
            </a:r>
            <a:r>
              <a:rPr sz="4000" spc="100" dirty="0">
                <a:solidFill>
                  <a:srgbClr val="49459E"/>
                </a:solidFill>
                <a:latin typeface="Arial MT"/>
                <a:cs typeface="Arial MT"/>
              </a:rPr>
              <a:t>s</a:t>
            </a:r>
            <a:r>
              <a:rPr sz="4000" spc="80" dirty="0">
                <a:solidFill>
                  <a:srgbClr val="49459E"/>
                </a:solidFill>
                <a:latin typeface="Arial MT"/>
                <a:cs typeface="Arial MT"/>
              </a:rPr>
              <a:t>://</a:t>
            </a:r>
            <a:r>
              <a:rPr sz="4000" spc="70" dirty="0">
                <a:solidFill>
                  <a:srgbClr val="49459E"/>
                </a:solidFill>
                <a:latin typeface="Arial MT"/>
                <a:cs typeface="Arial MT"/>
              </a:rPr>
              <a:t>ed</a:t>
            </a:r>
            <a:r>
              <a:rPr sz="4000" spc="90" dirty="0">
                <a:solidFill>
                  <a:srgbClr val="49459E"/>
                </a:solidFill>
                <a:latin typeface="Arial MT"/>
                <a:cs typeface="Arial MT"/>
              </a:rPr>
              <a:t>s</a:t>
            </a:r>
            <a:r>
              <a:rPr sz="4000" spc="80" dirty="0">
                <a:solidFill>
                  <a:srgbClr val="49459E"/>
                </a:solidFill>
                <a:latin typeface="Arial MT"/>
                <a:cs typeface="Arial MT"/>
              </a:rPr>
              <a:t>o</a:t>
            </a:r>
            <a:r>
              <a:rPr sz="4000" spc="70" dirty="0">
                <a:solidFill>
                  <a:srgbClr val="49459E"/>
                </a:solidFill>
                <a:latin typeface="Arial MT"/>
                <a:cs typeface="Arial MT"/>
              </a:rPr>
              <a:t>o</a:t>
            </a:r>
            <a:r>
              <a:rPr sz="4000" spc="95" dirty="0">
                <a:solidFill>
                  <a:srgbClr val="49459E"/>
                </a:solidFill>
                <a:latin typeface="Arial MT"/>
                <a:cs typeface="Arial MT"/>
              </a:rPr>
              <a:t>.</a:t>
            </a:r>
            <a:r>
              <a:rPr sz="4000" spc="85" dirty="0">
                <a:solidFill>
                  <a:srgbClr val="49459E"/>
                </a:solidFill>
                <a:latin typeface="Arial MT"/>
                <a:cs typeface="Arial MT"/>
              </a:rPr>
              <a:t>r</a:t>
            </a:r>
            <a:r>
              <a:rPr sz="4000" spc="125" dirty="0">
                <a:solidFill>
                  <a:srgbClr val="49459E"/>
                </a:solidFill>
                <a:latin typeface="Arial MT"/>
                <a:cs typeface="Arial MT"/>
              </a:rPr>
              <a:t>u</a:t>
            </a:r>
            <a:r>
              <a:rPr sz="4000" dirty="0">
                <a:solidFill>
                  <a:srgbClr val="49459E"/>
                </a:solidFill>
                <a:latin typeface="Arial MT"/>
                <a:cs typeface="Arial MT"/>
              </a:rPr>
              <a:t>/</a:t>
            </a:r>
            <a:endParaRPr sz="4000" dirty="0">
              <a:latin typeface="Arial MT"/>
              <a:cs typeface="Arial MT"/>
            </a:endParaRPr>
          </a:p>
        </p:txBody>
      </p:sp>
      <p:pic>
        <p:nvPicPr>
          <p:cNvPr id="16387" name="objec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206500"/>
            <a:ext cx="4773613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object 4"/>
          <p:cNvGrpSpPr>
            <a:grpSpLocks/>
          </p:cNvGrpSpPr>
          <p:nvPr/>
        </p:nvGrpSpPr>
        <p:grpSpPr bwMode="auto">
          <a:xfrm>
            <a:off x="442913" y="165100"/>
            <a:ext cx="142875" cy="822325"/>
            <a:chOff x="477608" y="299262"/>
            <a:chExt cx="165100" cy="940435"/>
          </a:xfrm>
        </p:grpSpPr>
        <p:sp>
          <p:nvSpPr>
            <p:cNvPr id="16393" name="object 5"/>
            <p:cNvSpPr>
              <a:spLocks/>
            </p:cNvSpPr>
            <p:nvPr/>
          </p:nvSpPr>
          <p:spPr bwMode="auto">
            <a:xfrm>
              <a:off x="477608" y="514959"/>
              <a:ext cx="165100" cy="233045"/>
            </a:xfrm>
            <a:custGeom>
              <a:avLst/>
              <a:gdLst>
                <a:gd name="T0" fmla="*/ 0 w 165100"/>
                <a:gd name="T1" fmla="*/ 232651 h 233045"/>
                <a:gd name="T2" fmla="*/ 164719 w 165100"/>
                <a:gd name="T3" fmla="*/ 232651 h 233045"/>
                <a:gd name="T4" fmla="*/ 164719 w 165100"/>
                <a:gd name="T5" fmla="*/ 0 h 233045"/>
                <a:gd name="T6" fmla="*/ 0 w 165100"/>
                <a:gd name="T7" fmla="*/ 0 h 233045"/>
                <a:gd name="T8" fmla="*/ 0 w 165100"/>
                <a:gd name="T9" fmla="*/ 232651 h 233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233045">
                  <a:moveTo>
                    <a:pt x="0" y="232651"/>
                  </a:moveTo>
                  <a:lnTo>
                    <a:pt x="164719" y="232651"/>
                  </a:lnTo>
                  <a:lnTo>
                    <a:pt x="164719" y="0"/>
                  </a:lnTo>
                  <a:lnTo>
                    <a:pt x="0" y="0"/>
                  </a:lnTo>
                  <a:lnTo>
                    <a:pt x="0" y="232651"/>
                  </a:lnTo>
                  <a:close/>
                </a:path>
              </a:pathLst>
            </a:custGeom>
            <a:solidFill>
              <a:srgbClr val="B58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394" name="object 6"/>
            <p:cNvSpPr>
              <a:spLocks/>
            </p:cNvSpPr>
            <p:nvPr/>
          </p:nvSpPr>
          <p:spPr bwMode="auto">
            <a:xfrm>
              <a:off x="477608" y="747611"/>
              <a:ext cx="165100" cy="259079"/>
            </a:xfrm>
            <a:custGeom>
              <a:avLst/>
              <a:gdLst>
                <a:gd name="T0" fmla="*/ 164719 w 165100"/>
                <a:gd name="T1" fmla="*/ 0 h 259080"/>
                <a:gd name="T2" fmla="*/ 0 w 165100"/>
                <a:gd name="T3" fmla="*/ 0 h 259080"/>
                <a:gd name="T4" fmla="*/ 0 w 165100"/>
                <a:gd name="T5" fmla="*/ 258861 h 259080"/>
                <a:gd name="T6" fmla="*/ 164719 w 165100"/>
                <a:gd name="T7" fmla="*/ 258861 h 259080"/>
                <a:gd name="T8" fmla="*/ 164719 w 165100"/>
                <a:gd name="T9" fmla="*/ 0 h 259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259080">
                  <a:moveTo>
                    <a:pt x="164719" y="0"/>
                  </a:moveTo>
                  <a:lnTo>
                    <a:pt x="0" y="0"/>
                  </a:lnTo>
                  <a:lnTo>
                    <a:pt x="0" y="258864"/>
                  </a:lnTo>
                  <a:lnTo>
                    <a:pt x="164719" y="258864"/>
                  </a:lnTo>
                  <a:lnTo>
                    <a:pt x="164719" y="0"/>
                  </a:lnTo>
                  <a:close/>
                </a:path>
              </a:pathLst>
            </a:custGeom>
            <a:solidFill>
              <a:srgbClr val="FF7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395" name="object 7"/>
            <p:cNvSpPr>
              <a:spLocks/>
            </p:cNvSpPr>
            <p:nvPr/>
          </p:nvSpPr>
          <p:spPr bwMode="auto">
            <a:xfrm>
              <a:off x="477913" y="299262"/>
              <a:ext cx="164465" cy="206375"/>
            </a:xfrm>
            <a:custGeom>
              <a:avLst/>
              <a:gdLst>
                <a:gd name="T0" fmla="*/ 164414 w 164465"/>
                <a:gd name="T1" fmla="*/ 0 h 206375"/>
                <a:gd name="T2" fmla="*/ 0 w 164465"/>
                <a:gd name="T3" fmla="*/ 0 h 206375"/>
                <a:gd name="T4" fmla="*/ 0 w 164465"/>
                <a:gd name="T5" fmla="*/ 205816 h 206375"/>
                <a:gd name="T6" fmla="*/ 164414 w 164465"/>
                <a:gd name="T7" fmla="*/ 205816 h 206375"/>
                <a:gd name="T8" fmla="*/ 164414 w 164465"/>
                <a:gd name="T9" fmla="*/ 0 h 206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465" h="206375">
                  <a:moveTo>
                    <a:pt x="164414" y="0"/>
                  </a:moveTo>
                  <a:lnTo>
                    <a:pt x="0" y="0"/>
                  </a:lnTo>
                  <a:lnTo>
                    <a:pt x="0" y="205816"/>
                  </a:lnTo>
                  <a:lnTo>
                    <a:pt x="164414" y="205816"/>
                  </a:lnTo>
                  <a:lnTo>
                    <a:pt x="164414" y="0"/>
                  </a:lnTo>
                  <a:close/>
                </a:path>
              </a:pathLst>
            </a:custGeom>
            <a:solidFill>
              <a:srgbClr val="494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396" name="object 8"/>
            <p:cNvSpPr>
              <a:spLocks/>
            </p:cNvSpPr>
            <p:nvPr/>
          </p:nvSpPr>
          <p:spPr bwMode="auto">
            <a:xfrm>
              <a:off x="477608" y="1004989"/>
              <a:ext cx="165100" cy="234315"/>
            </a:xfrm>
            <a:custGeom>
              <a:avLst/>
              <a:gdLst>
                <a:gd name="T0" fmla="*/ 164719 w 165100"/>
                <a:gd name="T1" fmla="*/ 0 h 234315"/>
                <a:gd name="T2" fmla="*/ 0 w 165100"/>
                <a:gd name="T3" fmla="*/ 0 h 234315"/>
                <a:gd name="T4" fmla="*/ 0 w 165100"/>
                <a:gd name="T5" fmla="*/ 234276 h 234315"/>
                <a:gd name="T6" fmla="*/ 164719 w 165100"/>
                <a:gd name="T7" fmla="*/ 234276 h 234315"/>
                <a:gd name="T8" fmla="*/ 164719 w 165100"/>
                <a:gd name="T9" fmla="*/ 0 h 234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100" h="234315">
                  <a:moveTo>
                    <a:pt x="164719" y="0"/>
                  </a:moveTo>
                  <a:lnTo>
                    <a:pt x="0" y="0"/>
                  </a:lnTo>
                  <a:lnTo>
                    <a:pt x="0" y="234276"/>
                  </a:lnTo>
                  <a:lnTo>
                    <a:pt x="164719" y="234276"/>
                  </a:lnTo>
                  <a:lnTo>
                    <a:pt x="164719" y="0"/>
                  </a:lnTo>
                  <a:close/>
                </a:path>
              </a:pathLst>
            </a:custGeom>
            <a:solidFill>
              <a:srgbClr val="FAE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6389" name="object 9"/>
          <p:cNvSpPr>
            <a:spLocks noGrp="1"/>
          </p:cNvSpPr>
          <p:nvPr>
            <p:ph type="title"/>
          </p:nvPr>
        </p:nvSpPr>
        <p:spPr>
          <a:xfrm>
            <a:off x="755650" y="0"/>
            <a:ext cx="10950575" cy="1217613"/>
          </a:xfrm>
        </p:spPr>
        <p:txBody>
          <a:bodyPr lIns="0" tIns="62865" rIns="0" bIns="0">
            <a:spAutoFit/>
          </a:bodyPr>
          <a:lstStyle/>
          <a:p>
            <a:pPr marL="12700" eaLnBrk="1" hangingPunct="1">
              <a:lnSpc>
                <a:spcPts val="4500"/>
              </a:lnSpc>
              <a:spcBef>
                <a:spcPts val="500"/>
              </a:spcBef>
            </a:pPr>
            <a:r>
              <a:rPr lang="ru-RU" altLang="ru-RU" sz="3600" smtClean="0">
                <a:solidFill>
                  <a:srgbClr val="3035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«ЕДИНОЕ СОДЕРЖАНИЕ ОБЩЕГО  ОБРАЗОВАНИЯ»</a:t>
            </a:r>
          </a:p>
        </p:txBody>
      </p:sp>
      <p:grpSp>
        <p:nvGrpSpPr>
          <p:cNvPr id="16390" name="object 10"/>
          <p:cNvGrpSpPr>
            <a:grpSpLocks/>
          </p:cNvGrpSpPr>
          <p:nvPr/>
        </p:nvGrpSpPr>
        <p:grpSpPr bwMode="auto">
          <a:xfrm>
            <a:off x="5575300" y="1076325"/>
            <a:ext cx="6040438" cy="4859338"/>
            <a:chOff x="6186423" y="1341374"/>
            <a:chExt cx="7010400" cy="5558155"/>
          </a:xfrm>
        </p:grpSpPr>
        <p:pic>
          <p:nvPicPr>
            <p:cNvPr id="16391" name="object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423" y="1341374"/>
              <a:ext cx="6934199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object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423" y="4313224"/>
              <a:ext cx="7010399" cy="258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/>
          <a:stretch>
            <a:fillRect/>
          </a:stretch>
        </p:blipFill>
        <p:spPr bwMode="auto">
          <a:xfrm>
            <a:off x="138113" y="233363"/>
            <a:ext cx="11615737" cy="62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/>
          <a:stretch>
            <a:fillRect/>
          </a:stretch>
        </p:blipFill>
        <p:spPr bwMode="auto">
          <a:xfrm>
            <a:off x="117475" y="190500"/>
            <a:ext cx="11333163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 txBox="1">
            <a:spLocks noChangeArrowheads="1"/>
          </p:cNvSpPr>
          <p:nvPr/>
        </p:nvSpPr>
        <p:spPr bwMode="auto">
          <a:xfrm>
            <a:off x="11803063" y="6454775"/>
            <a:ext cx="88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275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A6A6A6"/>
                </a:solidFill>
                <a:latin typeface="Arial" panose="020B0604020202020204" pitchFamily="34" charset="0"/>
              </a:rPr>
              <a:t>6</a:t>
            </a:r>
            <a:endParaRPr lang="ru-RU" altLang="ru-RU" sz="1100">
              <a:latin typeface="Arial" panose="020B0604020202020204" pitchFamily="34" charset="0"/>
            </a:endParaRPr>
          </a:p>
        </p:txBody>
      </p:sp>
      <p:pic>
        <p:nvPicPr>
          <p:cNvPr id="19459" name="object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jec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838" y="285750"/>
            <a:ext cx="8429625" cy="563563"/>
          </a:xfrm>
        </p:spPr>
        <p:txBody>
          <a:bodyPr lIns="0" tIns="10944" rIns="0" bIns="0" rtlCol="0">
            <a:spAutoFit/>
          </a:bodyPr>
          <a:lstStyle/>
          <a:p>
            <a:pPr marL="11520" eaLnBrk="1" fontAlgn="auto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sz="3600" spc="-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3600" spc="113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spc="54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ВВЕДЕНИИ</a:t>
            </a:r>
            <a:r>
              <a:rPr sz="3600" spc="136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spc="136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ФГОС и </a:t>
            </a:r>
            <a:r>
              <a:rPr sz="3600" spc="45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ФООП</a:t>
            </a:r>
            <a:r>
              <a:rPr lang="ru-RU" sz="3600" spc="45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object 9"/>
          <p:cNvSpPr txBox="1">
            <a:spLocks noChangeArrowheads="1"/>
          </p:cNvSpPr>
          <p:nvPr/>
        </p:nvSpPr>
        <p:spPr bwMode="auto">
          <a:xfrm>
            <a:off x="1023938" y="1238250"/>
            <a:ext cx="8269287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5297" rIns="0" bIns="0">
            <a:spAutoFit/>
          </a:bodyPr>
          <a:lstStyle>
            <a:lvl1pPr marL="111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738"/>
              </a:lnSpc>
              <a:spcBef>
                <a:spcPts val="438"/>
              </a:spcBef>
              <a:buFontTx/>
              <a:buNone/>
              <a:defRPr/>
            </a:pPr>
            <a:endParaRPr lang="ru-RU" altLang="ru-RU" sz="2500" dirty="0" smtClean="0">
              <a:solidFill>
                <a:srgbClr val="30356D"/>
              </a:solidFill>
              <a:latin typeface="Arial" pitchFamily="34" charset="0"/>
            </a:endParaRPr>
          </a:p>
          <a:p>
            <a:pPr marL="0" eaLnBrk="1" hangingPunct="1">
              <a:lnSpc>
                <a:spcPts val="2738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30356D"/>
                </a:solidFill>
                <a:latin typeface="Arial" pitchFamily="34" charset="0"/>
              </a:rPr>
              <a:t>Реализация плана перехода на обновленные ФГОС</a:t>
            </a:r>
          </a:p>
          <a:p>
            <a:pPr marL="0" eaLnBrk="1" hangingPunct="1">
              <a:lnSpc>
                <a:spcPts val="2738"/>
              </a:lnSpc>
              <a:spcBef>
                <a:spcPts val="0"/>
              </a:spcBef>
              <a:buFontTx/>
              <a:buNone/>
              <a:defRPr/>
            </a:pPr>
            <a:endParaRPr lang="ru-RU" altLang="ru-RU" sz="900" dirty="0" smtClean="0">
              <a:solidFill>
                <a:srgbClr val="30356D"/>
              </a:solidFill>
              <a:latin typeface="Arial" pitchFamily="34" charset="0"/>
            </a:endParaRPr>
          </a:p>
          <a:p>
            <a:pPr marL="0" eaLnBrk="1" hangingPunct="1">
              <a:lnSpc>
                <a:spcPts val="2738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30356D"/>
                </a:solidFill>
                <a:latin typeface="Arial" pitchFamily="34" charset="0"/>
              </a:rPr>
              <a:t>Основные общеобразовательные программы </a:t>
            </a:r>
          </a:p>
          <a:p>
            <a:pPr marL="0" eaLnBrk="1" hangingPunct="1">
              <a:lnSpc>
                <a:spcPts val="2738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30356D"/>
                </a:solidFill>
                <a:latin typeface="Arial" pitchFamily="34" charset="0"/>
              </a:rPr>
              <a:t>подлежат  приведению в соответствие с ФООП </a:t>
            </a:r>
          </a:p>
          <a:p>
            <a:pPr marL="0" eaLnBrk="1" hangingPunct="1">
              <a:lnSpc>
                <a:spcPts val="2738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30356D"/>
                </a:solidFill>
                <a:latin typeface="Arial" pitchFamily="34" charset="0"/>
              </a:rPr>
              <a:t>не позднее </a:t>
            </a:r>
            <a:r>
              <a:rPr lang="ru-RU" altLang="ru-RU" sz="2400" b="1" dirty="0" smtClean="0">
                <a:solidFill>
                  <a:srgbClr val="30356D"/>
                </a:solidFill>
                <a:latin typeface="Arial" pitchFamily="34" charset="0"/>
              </a:rPr>
              <a:t>1 сентября 2023 года</a:t>
            </a:r>
          </a:p>
          <a:p>
            <a:pPr marL="0" eaLnBrk="1" hangingPunct="1">
              <a:lnSpc>
                <a:spcPts val="2713"/>
              </a:lnSpc>
              <a:spcBef>
                <a:spcPts val="0"/>
              </a:spcBef>
              <a:buFontTx/>
              <a:buNone/>
              <a:defRPr/>
            </a:pPr>
            <a:endParaRPr lang="ru-RU" altLang="ru-RU" sz="1000" b="1" dirty="0" smtClean="0">
              <a:solidFill>
                <a:srgbClr val="30356D"/>
              </a:solidFill>
              <a:latin typeface="Arial" pitchFamily="34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30356D"/>
                </a:solidFill>
                <a:latin typeface="Arial" pitchFamily="34" charset="0"/>
              </a:rPr>
              <a:t>Образовательные организации</a:t>
            </a:r>
            <a:endParaRPr lang="ru-RU" altLang="ru-RU" sz="2400" dirty="0" smtClean="0">
              <a:latin typeface="Arial" pitchFamily="34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30356D"/>
                </a:solidFill>
                <a:latin typeface="Arial" pitchFamily="34" charset="0"/>
              </a:rPr>
              <a:t>разрабатывают </a:t>
            </a:r>
            <a:r>
              <a:rPr lang="ru-RU" altLang="ru-RU" sz="2400" b="1" dirty="0" smtClean="0">
                <a:solidFill>
                  <a:srgbClr val="30356D"/>
                </a:solidFill>
                <a:latin typeface="Arial" pitchFamily="34" charset="0"/>
              </a:rPr>
              <a:t>ООП </a:t>
            </a:r>
            <a:r>
              <a:rPr lang="ru-RU" altLang="ru-RU" sz="2400" dirty="0" smtClean="0">
                <a:solidFill>
                  <a:srgbClr val="30356D"/>
                </a:solidFill>
                <a:latin typeface="Arial" pitchFamily="34" charset="0"/>
              </a:rPr>
              <a:t>в соответствии</a:t>
            </a:r>
            <a:endParaRPr lang="ru-RU" altLang="ru-RU" sz="2400" dirty="0" smtClean="0">
              <a:latin typeface="Arial" pitchFamily="34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30356D"/>
                </a:solidFill>
                <a:latin typeface="Arial" pitchFamily="34" charset="0"/>
              </a:rPr>
              <a:t>с ФГОС </a:t>
            </a:r>
            <a:r>
              <a:rPr lang="ru-RU" altLang="ru-RU" sz="2400" dirty="0" smtClean="0">
                <a:solidFill>
                  <a:srgbClr val="30356D"/>
                </a:solidFill>
                <a:latin typeface="Arial" pitchFamily="34" charset="0"/>
              </a:rPr>
              <a:t>и соответствующими </a:t>
            </a:r>
            <a:r>
              <a:rPr lang="ru-RU" altLang="ru-RU" sz="2400" b="1" dirty="0" smtClean="0">
                <a:solidFill>
                  <a:srgbClr val="30356D"/>
                </a:solidFill>
                <a:latin typeface="Arial" pitchFamily="34" charset="0"/>
              </a:rPr>
              <a:t>ФООП</a:t>
            </a: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ru-RU" altLang="ru-RU" sz="1000" dirty="0" smtClean="0">
              <a:latin typeface="Arial" pitchFamily="34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30356D"/>
                </a:solidFill>
                <a:latin typeface="Arial" pitchFamily="34" charset="0"/>
              </a:rPr>
              <a:t>Содержание </a:t>
            </a:r>
            <a:r>
              <a:rPr lang="ru-RU" altLang="ru-RU" sz="2400" dirty="0" smtClean="0">
                <a:solidFill>
                  <a:srgbClr val="30356D"/>
                </a:solidFill>
                <a:latin typeface="Arial" pitchFamily="34" charset="0"/>
              </a:rPr>
              <a:t>и планируемые </a:t>
            </a:r>
            <a:r>
              <a:rPr lang="ru-RU" altLang="ru-RU" sz="2400" b="1" dirty="0" smtClean="0">
                <a:solidFill>
                  <a:srgbClr val="30356D"/>
                </a:solidFill>
                <a:latin typeface="Arial" pitchFamily="34" charset="0"/>
              </a:rPr>
              <a:t>результаты</a:t>
            </a:r>
            <a:endParaRPr lang="ru-RU" altLang="ru-RU" sz="2400" dirty="0" smtClean="0">
              <a:latin typeface="Arial" pitchFamily="34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30356D"/>
                </a:solidFill>
                <a:latin typeface="Arial" pitchFamily="34" charset="0"/>
              </a:rPr>
              <a:t>разработанных образовательными организациями  </a:t>
            </a:r>
            <a:r>
              <a:rPr lang="ru-RU" altLang="ru-RU" sz="2400" b="1" dirty="0" smtClean="0">
                <a:solidFill>
                  <a:srgbClr val="30356D"/>
                </a:solidFill>
                <a:latin typeface="Arial" pitchFamily="34" charset="0"/>
              </a:rPr>
              <a:t>ООП </a:t>
            </a:r>
            <a:r>
              <a:rPr lang="ru-RU" altLang="ru-RU" sz="2400" dirty="0" smtClean="0">
                <a:solidFill>
                  <a:srgbClr val="30356D"/>
                </a:solidFill>
                <a:latin typeface="Arial" pitchFamily="34" charset="0"/>
              </a:rPr>
              <a:t>должны быть </a:t>
            </a:r>
            <a:r>
              <a:rPr lang="ru-RU" altLang="ru-RU" sz="2400" b="1" dirty="0" smtClean="0">
                <a:solidFill>
                  <a:srgbClr val="30356D"/>
                </a:solidFill>
                <a:latin typeface="Arial" pitchFamily="34" charset="0"/>
              </a:rPr>
              <a:t>не ниже </a:t>
            </a:r>
            <a:r>
              <a:rPr lang="ru-RU" altLang="ru-RU" sz="2400" dirty="0" smtClean="0">
                <a:solidFill>
                  <a:srgbClr val="30356D"/>
                </a:solidFill>
                <a:latin typeface="Arial" pitchFamily="34" charset="0"/>
              </a:rPr>
              <a:t>соответствующих  </a:t>
            </a:r>
            <a:r>
              <a:rPr lang="ru-RU" altLang="ru-RU" sz="2400" b="1" dirty="0" smtClean="0">
                <a:solidFill>
                  <a:srgbClr val="30356D"/>
                </a:solidFill>
                <a:latin typeface="Arial" pitchFamily="34" charset="0"/>
              </a:rPr>
              <a:t>содержания </a:t>
            </a:r>
            <a:br>
              <a:rPr lang="ru-RU" altLang="ru-RU" sz="2400" b="1" dirty="0" smtClean="0">
                <a:solidFill>
                  <a:srgbClr val="30356D"/>
                </a:solidFill>
                <a:latin typeface="Arial" pitchFamily="34" charset="0"/>
              </a:rPr>
            </a:br>
            <a:r>
              <a:rPr lang="ru-RU" altLang="ru-RU" sz="2400" dirty="0" smtClean="0">
                <a:solidFill>
                  <a:srgbClr val="30356D"/>
                </a:solidFill>
                <a:latin typeface="Arial" pitchFamily="34" charset="0"/>
              </a:rPr>
              <a:t>и планируемых </a:t>
            </a:r>
            <a:r>
              <a:rPr lang="ru-RU" altLang="ru-RU" sz="2400" b="1" dirty="0" smtClean="0">
                <a:solidFill>
                  <a:srgbClr val="30356D"/>
                </a:solidFill>
                <a:latin typeface="Arial" pitchFamily="34" charset="0"/>
              </a:rPr>
              <a:t>результатов ФОО</a:t>
            </a:r>
            <a:r>
              <a:rPr lang="ru-RU" altLang="ru-RU" sz="2500" b="1" dirty="0" smtClean="0">
                <a:solidFill>
                  <a:srgbClr val="30356D"/>
                </a:solidFill>
                <a:latin typeface="Arial" pitchFamily="34" charset="0"/>
              </a:rPr>
              <a:t>П</a:t>
            </a:r>
            <a:endParaRPr lang="ru-RU" altLang="ru-RU" sz="2500" dirty="0" smtClean="0">
              <a:latin typeface="Arial" pitchFamily="34" charset="0"/>
            </a:endParaRPr>
          </a:p>
        </p:txBody>
      </p:sp>
      <p:pic>
        <p:nvPicPr>
          <p:cNvPr id="19463" name="object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2159000"/>
            <a:ext cx="314801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Прямоугольник 8"/>
          <p:cNvSpPr>
            <a:spLocks noChangeArrowheads="1"/>
          </p:cNvSpPr>
          <p:nvPr/>
        </p:nvSpPr>
        <p:spPr bwMode="auto">
          <a:xfrm>
            <a:off x="350838" y="868363"/>
            <a:ext cx="5919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5A3F9"/>
                </a:solidFill>
                <a:latin typeface="Arial" panose="020B0604020202020204" pitchFamily="34" charset="0"/>
              </a:rPr>
              <a:t>В 2023/24 УЧЕБНОМ ГОДУ</a:t>
            </a:r>
            <a:endParaRPr lang="ru-RU" altLang="ru-RU" sz="1800"/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164307" y="1729581"/>
            <a:ext cx="838200" cy="465137"/>
          </a:xfrm>
          <a:prstGeom prst="triangle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64307" y="4834731"/>
            <a:ext cx="838200" cy="465137"/>
          </a:xfrm>
          <a:prstGeom prst="triangle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57163" y="3854450"/>
            <a:ext cx="836612" cy="465138"/>
          </a:xfrm>
          <a:prstGeom prst="triangle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156369" y="2775744"/>
            <a:ext cx="838200" cy="465138"/>
          </a:xfrm>
          <a:prstGeom prst="triangle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/>
          </p:cNvPr>
          <p:cNvGrpSpPr/>
          <p:nvPr/>
        </p:nvGrpSpPr>
        <p:grpSpPr>
          <a:xfrm flipV="1">
            <a:off x="-12550" y="16241"/>
            <a:ext cx="11349535" cy="6858000"/>
            <a:chOff x="-4092975" y="0"/>
            <a:chExt cx="13439776" cy="7559677"/>
          </a:xfrm>
          <a:solidFill>
            <a:schemeClr val="bg1"/>
          </a:solidFill>
        </p:grpSpPr>
        <p:sp>
          <p:nvSpPr>
            <p:cNvPr id="20" name="AutoShape 3">
              <a:extLst/>
            </p:cNvPr>
            <p:cNvSpPr/>
            <p:nvPr/>
          </p:nvSpPr>
          <p:spPr>
            <a:xfrm rot="5400000">
              <a:off x="-3981848" y="-111124"/>
              <a:ext cx="7559674" cy="7781928"/>
            </a:xfrm>
            <a:prstGeom prst="rect">
              <a:avLst/>
            </a:prstGeom>
            <a:grpFill/>
          </p:spPr>
          <p:txBody>
            <a:bodyPr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Прямоугольный треугольник 20">
              <a:extLst/>
            </p:cNvPr>
            <p:cNvSpPr/>
            <p:nvPr/>
          </p:nvSpPr>
          <p:spPr>
            <a:xfrm>
              <a:off x="3669903" y="0"/>
              <a:ext cx="5676898" cy="7559675"/>
            </a:xfrm>
            <a:prstGeom prst="rtTriangle">
              <a:avLst/>
            </a:prstGeom>
            <a:grpFill/>
          </p:spPr>
          <p:txBody>
            <a:bodyPr anchor="ctr"/>
            <a:lstStyle/>
            <a:p>
              <a:pPr algn="ctr" eaLnBrk="1" hangingPunct="1">
                <a:defRPr/>
              </a:pPr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</p:grpSp>
      <p:sp>
        <p:nvSpPr>
          <p:cNvPr id="2" name="Прямоугольник 1">
            <a:extLst/>
          </p:cNvPr>
          <p:cNvSpPr/>
          <p:nvPr/>
        </p:nvSpPr>
        <p:spPr>
          <a:xfrm flipH="1">
            <a:off x="730250" y="3200400"/>
            <a:ext cx="85725" cy="782638"/>
          </a:xfrm>
          <a:prstGeom prst="rect">
            <a:avLst/>
          </a:prstGeom>
          <a:solidFill>
            <a:srgbClr val="3E5FD6"/>
          </a:solidFill>
          <a:ln>
            <a:solidFill>
              <a:srgbClr val="294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3" tIns="41028" rIns="82053" bIns="41028"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148" name="TextBox 21"/>
          <p:cNvSpPr txBox="1">
            <a:spLocks noChangeArrowheads="1"/>
          </p:cNvSpPr>
          <p:nvPr/>
        </p:nvSpPr>
        <p:spPr bwMode="auto">
          <a:xfrm>
            <a:off x="773113" y="2020888"/>
            <a:ext cx="1092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3" tIns="41028" rIns="82053" bIns="4102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831850" y="2576513"/>
            <a:ext cx="10863263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3" tIns="41028" rIns="82053" bIns="4102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rgbClr val="7F7F7F"/>
                </a:solidFill>
                <a:latin typeface="Arial" panose="020B0604020202020204" pitchFamily="34" charset="0"/>
              </a:rPr>
              <a:t>3) гуманистический характер образования, приоритет жизни и здоровья человека, прав и свобод личности, свободного развития личности, воспитание взаимоуважения, трудолюбия, гражданственности, патриотизма, ответственности, правовой культуры, бережного отношения к природе;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294AC1"/>
                </a:solidFill>
                <a:latin typeface="Arial" panose="020B0604020202020204" pitchFamily="34" charset="0"/>
              </a:rPr>
              <a:t>4) единство образовательного пространства на территории Российской Федерации;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rgbClr val="7F7F7F"/>
                </a:solidFill>
                <a:latin typeface="Arial" panose="020B0604020202020204" pitchFamily="34" charset="0"/>
              </a:rPr>
              <a:t>9) автономия образовательных организаций, академические права и свободы педагогических работников и обучающихся, предусмотренные настоящим Федеральным законом, информационная открытость и публичная отчетность образовательных организаций;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rgbClr val="7F7F7F"/>
                </a:solidFill>
                <a:latin typeface="Arial" panose="020B0604020202020204" pitchFamily="34" charset="0"/>
              </a:rPr>
              <a:t>10) демократический характер управления образованием, обеспечение прав педагогических работников, обучающихся, родителей (законных представителей) несовершеннолетних обучающихся на участие в управлении образовательными организациями;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rgbClr val="7F7F7F"/>
                </a:solidFill>
                <a:latin typeface="Arial" panose="020B0604020202020204" pitchFamily="34" charset="0"/>
              </a:rPr>
              <a:t>12) сочетание государственного и договорного регулирования отношений в сфере образования.</a:t>
            </a:r>
          </a:p>
        </p:txBody>
      </p:sp>
      <p:sp>
        <p:nvSpPr>
          <p:cNvPr id="12" name="object 7"/>
          <p:cNvSpPr txBox="1">
            <a:spLocks/>
          </p:cNvSpPr>
          <p:nvPr/>
        </p:nvSpPr>
        <p:spPr>
          <a:xfrm>
            <a:off x="831850" y="485775"/>
            <a:ext cx="8196263" cy="628650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12700" eaLnBrk="1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4000" spc="40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ФЕДЕРАЛЬНЫЙ</a:t>
            </a:r>
            <a:r>
              <a:rPr lang="ru-RU" sz="4000" spc="95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spc="60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ЗАКОН</a:t>
            </a:r>
            <a:r>
              <a:rPr lang="ru-RU" sz="4000" spc="90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spc="85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273-ФЗ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Прямоугольник 2"/>
          <p:cNvSpPr>
            <a:spLocks noChangeArrowheads="1"/>
          </p:cNvSpPr>
          <p:nvPr/>
        </p:nvSpPr>
        <p:spPr bwMode="auto">
          <a:xfrm>
            <a:off x="831850" y="1044575"/>
            <a:ext cx="1074737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1800">
                <a:solidFill>
                  <a:srgbClr val="85A3F9"/>
                </a:solidFill>
                <a:latin typeface="Arial" panose="020B0604020202020204" pitchFamily="34" charset="0"/>
              </a:rPr>
              <a:t>«ОБ ОБРАЗОВАНИИ В РОССИЙСКОЙ ФЕДЕРАЦИИ» от 29 декабря 2012</a:t>
            </a: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lnSpc>
                <a:spcPts val="2163"/>
              </a:lnSpc>
              <a:spcBef>
                <a:spcPts val="2063"/>
              </a:spcBef>
              <a:buFontTx/>
              <a:buNone/>
            </a:pPr>
            <a:r>
              <a:rPr lang="ru-RU" altLang="ru-RU" sz="1800" b="1">
                <a:solidFill>
                  <a:srgbClr val="2B57D4"/>
                </a:solidFill>
                <a:latin typeface="Arial" panose="020B0604020202020204" pitchFamily="34" charset="0"/>
              </a:rPr>
              <a:t>Статья 3. Основные принципы государственной политики и правового регулирования  отношений в сфере образования</a:t>
            </a:r>
            <a:endParaRPr lang="ru-RU" altLang="ru-RU" sz="1800">
              <a:latin typeface="Arial" panose="020B0604020202020204" pitchFamily="34" charset="0"/>
            </a:endParaRPr>
          </a:p>
          <a:p>
            <a:pPr eaLnBrk="1" hangingPunct="1">
              <a:lnSpc>
                <a:spcPts val="1475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12 принципов</a:t>
            </a:r>
          </a:p>
        </p:txBody>
      </p:sp>
      <p:sp>
        <p:nvSpPr>
          <p:cNvPr id="6152" name="Прямоугольник 13"/>
          <p:cNvSpPr>
            <a:spLocks noChangeArrowheads="1"/>
          </p:cNvSpPr>
          <p:nvPr/>
        </p:nvSpPr>
        <p:spPr bwMode="auto">
          <a:xfrm>
            <a:off x="815975" y="5756275"/>
            <a:ext cx="10636250" cy="830263"/>
          </a:xfrm>
          <a:prstGeom prst="rect">
            <a:avLst/>
          </a:prstGeom>
          <a:noFill/>
          <a:ln w="9525">
            <a:solidFill>
              <a:srgbClr val="294AC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Единое образовательное пространство – </a:t>
            </a:r>
            <a:r>
              <a:rPr lang="ru-RU" altLang="ru-RU" sz="2400">
                <a:solidFill>
                  <a:srgbClr val="674CD0"/>
                </a:solidFill>
                <a:latin typeface="Arial" panose="020B0604020202020204" pitchFamily="34" charset="0"/>
              </a:rPr>
              <a:t>основа </a:t>
            </a:r>
            <a:r>
              <a:rPr lang="ru-RU" altLang="ru-RU" sz="2400">
                <a:latin typeface="Arial" panose="020B0604020202020204" pitchFamily="34" charset="0"/>
              </a:rPr>
              <a:t>сохранения </a:t>
            </a:r>
            <a:br>
              <a:rPr lang="ru-RU" altLang="ru-RU" sz="2400">
                <a:latin typeface="Arial" panose="020B0604020202020204" pitchFamily="34" charset="0"/>
              </a:rPr>
            </a:br>
            <a:r>
              <a:rPr lang="ru-RU" altLang="ru-RU" sz="2400">
                <a:latin typeface="Arial" panose="020B0604020202020204" pitchFamily="34" charset="0"/>
              </a:rPr>
              <a:t>и укрепления </a:t>
            </a:r>
            <a:r>
              <a:rPr lang="ru-RU" altLang="ru-RU" sz="2400">
                <a:solidFill>
                  <a:srgbClr val="674CD0"/>
                </a:solidFill>
                <a:latin typeface="Arial" panose="020B0604020202020204" pitchFamily="34" charset="0"/>
              </a:rPr>
              <a:t>образовательного суверенитета страны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427038" y="285750"/>
            <a:ext cx="11945937" cy="565150"/>
          </a:xfrm>
        </p:spPr>
        <p:txBody>
          <a:bodyPr lIns="0" tIns="12065" rIns="0" bIns="0" rtlCol="0">
            <a:spAutoFit/>
          </a:bodyPr>
          <a:lstStyle/>
          <a:p>
            <a:pPr marL="12700" eaLnBrk="1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defRPr/>
            </a:pPr>
            <a:r>
              <a:rPr sz="3600" spc="40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ЕДИНОЕ ОБРАЗОВАТЕЛЬНОЕ ПРОСТРАНСТВО</a:t>
            </a:r>
          </a:p>
        </p:txBody>
      </p:sp>
      <p:sp>
        <p:nvSpPr>
          <p:cNvPr id="7171" name="object 4"/>
          <p:cNvSpPr txBox="1">
            <a:spLocks noChangeArrowheads="1"/>
          </p:cNvSpPr>
          <p:nvPr/>
        </p:nvSpPr>
        <p:spPr bwMode="auto">
          <a:xfrm>
            <a:off x="701675" y="1377950"/>
            <a:ext cx="27717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1900" b="1">
                <a:solidFill>
                  <a:srgbClr val="426F8E"/>
                </a:solidFill>
                <a:latin typeface="Arial" panose="020B0604020202020204" pitchFamily="34" charset="0"/>
              </a:rPr>
              <a:t>ФЕДЕРАЛЬНЫЙ  ГОСУДАРСТВЕННЫЙ  ОБРАЗОВАТЕЛЬНЫЙ  СТАНДАРТ</a:t>
            </a:r>
            <a:endParaRPr lang="ru-RU" altLang="ru-RU" sz="1900">
              <a:latin typeface="Arial" panose="020B0604020202020204" pitchFamily="34" charset="0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4506913" y="1328738"/>
            <a:ext cx="650875" cy="304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rgbClr val="426F8E"/>
                </a:solidFill>
                <a:latin typeface="Arial" panose="020B0604020202020204" pitchFamily="34" charset="0"/>
              </a:rPr>
              <a:t>НОО</a:t>
            </a:r>
            <a:endParaRPr sz="1900">
              <a:latin typeface="Arial" panose="020B0604020202020204" pitchFamily="34" charset="0"/>
            </a:endParaRPr>
          </a:p>
        </p:txBody>
      </p:sp>
      <p:sp>
        <p:nvSpPr>
          <p:cNvPr id="22" name="object 6"/>
          <p:cNvSpPr txBox="1"/>
          <p:nvPr/>
        </p:nvSpPr>
        <p:spPr>
          <a:xfrm>
            <a:off x="4503738" y="1836738"/>
            <a:ext cx="665162" cy="304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rgbClr val="426F8E"/>
                </a:solidFill>
                <a:latin typeface="Arial" panose="020B0604020202020204" pitchFamily="34" charset="0"/>
              </a:rPr>
              <a:t>ООО</a:t>
            </a:r>
            <a:endParaRPr sz="1900">
              <a:latin typeface="Arial" panose="020B0604020202020204" pitchFamily="34" charset="0"/>
            </a:endParaRPr>
          </a:p>
        </p:txBody>
      </p:sp>
      <p:sp>
        <p:nvSpPr>
          <p:cNvPr id="24" name="object 7"/>
          <p:cNvSpPr txBox="1"/>
          <p:nvPr/>
        </p:nvSpPr>
        <p:spPr>
          <a:xfrm>
            <a:off x="4513263" y="2344738"/>
            <a:ext cx="620712" cy="304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10" dirty="0">
                <a:solidFill>
                  <a:srgbClr val="426F8E"/>
                </a:solidFill>
                <a:latin typeface="Arial" panose="020B0604020202020204" pitchFamily="34" charset="0"/>
              </a:rPr>
              <a:t>С</a:t>
            </a:r>
            <a:r>
              <a:rPr sz="1900" b="1" dirty="0">
                <a:solidFill>
                  <a:srgbClr val="426F8E"/>
                </a:solidFill>
                <a:latin typeface="Arial" panose="020B0604020202020204" pitchFamily="34" charset="0"/>
              </a:rPr>
              <a:t>О</a:t>
            </a:r>
            <a:r>
              <a:rPr sz="1900" b="1" spc="-5" dirty="0">
                <a:solidFill>
                  <a:srgbClr val="426F8E"/>
                </a:solidFill>
                <a:latin typeface="Arial" panose="020B0604020202020204" pitchFamily="34" charset="0"/>
              </a:rPr>
              <a:t>О</a:t>
            </a:r>
            <a:endParaRPr sz="1900">
              <a:latin typeface="Arial" panose="020B0604020202020204" pitchFamily="34" charset="0"/>
            </a:endParaRPr>
          </a:p>
        </p:txBody>
      </p:sp>
      <p:sp>
        <p:nvSpPr>
          <p:cNvPr id="7175" name="object 8"/>
          <p:cNvSpPr txBox="1">
            <a:spLocks noChangeArrowheads="1"/>
          </p:cNvSpPr>
          <p:nvPr/>
        </p:nvSpPr>
        <p:spPr bwMode="auto">
          <a:xfrm>
            <a:off x="6945313" y="1339850"/>
            <a:ext cx="2689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indent="50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1900" b="1">
                <a:solidFill>
                  <a:srgbClr val="426F8E"/>
                </a:solidFill>
                <a:latin typeface="Arial" panose="020B0604020202020204" pitchFamily="34" charset="0"/>
              </a:rPr>
              <a:t>ФЕДЕРАЛЬНАЯ  ОБРАЗОВАТЕЛЬНАЯ  ПРОГРАММА</a:t>
            </a:r>
            <a:endParaRPr lang="ru-RU" altLang="ru-RU" sz="1900">
              <a:latin typeface="Arial" panose="020B0604020202020204" pitchFamily="34" charset="0"/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10798175" y="1346200"/>
            <a:ext cx="654050" cy="304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rgbClr val="426F8E"/>
                </a:solidFill>
                <a:latin typeface="Arial" panose="020B0604020202020204" pitchFamily="34" charset="0"/>
              </a:rPr>
              <a:t>НОО</a:t>
            </a:r>
            <a:endParaRPr sz="1900">
              <a:latin typeface="Arial" panose="020B0604020202020204" pitchFamily="34" charset="0"/>
            </a:endParaRPr>
          </a:p>
        </p:txBody>
      </p:sp>
      <p:sp>
        <p:nvSpPr>
          <p:cNvPr id="28" name="object 10"/>
          <p:cNvSpPr txBox="1"/>
          <p:nvPr/>
        </p:nvSpPr>
        <p:spPr>
          <a:xfrm>
            <a:off x="10795000" y="1854200"/>
            <a:ext cx="666750" cy="304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rgbClr val="426F8E"/>
                </a:solidFill>
                <a:latin typeface="Arial" panose="020B0604020202020204" pitchFamily="34" charset="0"/>
              </a:rPr>
              <a:t>ООО</a:t>
            </a:r>
            <a:endParaRPr sz="1900">
              <a:latin typeface="Arial" panose="020B0604020202020204" pitchFamily="34" charset="0"/>
            </a:endParaRPr>
          </a:p>
        </p:txBody>
      </p:sp>
      <p:sp>
        <p:nvSpPr>
          <p:cNvPr id="30" name="object 11"/>
          <p:cNvSpPr txBox="1"/>
          <p:nvPr/>
        </p:nvSpPr>
        <p:spPr>
          <a:xfrm>
            <a:off x="10806113" y="2362200"/>
            <a:ext cx="620712" cy="304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rgbClr val="426F8E"/>
                </a:solidFill>
                <a:latin typeface="Arial" panose="020B0604020202020204" pitchFamily="34" charset="0"/>
              </a:rPr>
              <a:t>СОО</a:t>
            </a:r>
            <a:endParaRPr sz="1900">
              <a:latin typeface="Arial" panose="020B0604020202020204" pitchFamily="34" charset="0"/>
            </a:endParaRPr>
          </a:p>
        </p:txBody>
      </p:sp>
      <p:sp>
        <p:nvSpPr>
          <p:cNvPr id="7179" name="object 12"/>
          <p:cNvSpPr>
            <a:spLocks/>
          </p:cNvSpPr>
          <p:nvPr/>
        </p:nvSpPr>
        <p:spPr bwMode="auto">
          <a:xfrm>
            <a:off x="893763" y="1397000"/>
            <a:ext cx="10429875" cy="2346325"/>
          </a:xfrm>
          <a:custGeom>
            <a:avLst/>
            <a:gdLst>
              <a:gd name="T0" fmla="*/ 7963345 w 8060055"/>
              <a:gd name="T1" fmla="*/ 0 h 2346325"/>
              <a:gd name="T2" fmla="*/ 7963345 w 8060055"/>
              <a:gd name="T3" fmla="*/ 2336800 h 2346325"/>
              <a:gd name="T4" fmla="*/ 17464157 w 8060055"/>
              <a:gd name="T5" fmla="*/ 2313051 h 2346325"/>
              <a:gd name="T6" fmla="*/ 0 w 8060055"/>
              <a:gd name="T7" fmla="*/ 2346325 h 2346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60055" h="2346325">
                <a:moveTo>
                  <a:pt x="3675126" y="0"/>
                </a:moveTo>
                <a:lnTo>
                  <a:pt x="3675126" y="2336800"/>
                </a:lnTo>
              </a:path>
              <a:path w="8060055" h="2346325">
                <a:moveTo>
                  <a:pt x="8059801" y="2313051"/>
                </a:moveTo>
                <a:lnTo>
                  <a:pt x="0" y="2346325"/>
                </a:lnTo>
              </a:path>
            </a:pathLst>
          </a:custGeom>
          <a:noFill/>
          <a:ln w="28575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" name="object 13"/>
          <p:cNvSpPr txBox="1"/>
          <p:nvPr/>
        </p:nvSpPr>
        <p:spPr>
          <a:xfrm>
            <a:off x="3235325" y="3925888"/>
            <a:ext cx="8861425" cy="30321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100</a:t>
            </a:r>
            <a:r>
              <a:rPr sz="1900" b="1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РАБОЧИХ</a:t>
            </a:r>
            <a:r>
              <a:rPr sz="1900" b="1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ПРОГРАММ</a:t>
            </a:r>
            <a:r>
              <a:rPr sz="1900" b="1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ПО</a:t>
            </a:r>
            <a:r>
              <a:rPr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УЧЕБНЫМ</a:t>
            </a:r>
            <a:r>
              <a:rPr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ПРЕДМЕТАМ</a:t>
            </a:r>
            <a:r>
              <a:rPr sz="1900" b="1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1-11</a:t>
            </a:r>
            <a:r>
              <a:rPr sz="1900" b="1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КЛАСС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5" name="object 14"/>
          <p:cNvSpPr txBox="1"/>
          <p:nvPr/>
        </p:nvSpPr>
        <p:spPr>
          <a:xfrm>
            <a:off x="3205163" y="4529138"/>
            <a:ext cx="7981950" cy="30321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12</a:t>
            </a:r>
            <a:r>
              <a:rPr sz="1900" b="1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РАБОЧИХ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ПРОГРАММ</a:t>
            </a:r>
            <a:r>
              <a:rPr sz="1900" b="1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ПО</a:t>
            </a:r>
            <a:r>
              <a:rPr sz="1900" b="1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ВНЕУРОЧНОЙ</a:t>
            </a:r>
            <a:r>
              <a:rPr sz="1900" b="1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ДЕЯТЕЛЬНОСТИ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2" name="object 15"/>
          <p:cNvSpPr txBox="1">
            <a:spLocks noChangeArrowheads="1"/>
          </p:cNvSpPr>
          <p:nvPr/>
        </p:nvSpPr>
        <p:spPr bwMode="auto">
          <a:xfrm>
            <a:off x="669925" y="3930650"/>
            <a:ext cx="25812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1900" b="1">
                <a:solidFill>
                  <a:srgbClr val="426F8E"/>
                </a:solidFill>
                <a:latin typeface="Arial" panose="020B0604020202020204" pitchFamily="34" charset="0"/>
              </a:rPr>
              <a:t>СОДЕРЖАТЕЛЬНОЕ  ОБЕСПЕЧЕНИЕ:</a:t>
            </a:r>
            <a:endParaRPr lang="ru-RU" altLang="ru-RU" sz="1900">
              <a:latin typeface="Arial" panose="020B0604020202020204" pitchFamily="34" charset="0"/>
            </a:endParaRPr>
          </a:p>
        </p:txBody>
      </p:sp>
      <p:sp>
        <p:nvSpPr>
          <p:cNvPr id="47" name="object 16"/>
          <p:cNvSpPr txBox="1"/>
          <p:nvPr/>
        </p:nvSpPr>
        <p:spPr>
          <a:xfrm>
            <a:off x="803275" y="5546725"/>
            <a:ext cx="1939925" cy="5969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rgbClr val="426F8E"/>
                </a:solidFill>
                <a:latin typeface="Arial" panose="020B0604020202020204" pitchFamily="34" charset="0"/>
              </a:rPr>
              <a:t>КЛЮЧЕВОЙ</a:t>
            </a:r>
            <a:endParaRPr sz="1900">
              <a:latin typeface="Arial" panose="020B0604020202020204" pitchFamily="34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00" b="1" spc="-15" dirty="0">
                <a:solidFill>
                  <a:srgbClr val="426F8E"/>
                </a:solidFill>
                <a:latin typeface="Arial" panose="020B0604020202020204" pitchFamily="34" charset="0"/>
              </a:rPr>
              <a:t>ИНСТРУМЕНТ:</a:t>
            </a:r>
            <a:endParaRPr sz="1900">
              <a:latin typeface="Arial" panose="020B0604020202020204" pitchFamily="34" charset="0"/>
            </a:endParaRPr>
          </a:p>
        </p:txBody>
      </p:sp>
      <p:sp>
        <p:nvSpPr>
          <p:cNvPr id="48" name="object 17"/>
          <p:cNvSpPr txBox="1"/>
          <p:nvPr/>
        </p:nvSpPr>
        <p:spPr>
          <a:xfrm>
            <a:off x="3251200" y="5692775"/>
            <a:ext cx="6961188" cy="304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УТВЕРЖДЕН</a:t>
            </a:r>
            <a:r>
              <a:rPr sz="1900" b="1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ФЕДЕРАЛЬНЫЙ</a:t>
            </a:r>
            <a:r>
              <a:rPr sz="1900" b="1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ПЕРЕЧЕНЬ</a:t>
            </a:r>
            <a:r>
              <a:rPr sz="1900" b="1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УЧЕБНИКОВ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5" name="object 18"/>
          <p:cNvSpPr>
            <a:spLocks/>
          </p:cNvSpPr>
          <p:nvPr/>
        </p:nvSpPr>
        <p:spPr bwMode="auto">
          <a:xfrm>
            <a:off x="830263" y="5124450"/>
            <a:ext cx="10429875" cy="31750"/>
          </a:xfrm>
          <a:custGeom>
            <a:avLst/>
            <a:gdLst>
              <a:gd name="T0" fmla="*/ 17464157 w 8060055"/>
              <a:gd name="T1" fmla="*/ 0 h 31750"/>
              <a:gd name="T2" fmla="*/ 0 w 8060055"/>
              <a:gd name="T3" fmla="*/ 31750 h 317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60055" h="31750">
                <a:moveTo>
                  <a:pt x="8059801" y="0"/>
                </a:moveTo>
                <a:lnTo>
                  <a:pt x="0" y="31750"/>
                </a:lnTo>
              </a:path>
            </a:pathLst>
          </a:custGeom>
          <a:noFill/>
          <a:ln w="28575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1"/>
          <p:cNvSpPr txBox="1">
            <a:spLocks noChangeArrowheads="1"/>
          </p:cNvSpPr>
          <p:nvPr/>
        </p:nvSpPr>
        <p:spPr bwMode="auto">
          <a:xfrm>
            <a:off x="442913" y="1006475"/>
            <a:ext cx="112585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3" tIns="41028" rIns="82053" bIns="4102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31356E"/>
                </a:solidFill>
                <a:latin typeface="Montserrat" charset="0"/>
              </a:rPr>
              <a:t>Приказ Министерства просвещения Российской Федерации от 31.05.2021 № 286 «Об утверждении федерального государственного образовательного стандарта начального общего образования»</a:t>
            </a:r>
            <a:r>
              <a:rPr lang="en-US" altLang="ru-RU" sz="2200" b="1">
                <a:solidFill>
                  <a:srgbClr val="31356E"/>
                </a:solidFill>
                <a:latin typeface="Montserrat" charset="0"/>
              </a:rPr>
              <a:t/>
            </a:r>
            <a:br>
              <a:rPr lang="en-US" altLang="ru-RU" sz="2200" b="1">
                <a:solidFill>
                  <a:srgbClr val="31356E"/>
                </a:solidFill>
                <a:latin typeface="Montserrat" charset="0"/>
              </a:rPr>
            </a:br>
            <a:r>
              <a:rPr lang="ru-RU" altLang="ru-RU" sz="1500">
                <a:solidFill>
                  <a:srgbClr val="7F7F7F"/>
                </a:solidFill>
                <a:latin typeface="Montserrat" charset="0"/>
              </a:rPr>
              <a:t>(Зарегистрирован 05.07.2021 № 64100)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>
              <a:solidFill>
                <a:srgbClr val="00B0F0"/>
              </a:solidFill>
              <a:latin typeface="Montserrat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31356E"/>
                </a:solidFill>
                <a:latin typeface="Montserrat" charset="0"/>
              </a:rPr>
              <a:t>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7F7F7F"/>
                </a:solidFill>
                <a:latin typeface="Montserrat" charset="0"/>
              </a:rPr>
              <a:t>(Зарегистрирован 05.07.2021 № 64101)</a:t>
            </a:r>
          </a:p>
        </p:txBody>
      </p:sp>
      <p:sp>
        <p:nvSpPr>
          <p:cNvPr id="14" name="Прямоугольник 13">
            <a:extLst/>
          </p:cNvPr>
          <p:cNvSpPr/>
          <p:nvPr/>
        </p:nvSpPr>
        <p:spPr>
          <a:xfrm>
            <a:off x="384175" y="192088"/>
            <a:ext cx="9539288" cy="606425"/>
          </a:xfrm>
          <a:prstGeom prst="rect">
            <a:avLst/>
          </a:prstGeom>
        </p:spPr>
        <p:txBody>
          <a:bodyPr lIns="82053" tIns="41028" rIns="82053" bIns="41028">
            <a:spAutoFit/>
          </a:bodyPr>
          <a:lstStyle/>
          <a:p>
            <a:pPr eaLnBrk="1" hangingPunct="1">
              <a:lnSpc>
                <a:spcPts val="4076"/>
              </a:lnSpc>
              <a:defRPr/>
            </a:pPr>
            <a:r>
              <a:rPr lang="ru-RU" sz="3300" b="1" spc="72" dirty="0">
                <a:solidFill>
                  <a:srgbClr val="31356E"/>
                </a:solidFill>
                <a:latin typeface="Montserrat" panose="00000500000000000000" pitchFamily="50" charset="-52"/>
              </a:rPr>
              <a:t>ОБНОВЛЕННЫЕ ФГОС</a:t>
            </a:r>
          </a:p>
        </p:txBody>
      </p:sp>
      <p:sp>
        <p:nvSpPr>
          <p:cNvPr id="8196" name="Прямоугольник 14"/>
          <p:cNvSpPr>
            <a:spLocks noChangeArrowheads="1"/>
          </p:cNvSpPr>
          <p:nvPr/>
        </p:nvSpPr>
        <p:spPr bwMode="auto">
          <a:xfrm>
            <a:off x="392113" y="631825"/>
            <a:ext cx="95392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3" tIns="41028" rIns="82053" bIns="410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85A3F9"/>
                </a:solidFill>
                <a:latin typeface="Arial" panose="020B0604020202020204" pitchFamily="34" charset="0"/>
              </a:rPr>
              <a:t>НАЧАЛЬНОГО ОБЩЕГО И ОСНОВНОГО ОБЩЕГО ОБРАЗОВАНИЯ</a:t>
            </a: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403225" y="2724150"/>
            <a:ext cx="10991850" cy="606425"/>
          </a:xfrm>
          <a:prstGeom prst="rect">
            <a:avLst/>
          </a:prstGeom>
        </p:spPr>
        <p:txBody>
          <a:bodyPr lIns="82053" tIns="41028" rIns="82053" bIns="41028">
            <a:spAutoFit/>
          </a:bodyPr>
          <a:lstStyle/>
          <a:p>
            <a:pPr eaLnBrk="1" hangingPunct="1">
              <a:lnSpc>
                <a:spcPts val="4076"/>
              </a:lnSpc>
              <a:defRPr/>
            </a:pPr>
            <a:r>
              <a:rPr lang="ru-RU" sz="3300" b="1" spc="72" dirty="0">
                <a:solidFill>
                  <a:srgbClr val="31356E"/>
                </a:solidFill>
                <a:latin typeface="Montserrat" panose="00000500000000000000" pitchFamily="50" charset="-52"/>
              </a:rPr>
              <a:t>ВНЕСЕНИЕ ИЗМЕНЕНИЙ</a:t>
            </a:r>
          </a:p>
        </p:txBody>
      </p:sp>
      <p:sp>
        <p:nvSpPr>
          <p:cNvPr id="8198" name="Прямоугольник 16"/>
          <p:cNvSpPr>
            <a:spLocks noChangeArrowheads="1"/>
          </p:cNvSpPr>
          <p:nvPr/>
        </p:nvSpPr>
        <p:spPr bwMode="auto">
          <a:xfrm>
            <a:off x="442913" y="3219450"/>
            <a:ext cx="120364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3" tIns="41028" rIns="82053" bIns="410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85A3F9"/>
                </a:solidFill>
                <a:latin typeface="Arial" panose="020B0604020202020204" pitchFamily="34" charset="0"/>
              </a:rPr>
              <a:t>ФГОС НАЧАЛЬНОГО ОБЩЕГО, ОСНОВНОГО ОБЩЕГО, СРЕДНЕГО ОБЩЕГО ОБРАЗОВАНИЯ</a:t>
            </a:r>
          </a:p>
        </p:txBody>
      </p:sp>
      <p:sp>
        <p:nvSpPr>
          <p:cNvPr id="8199" name="TextBox 23"/>
          <p:cNvSpPr txBox="1">
            <a:spLocks noChangeArrowheads="1"/>
          </p:cNvSpPr>
          <p:nvPr/>
        </p:nvSpPr>
        <p:spPr bwMode="auto">
          <a:xfrm>
            <a:off x="442913" y="3525838"/>
            <a:ext cx="114458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3" tIns="41028" rIns="82053" bIns="4102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31356E"/>
                </a:solidFill>
                <a:latin typeface="Montserrat" charset="0"/>
              </a:rPr>
              <a:t>Приказ Министерства просвещения Российской Федерации от 18 июля 2022 г. № 569 «О внесении изменений </a:t>
            </a:r>
            <a:br>
              <a:rPr lang="ru-RU" altLang="ru-RU" sz="1500" b="1">
                <a:solidFill>
                  <a:srgbClr val="31356E"/>
                </a:solidFill>
                <a:latin typeface="Montserrat" charset="0"/>
              </a:rPr>
            </a:br>
            <a:r>
              <a:rPr lang="ru-RU" altLang="ru-RU" sz="1500" b="1">
                <a:solidFill>
                  <a:srgbClr val="31356E"/>
                </a:solidFill>
                <a:latin typeface="Montserrat" charset="0"/>
              </a:rPr>
              <a:t>в федеральный государственный образовательный стандарт начального общего образования, утвержденный приказом Министерства просвещения Российской Федерации от 31 мая 2021 г. № 286»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7F7F7F"/>
                </a:solidFill>
                <a:latin typeface="Montserrat" charset="0"/>
              </a:rPr>
              <a:t>(Зарегистрирован 17.08.2022 № 69676)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>
              <a:solidFill>
                <a:srgbClr val="00B0F0"/>
              </a:solidFill>
              <a:latin typeface="Montserrat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31356E"/>
                </a:solidFill>
                <a:latin typeface="Montserrat" charset="0"/>
              </a:rPr>
              <a:t>Приказ Министерства просвещения Российской Федерации от 18 июля 2022 № 568 «О внесении изменений </a:t>
            </a:r>
            <a:br>
              <a:rPr lang="ru-RU" altLang="ru-RU" sz="1500" b="1">
                <a:solidFill>
                  <a:srgbClr val="31356E"/>
                </a:solidFill>
                <a:latin typeface="Montserrat" charset="0"/>
              </a:rPr>
            </a:br>
            <a:r>
              <a:rPr lang="ru-RU" altLang="ru-RU" sz="1500" b="1">
                <a:solidFill>
                  <a:srgbClr val="31356E"/>
                </a:solidFill>
                <a:latin typeface="Montserrat" charset="0"/>
              </a:rPr>
              <a:t>в федеральный государственный образовательный стандарт основного общего образования, утвержденный приказом Министерства просвещения Российской Федерации от 31 мая 2021 г. № 287»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7F7F7F"/>
                </a:solidFill>
                <a:latin typeface="Montserrat" charset="0"/>
              </a:rPr>
              <a:t>(Зарегистрирован 17.08.2022 № 69676)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>
              <a:solidFill>
                <a:srgbClr val="7F7F7F"/>
              </a:solidFill>
              <a:latin typeface="Montserrat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31356E"/>
                </a:solidFill>
                <a:latin typeface="Montserrat" charset="0"/>
              </a:rPr>
              <a:t>Приказ Министерства просвещения Российской Федерации от 12 августа 2022 г. № 732 «О внесении изменений </a:t>
            </a:r>
            <a:br>
              <a:rPr lang="ru-RU" altLang="ru-RU" sz="1500" b="1">
                <a:solidFill>
                  <a:srgbClr val="31356E"/>
                </a:solidFill>
                <a:latin typeface="Montserrat" charset="0"/>
              </a:rPr>
            </a:br>
            <a:r>
              <a:rPr lang="ru-RU" altLang="ru-RU" sz="1500" b="1">
                <a:solidFill>
                  <a:srgbClr val="31356E"/>
                </a:solidFill>
                <a:latin typeface="Montserrat" charset="0"/>
              </a:rPr>
              <a:t>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7F7F7F"/>
                </a:solidFill>
                <a:latin typeface="Montserrat" charset="0"/>
              </a:rPr>
              <a:t>(Зарегистрирован 12.09.2022 № 70034)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>
              <a:solidFill>
                <a:srgbClr val="7F7F7F"/>
              </a:solidFill>
              <a:latin typeface="Montserrat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B0F0"/>
              </a:solidFill>
              <a:latin typeface="Montserrat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>
              <a:solidFill>
                <a:srgbClr val="00B0F0"/>
              </a:solidFill>
              <a:latin typeface="Montserrat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rgbClr val="7F7F7F"/>
                </a:solidFill>
                <a:latin typeface="Montserrat" charset="0"/>
              </a:rPr>
              <a:t/>
            </a:r>
            <a:br>
              <a:rPr lang="ru-RU" altLang="ru-RU" sz="1300">
                <a:solidFill>
                  <a:srgbClr val="7F7F7F"/>
                </a:solidFill>
                <a:latin typeface="Montserrat" charset="0"/>
              </a:rPr>
            </a:br>
            <a:endParaRPr lang="ru-RU" altLang="ru-RU" sz="1300">
              <a:solidFill>
                <a:srgbClr val="7F7F7F"/>
              </a:solidFill>
              <a:latin typeface="Montserra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/>
          </p:cNvPr>
          <p:cNvSpPr/>
          <p:nvPr/>
        </p:nvSpPr>
        <p:spPr>
          <a:xfrm>
            <a:off x="392113" y="201613"/>
            <a:ext cx="11676062" cy="1431925"/>
          </a:xfrm>
          <a:prstGeom prst="rect">
            <a:avLst/>
          </a:prstGeom>
        </p:spPr>
        <p:txBody>
          <a:bodyPr lIns="82053" tIns="41028" rIns="82053" bIns="41028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3400" spc="40" dirty="0">
                <a:solidFill>
                  <a:srgbClr val="30356D"/>
                </a:solidFill>
                <a:latin typeface="Arial" pitchFamily="34" charset="0"/>
                <a:ea typeface="+mj-ea"/>
              </a:rPr>
              <a:t>МОНИТОРИНГ РЕАЛИЗАЦИИ ОБНОВЛЕННЫХ ФГОС</a:t>
            </a:r>
          </a:p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85A3F9"/>
                </a:solidFill>
                <a:latin typeface="Arial" pitchFamily="34" charset="0"/>
              </a:rPr>
              <a:t>НАЧАЛЬНОГО ОБЩЕГО И ОСНОВНОГО ОБЩЕГО ОБРАЗОВАНИЯ</a:t>
            </a:r>
          </a:p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endParaRPr lang="ru-RU" sz="3400" spc="40" dirty="0">
              <a:solidFill>
                <a:srgbClr val="30356D"/>
              </a:solidFill>
              <a:latin typeface="Arial" pitchFamily="34" charset="0"/>
              <a:ea typeface="+mj-ea"/>
            </a:endParaRPr>
          </a:p>
        </p:txBody>
      </p:sp>
      <p:pic>
        <p:nvPicPr>
          <p:cNvPr id="9219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190625"/>
            <a:ext cx="10707687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7"/>
          <p:cNvSpPr>
            <a:spLocks noChangeArrowheads="1"/>
          </p:cNvSpPr>
          <p:nvPr/>
        </p:nvSpPr>
        <p:spPr bwMode="auto">
          <a:xfrm>
            <a:off x="542925" y="3938588"/>
            <a:ext cx="111950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3" tIns="41028" rIns="82053" bIns="410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5A3F9"/>
                </a:solidFill>
                <a:latin typeface="Arial" panose="020B0604020202020204" pitchFamily="34" charset="0"/>
              </a:rPr>
              <a:t>ВВЕДЕНИЕ ФОП НАЧАЛЬНОГО ОБЩЕГО, ОСНОВНОГО ОБЩЕГО  и СРЕДНЕГО ОБЩЕГО ОБРАЗОВАНИЯ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584200" y="4289425"/>
          <a:ext cx="11185525" cy="1220788"/>
        </p:xfrm>
        <a:graphic>
          <a:graphicData uri="http://schemas.openxmlformats.org/drawingml/2006/table">
            <a:tbl>
              <a:tblPr/>
              <a:tblGrid>
                <a:gridCol w="1804988">
                  <a:extLst>
                    <a:ext uri="{9D8B030D-6E8A-4147-A177-3AD203B41FA5}">
                      <a16:colId xmlns:a16="http://schemas.microsoft.com/office/drawing/2014/main" xmlns="" val="3323659137"/>
                    </a:ext>
                  </a:extLst>
                </a:gridCol>
                <a:gridCol w="890587">
                  <a:extLst>
                    <a:ext uri="{9D8B030D-6E8A-4147-A177-3AD203B41FA5}">
                      <a16:colId xmlns:a16="http://schemas.microsoft.com/office/drawing/2014/main" xmlns="" val="716710152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xmlns="" val="3637845744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884984293"/>
                    </a:ext>
                  </a:extLst>
                </a:gridCol>
                <a:gridCol w="890587">
                  <a:extLst>
                    <a:ext uri="{9D8B030D-6E8A-4147-A177-3AD203B41FA5}">
                      <a16:colId xmlns:a16="http://schemas.microsoft.com/office/drawing/2014/main" xmlns="" val="17218329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xmlns="" val="3255704000"/>
                    </a:ext>
                  </a:extLst>
                </a:gridCol>
                <a:gridCol w="801688">
                  <a:extLst>
                    <a:ext uri="{9D8B030D-6E8A-4147-A177-3AD203B41FA5}">
                      <a16:colId xmlns:a16="http://schemas.microsoft.com/office/drawing/2014/main" xmlns="" val="418008659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1945747556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xmlns="" val="346886995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60531568"/>
                    </a:ext>
                  </a:extLst>
                </a:gridCol>
                <a:gridCol w="801688">
                  <a:extLst>
                    <a:ext uri="{9D8B030D-6E8A-4147-A177-3AD203B41FA5}">
                      <a16:colId xmlns:a16="http://schemas.microsoft.com/office/drawing/2014/main" xmlns="" val="1391790084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xmlns="" val="330564765"/>
                    </a:ext>
                  </a:extLst>
                </a:gridCol>
              </a:tblGrid>
              <a:tr h="289026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3694371"/>
                  </a:ext>
                </a:extLst>
              </a:tr>
              <a:tr h="44286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/2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 уч. год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4667252"/>
                  </a:ext>
                </a:extLst>
              </a:tr>
              <a:tr h="488897">
                <a:tc gridSpan="1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charset="0"/>
                          <a:cs typeface="Times New Roman" panose="02020603050405020304" pitchFamily="18" charset="0"/>
                        </a:rPr>
                        <a:t>Обязательное введение ФООП</a:t>
                      </a:r>
                    </a:p>
                  </a:txBody>
                  <a:tcPr marL="62212" marR="62212" marT="864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3429395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3854450" y="5157788"/>
            <a:ext cx="496888" cy="2032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defTabSz="820492" eaLnBrk="1" hangingPunct="1">
              <a:defRPr/>
            </a:pPr>
            <a:endParaRPr lang="ru-RU" sz="1600" kern="0" dirty="0">
              <a:solidFill>
                <a:srgbClr val="660033"/>
              </a:solidFill>
            </a:endParaRPr>
          </a:p>
        </p:txBody>
      </p:sp>
      <p:sp>
        <p:nvSpPr>
          <p:cNvPr id="43" name="object 29"/>
          <p:cNvSpPr txBox="1"/>
          <p:nvPr/>
        </p:nvSpPr>
        <p:spPr>
          <a:xfrm>
            <a:off x="622300" y="5984875"/>
            <a:ext cx="10212388" cy="4873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defRPr/>
            </a:pPr>
            <a:r>
              <a:rPr sz="1500" b="1" spc="-25" dirty="0">
                <a:solidFill>
                  <a:srgbClr val="FF0000"/>
                </a:solidFill>
                <a:latin typeface="Arial"/>
                <a:cs typeface="Arial"/>
              </a:rPr>
              <a:t>ВАЖНО!</a:t>
            </a:r>
            <a:r>
              <a:rPr sz="15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11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КЛАСС: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УЧЕБНЫЙ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ПЛАН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НЕ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МЕНЯЕТСЯ</a:t>
            </a:r>
            <a:r>
              <a:rPr sz="1500" b="1" spc="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В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2023-2024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УЧЕБНОМ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ГОДУ</a:t>
            </a:r>
            <a:endParaRPr lang="ru-RU" sz="1500" b="1" spc="-10" dirty="0">
              <a:latin typeface="Arial"/>
              <a:cs typeface="Arial"/>
            </a:endParaRPr>
          </a:p>
          <a:p>
            <a:pPr marL="12700" eaLnBrk="1" hangingPunct="1">
              <a:spcBef>
                <a:spcPts val="100"/>
              </a:spcBef>
              <a:defRPr/>
            </a:pPr>
            <a:r>
              <a:rPr lang="ru-RU" sz="1500" b="1" spc="-1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(содержание учебных предметов и планируемые результаты приводятся в соответствие ФОП СОО)</a:t>
            </a:r>
            <a:endParaRPr sz="15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/>
          <p:cNvSpPr txBox="1">
            <a:spLocks noGrp="1"/>
          </p:cNvSpPr>
          <p:nvPr>
            <p:ph type="title"/>
          </p:nvPr>
        </p:nvSpPr>
        <p:spPr>
          <a:xfrm>
            <a:off x="730250" y="1074738"/>
            <a:ext cx="10128250" cy="544512"/>
          </a:xfrm>
        </p:spPr>
        <p:txBody>
          <a:bodyPr lIns="0" tIns="52069" rIns="0" bIns="0" rtlCol="0">
            <a:spAutoFit/>
          </a:bodyPr>
          <a:lstStyle/>
          <a:p>
            <a:pPr marL="12700" eaLnBrk="1" fontAlgn="auto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defRPr/>
            </a:pPr>
            <a:r>
              <a:rPr sz="1800" dirty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  <a:t>АПРОБАЦИЯ ПРИМЕРНЫХ РАБОЧИХ </a:t>
            </a:r>
            <a:r>
              <a:rPr sz="1800" dirty="0" smtClean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  <a:t>ПРОГРАММ</a:t>
            </a:r>
            <a:r>
              <a:rPr lang="ru-RU" sz="1800" dirty="0" smtClean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lang="ru-RU" sz="1800" dirty="0" smtClean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sz="1400" b="1" spc="-5" dirty="0" smtClean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  <a:t>«</a:t>
            </a:r>
            <a:r>
              <a:rPr sz="1400" b="1" spc="-5" dirty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  <a:t>МЯГКОЕ» </a:t>
            </a:r>
            <a:r>
              <a:rPr sz="1400" b="1" spc="-5" dirty="0" smtClean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  <a:t>ВНЕДРЕНИЕ</a:t>
            </a:r>
            <a:r>
              <a:rPr lang="ru-RU" sz="1400" b="1" spc="-5" dirty="0" smtClean="0">
                <a:solidFill>
                  <a:srgbClr val="85A3F9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sz="1400" b="1" spc="-5" dirty="0">
              <a:solidFill>
                <a:srgbClr val="85A3F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4905375" y="1612900"/>
            <a:ext cx="2930525" cy="3206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2B57D4"/>
                </a:solidFill>
                <a:latin typeface="Arial" pitchFamily="34" charset="0"/>
              </a:rPr>
              <a:t>2021</a:t>
            </a:r>
            <a:r>
              <a:rPr lang="ru-RU" sz="2000" b="1" spc="-5" dirty="0">
                <a:solidFill>
                  <a:srgbClr val="2B57D4"/>
                </a:solidFill>
                <a:latin typeface="Arial" pitchFamily="34" charset="0"/>
              </a:rPr>
              <a:t>/</a:t>
            </a:r>
            <a:r>
              <a:rPr sz="2000" b="1" spc="-5" dirty="0">
                <a:solidFill>
                  <a:srgbClr val="2B57D4"/>
                </a:solidFill>
                <a:latin typeface="Arial" pitchFamily="34" charset="0"/>
              </a:rPr>
              <a:t>22 учебный год</a:t>
            </a:r>
          </a:p>
        </p:txBody>
      </p:sp>
      <p:sp>
        <p:nvSpPr>
          <p:cNvPr id="29" name="object 5"/>
          <p:cNvSpPr txBox="1"/>
          <p:nvPr/>
        </p:nvSpPr>
        <p:spPr>
          <a:xfrm>
            <a:off x="8766175" y="1590675"/>
            <a:ext cx="3184525" cy="322263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5"/>
              </a:spcBef>
              <a:defRPr sz="2000" b="1" spc="-5">
                <a:solidFill>
                  <a:srgbClr val="2B57D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2022</a:t>
            </a:r>
            <a:r>
              <a:rPr lang="ru-RU" dirty="0" smtClean="0"/>
              <a:t>/</a:t>
            </a:r>
            <a:r>
              <a:rPr dirty="0" smtClean="0"/>
              <a:t>23 </a:t>
            </a:r>
            <a:r>
              <a:rPr dirty="0"/>
              <a:t>учебный год</a:t>
            </a:r>
          </a:p>
        </p:txBody>
      </p:sp>
      <p:sp>
        <p:nvSpPr>
          <p:cNvPr id="31" name="object 6"/>
          <p:cNvSpPr txBox="1"/>
          <p:nvPr/>
        </p:nvSpPr>
        <p:spPr>
          <a:xfrm>
            <a:off x="5794375" y="4192588"/>
            <a:ext cx="1011238" cy="304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algn="ctr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93</a:t>
            </a:r>
            <a:r>
              <a:rPr sz="1900" b="1" spc="-8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036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2" name="object 7"/>
          <p:cNvSpPr txBox="1"/>
          <p:nvPr/>
        </p:nvSpPr>
        <p:spPr>
          <a:xfrm>
            <a:off x="5045075" y="5027613"/>
            <a:ext cx="2535238" cy="5969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905" algn="ctr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64</a:t>
            </a:r>
            <a:r>
              <a:rPr sz="19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657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из</a:t>
            </a:r>
            <a:r>
              <a:rPr sz="19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85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СУБЪЕКТОВ</a:t>
            </a:r>
            <a:r>
              <a:rPr sz="19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РФ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1" name="object 8"/>
          <p:cNvSpPr txBox="1">
            <a:spLocks noChangeArrowheads="1"/>
          </p:cNvSpPr>
          <p:nvPr/>
        </p:nvSpPr>
        <p:spPr bwMode="auto">
          <a:xfrm>
            <a:off x="0" y="3930650"/>
            <a:ext cx="45513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9540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1900" b="1">
                <a:solidFill>
                  <a:srgbClr val="595959"/>
                </a:solidFill>
                <a:latin typeface="Arial" panose="020B0604020202020204" pitchFamily="34" charset="0"/>
              </a:rPr>
              <a:t>КОЛ-ВО ЗАЯВОК </a:t>
            </a:r>
            <a:br>
              <a:rPr lang="ru-RU" altLang="ru-RU" sz="1900" b="1">
                <a:solidFill>
                  <a:srgbClr val="595959"/>
                </a:solidFill>
                <a:latin typeface="Arial" panose="020B0604020202020204" pitchFamily="34" charset="0"/>
              </a:rPr>
            </a:br>
            <a:r>
              <a:rPr lang="ru-RU" altLang="ru-RU" sz="1900" b="1">
                <a:solidFill>
                  <a:srgbClr val="595959"/>
                </a:solidFill>
                <a:latin typeface="Arial" panose="020B0604020202020204" pitchFamily="34" charset="0"/>
              </a:rPr>
              <a:t>НА УЧАСТИЕ В  АПРОБАЦИИ</a:t>
            </a:r>
            <a:endParaRPr lang="ru-RU" altLang="ru-RU" sz="19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object 9"/>
          <p:cNvSpPr txBox="1">
            <a:spLocks noChangeArrowheads="1"/>
          </p:cNvSpPr>
          <p:nvPr/>
        </p:nvSpPr>
        <p:spPr bwMode="auto">
          <a:xfrm>
            <a:off x="1017588" y="4933950"/>
            <a:ext cx="33845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1900" b="1">
                <a:solidFill>
                  <a:srgbClr val="595959"/>
                </a:solidFill>
                <a:latin typeface="Arial" panose="020B0604020202020204" pitchFamily="34" charset="0"/>
              </a:rPr>
              <a:t>КОЛ-ВО УЧИТЕЛЕЙ-  УЧАСТНИКОВ АПРОБАЦИИ</a:t>
            </a:r>
            <a:endParaRPr lang="ru-RU" altLang="ru-RU" sz="19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35" name="object 10"/>
          <p:cNvSpPr txBox="1"/>
          <p:nvPr/>
        </p:nvSpPr>
        <p:spPr>
          <a:xfrm>
            <a:off x="930275" y="3068638"/>
            <a:ext cx="2690813" cy="304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СРОКИ</a:t>
            </a:r>
            <a:r>
              <a:rPr sz="1900" b="1" spc="-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АПРОБАЦИИ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object 11"/>
          <p:cNvSpPr txBox="1"/>
          <p:nvPr/>
        </p:nvSpPr>
        <p:spPr>
          <a:xfrm>
            <a:off x="8743950" y="5056188"/>
            <a:ext cx="2484438" cy="5969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56515" algn="ctr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9</a:t>
            </a:r>
            <a:r>
              <a:rPr sz="19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680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из</a:t>
            </a:r>
            <a:r>
              <a:rPr sz="1900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77</a:t>
            </a:r>
            <a:r>
              <a:rPr sz="1900" b="1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СУБЪЕКТОВ</a:t>
            </a:r>
            <a:r>
              <a:rPr sz="19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РФ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5" name="object 13"/>
          <p:cNvSpPr>
            <a:spLocks/>
          </p:cNvSpPr>
          <p:nvPr/>
        </p:nvSpPr>
        <p:spPr bwMode="auto">
          <a:xfrm>
            <a:off x="649288" y="2941638"/>
            <a:ext cx="11023600" cy="768350"/>
          </a:xfrm>
          <a:custGeom>
            <a:avLst/>
            <a:gdLst>
              <a:gd name="T0" fmla="*/ 0 w 10655935"/>
              <a:gd name="T1" fmla="*/ 62385 h 767714"/>
              <a:gd name="T2" fmla="*/ 8632 w 10655935"/>
              <a:gd name="T3" fmla="*/ 38196 h 767714"/>
              <a:gd name="T4" fmla="*/ 32100 w 10655935"/>
              <a:gd name="T5" fmla="*/ 18332 h 767714"/>
              <a:gd name="T6" fmla="*/ 66842 w 10655935"/>
              <a:gd name="T7" fmla="*/ 4964 h 767714"/>
              <a:gd name="T8" fmla="*/ 109221 w 10655935"/>
              <a:gd name="T9" fmla="*/ 0 h 767714"/>
              <a:gd name="T10" fmla="*/ 11687683 w 10655935"/>
              <a:gd name="T11" fmla="*/ 0 h 767714"/>
              <a:gd name="T12" fmla="*/ 11730286 w 10655935"/>
              <a:gd name="T13" fmla="*/ 4964 h 767714"/>
              <a:gd name="T14" fmla="*/ 11765015 w 10655935"/>
              <a:gd name="T15" fmla="*/ 18332 h 767714"/>
              <a:gd name="T16" fmla="*/ 11788355 w 10655935"/>
              <a:gd name="T17" fmla="*/ 38196 h 767714"/>
              <a:gd name="T18" fmla="*/ 11796791 w 10655935"/>
              <a:gd name="T19" fmla="*/ 62385 h 767714"/>
              <a:gd name="T20" fmla="*/ 11796791 w 10655935"/>
              <a:gd name="T21" fmla="*/ 706985 h 767714"/>
              <a:gd name="T22" fmla="*/ 11788355 w 10655935"/>
              <a:gd name="T23" fmla="*/ 731428 h 767714"/>
              <a:gd name="T24" fmla="*/ 11765015 w 10655935"/>
              <a:gd name="T25" fmla="*/ 751164 h 767714"/>
              <a:gd name="T26" fmla="*/ 11730286 w 10655935"/>
              <a:gd name="T27" fmla="*/ 764531 h 767714"/>
              <a:gd name="T28" fmla="*/ 11687683 w 10655935"/>
              <a:gd name="T29" fmla="*/ 769370 h 767714"/>
              <a:gd name="T30" fmla="*/ 109221 w 10655935"/>
              <a:gd name="T31" fmla="*/ 769370 h 767714"/>
              <a:gd name="T32" fmla="*/ 66842 w 10655935"/>
              <a:gd name="T33" fmla="*/ 764531 h 767714"/>
              <a:gd name="T34" fmla="*/ 32100 w 10655935"/>
              <a:gd name="T35" fmla="*/ 751164 h 767714"/>
              <a:gd name="T36" fmla="*/ 8632 w 10655935"/>
              <a:gd name="T37" fmla="*/ 731428 h 767714"/>
              <a:gd name="T38" fmla="*/ 0 w 10655935"/>
              <a:gd name="T39" fmla="*/ 706985 h 767714"/>
              <a:gd name="T40" fmla="*/ 0 w 10655935"/>
              <a:gd name="T41" fmla="*/ 62385 h 7677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55935" h="767714">
                <a:moveTo>
                  <a:pt x="0" y="62229"/>
                </a:moveTo>
                <a:lnTo>
                  <a:pt x="7797" y="38100"/>
                </a:lnTo>
                <a:lnTo>
                  <a:pt x="28994" y="18287"/>
                </a:lnTo>
                <a:lnTo>
                  <a:pt x="60375" y="4952"/>
                </a:lnTo>
                <a:lnTo>
                  <a:pt x="98653" y="0"/>
                </a:lnTo>
                <a:lnTo>
                  <a:pt x="10556811" y="0"/>
                </a:lnTo>
                <a:lnTo>
                  <a:pt x="10595292" y="4952"/>
                </a:lnTo>
                <a:lnTo>
                  <a:pt x="10626661" y="18287"/>
                </a:lnTo>
                <a:lnTo>
                  <a:pt x="10647743" y="38100"/>
                </a:lnTo>
                <a:lnTo>
                  <a:pt x="10655363" y="62229"/>
                </a:lnTo>
                <a:lnTo>
                  <a:pt x="10655363" y="705231"/>
                </a:lnTo>
                <a:lnTo>
                  <a:pt x="10647743" y="729614"/>
                </a:lnTo>
                <a:lnTo>
                  <a:pt x="10626661" y="749300"/>
                </a:lnTo>
                <a:lnTo>
                  <a:pt x="10595292" y="762634"/>
                </a:lnTo>
                <a:lnTo>
                  <a:pt x="10556811" y="767461"/>
                </a:lnTo>
                <a:lnTo>
                  <a:pt x="98653" y="767461"/>
                </a:lnTo>
                <a:lnTo>
                  <a:pt x="60375" y="762634"/>
                </a:lnTo>
                <a:lnTo>
                  <a:pt x="28994" y="749300"/>
                </a:lnTo>
                <a:lnTo>
                  <a:pt x="7797" y="729614"/>
                </a:lnTo>
                <a:lnTo>
                  <a:pt x="0" y="705231"/>
                </a:lnTo>
                <a:lnTo>
                  <a:pt x="0" y="62229"/>
                </a:lnTo>
                <a:close/>
              </a:path>
            </a:pathLst>
          </a:custGeom>
          <a:noFill/>
          <a:ln w="9525">
            <a:solidFill>
              <a:srgbClr val="1B328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6" name="object 14"/>
          <p:cNvSpPr>
            <a:spLocks/>
          </p:cNvSpPr>
          <p:nvPr/>
        </p:nvSpPr>
        <p:spPr bwMode="auto">
          <a:xfrm>
            <a:off x="596900" y="3930650"/>
            <a:ext cx="11023600" cy="768350"/>
          </a:xfrm>
          <a:custGeom>
            <a:avLst/>
            <a:gdLst>
              <a:gd name="T0" fmla="*/ 0 w 10655935"/>
              <a:gd name="T1" fmla="*/ 62386 h 767714"/>
              <a:gd name="T2" fmla="*/ 8619 w 10655935"/>
              <a:gd name="T3" fmla="*/ 38196 h 767714"/>
              <a:gd name="T4" fmla="*/ 32100 w 10655935"/>
              <a:gd name="T5" fmla="*/ 18332 h 767714"/>
              <a:gd name="T6" fmla="*/ 66830 w 10655935"/>
              <a:gd name="T7" fmla="*/ 4964 h 767714"/>
              <a:gd name="T8" fmla="*/ 109221 w 10655935"/>
              <a:gd name="T9" fmla="*/ 0 h 767714"/>
              <a:gd name="T10" fmla="*/ 11687612 w 10655935"/>
              <a:gd name="T11" fmla="*/ 0 h 767714"/>
              <a:gd name="T12" fmla="*/ 11730215 w 10655935"/>
              <a:gd name="T13" fmla="*/ 4964 h 767714"/>
              <a:gd name="T14" fmla="*/ 11764946 w 10655935"/>
              <a:gd name="T15" fmla="*/ 18332 h 767714"/>
              <a:gd name="T16" fmla="*/ 11788285 w 10655935"/>
              <a:gd name="T17" fmla="*/ 38196 h 767714"/>
              <a:gd name="T18" fmla="*/ 11796862 w 10655935"/>
              <a:gd name="T19" fmla="*/ 62386 h 767714"/>
              <a:gd name="T20" fmla="*/ 11796862 w 10655935"/>
              <a:gd name="T21" fmla="*/ 706985 h 767714"/>
              <a:gd name="T22" fmla="*/ 11788285 w 10655935"/>
              <a:gd name="T23" fmla="*/ 731302 h 767714"/>
              <a:gd name="T24" fmla="*/ 11764946 w 10655935"/>
              <a:gd name="T25" fmla="*/ 751164 h 767714"/>
              <a:gd name="T26" fmla="*/ 11730215 w 10655935"/>
              <a:gd name="T27" fmla="*/ 764404 h 767714"/>
              <a:gd name="T28" fmla="*/ 11687612 w 10655935"/>
              <a:gd name="T29" fmla="*/ 769370 h 767714"/>
              <a:gd name="T30" fmla="*/ 109221 w 10655935"/>
              <a:gd name="T31" fmla="*/ 769370 h 767714"/>
              <a:gd name="T32" fmla="*/ 66830 w 10655935"/>
              <a:gd name="T33" fmla="*/ 764404 h 767714"/>
              <a:gd name="T34" fmla="*/ 32100 w 10655935"/>
              <a:gd name="T35" fmla="*/ 751164 h 767714"/>
              <a:gd name="T36" fmla="*/ 8619 w 10655935"/>
              <a:gd name="T37" fmla="*/ 731302 h 767714"/>
              <a:gd name="T38" fmla="*/ 0 w 10655935"/>
              <a:gd name="T39" fmla="*/ 706985 h 767714"/>
              <a:gd name="T40" fmla="*/ 0 w 10655935"/>
              <a:gd name="T41" fmla="*/ 62386 h 7677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55935" h="767714">
                <a:moveTo>
                  <a:pt x="0" y="62230"/>
                </a:moveTo>
                <a:lnTo>
                  <a:pt x="7785" y="38100"/>
                </a:lnTo>
                <a:lnTo>
                  <a:pt x="28994" y="18287"/>
                </a:lnTo>
                <a:lnTo>
                  <a:pt x="60363" y="4952"/>
                </a:lnTo>
                <a:lnTo>
                  <a:pt x="98653" y="0"/>
                </a:lnTo>
                <a:lnTo>
                  <a:pt x="10556748" y="0"/>
                </a:lnTo>
                <a:lnTo>
                  <a:pt x="10595229" y="4952"/>
                </a:lnTo>
                <a:lnTo>
                  <a:pt x="10626598" y="18287"/>
                </a:lnTo>
                <a:lnTo>
                  <a:pt x="10647680" y="38100"/>
                </a:lnTo>
                <a:lnTo>
                  <a:pt x="10655427" y="62230"/>
                </a:lnTo>
                <a:lnTo>
                  <a:pt x="10655427" y="705231"/>
                </a:lnTo>
                <a:lnTo>
                  <a:pt x="10647680" y="729488"/>
                </a:lnTo>
                <a:lnTo>
                  <a:pt x="10626598" y="749300"/>
                </a:lnTo>
                <a:lnTo>
                  <a:pt x="10595229" y="762507"/>
                </a:lnTo>
                <a:lnTo>
                  <a:pt x="10556748" y="767461"/>
                </a:lnTo>
                <a:lnTo>
                  <a:pt x="98653" y="767461"/>
                </a:lnTo>
                <a:lnTo>
                  <a:pt x="60363" y="762507"/>
                </a:lnTo>
                <a:lnTo>
                  <a:pt x="28994" y="749300"/>
                </a:lnTo>
                <a:lnTo>
                  <a:pt x="7785" y="729488"/>
                </a:lnTo>
                <a:lnTo>
                  <a:pt x="0" y="705231"/>
                </a:lnTo>
                <a:lnTo>
                  <a:pt x="0" y="62230"/>
                </a:lnTo>
                <a:close/>
              </a:path>
            </a:pathLst>
          </a:custGeom>
          <a:noFill/>
          <a:ln w="9525">
            <a:solidFill>
              <a:srgbClr val="1B328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7" name="object 15"/>
          <p:cNvSpPr>
            <a:spLocks/>
          </p:cNvSpPr>
          <p:nvPr/>
        </p:nvSpPr>
        <p:spPr bwMode="auto">
          <a:xfrm>
            <a:off x="574675" y="4960938"/>
            <a:ext cx="11023600" cy="982662"/>
          </a:xfrm>
          <a:custGeom>
            <a:avLst/>
            <a:gdLst>
              <a:gd name="T0" fmla="*/ 0 w 10655935"/>
              <a:gd name="T1" fmla="*/ 130501 h 767714"/>
              <a:gd name="T2" fmla="*/ 8619 w 10655935"/>
              <a:gd name="T3" fmla="*/ 79898 h 767714"/>
              <a:gd name="T4" fmla="*/ 32100 w 10655935"/>
              <a:gd name="T5" fmla="*/ 38350 h 767714"/>
              <a:gd name="T6" fmla="*/ 66830 w 10655935"/>
              <a:gd name="T7" fmla="*/ 10385 h 767714"/>
              <a:gd name="T8" fmla="*/ 109221 w 10655935"/>
              <a:gd name="T9" fmla="*/ 0 h 767714"/>
              <a:gd name="T10" fmla="*/ 11687612 w 10655935"/>
              <a:gd name="T11" fmla="*/ 0 h 767714"/>
              <a:gd name="T12" fmla="*/ 11730215 w 10655935"/>
              <a:gd name="T13" fmla="*/ 10385 h 767714"/>
              <a:gd name="T14" fmla="*/ 11764946 w 10655935"/>
              <a:gd name="T15" fmla="*/ 38350 h 767714"/>
              <a:gd name="T16" fmla="*/ 11788285 w 10655935"/>
              <a:gd name="T17" fmla="*/ 79898 h 767714"/>
              <a:gd name="T18" fmla="*/ 11796862 w 10655935"/>
              <a:gd name="T19" fmla="*/ 130501 h 767714"/>
              <a:gd name="T20" fmla="*/ 11796862 w 10655935"/>
              <a:gd name="T21" fmla="*/ 1479028 h 767714"/>
              <a:gd name="T22" fmla="*/ 11788285 w 10655935"/>
              <a:gd name="T23" fmla="*/ 1529923 h 767714"/>
              <a:gd name="T24" fmla="*/ 11764946 w 10655935"/>
              <a:gd name="T25" fmla="*/ 1571391 h 767714"/>
              <a:gd name="T26" fmla="*/ 11730215 w 10655935"/>
              <a:gd name="T27" fmla="*/ 1599275 h 767714"/>
              <a:gd name="T28" fmla="*/ 11687612 w 10655935"/>
              <a:gd name="T29" fmla="*/ 1609476 h 767714"/>
              <a:gd name="T30" fmla="*/ 109221 w 10655935"/>
              <a:gd name="T31" fmla="*/ 1609476 h 767714"/>
              <a:gd name="T32" fmla="*/ 66830 w 10655935"/>
              <a:gd name="T33" fmla="*/ 1599275 h 767714"/>
              <a:gd name="T34" fmla="*/ 32100 w 10655935"/>
              <a:gd name="T35" fmla="*/ 1571391 h 767714"/>
              <a:gd name="T36" fmla="*/ 8619 w 10655935"/>
              <a:gd name="T37" fmla="*/ 1529923 h 767714"/>
              <a:gd name="T38" fmla="*/ 0 w 10655935"/>
              <a:gd name="T39" fmla="*/ 1479028 h 767714"/>
              <a:gd name="T40" fmla="*/ 0 w 10655935"/>
              <a:gd name="T41" fmla="*/ 130501 h 7677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55935" h="767714">
                <a:moveTo>
                  <a:pt x="0" y="62230"/>
                </a:moveTo>
                <a:lnTo>
                  <a:pt x="7785" y="38100"/>
                </a:lnTo>
                <a:lnTo>
                  <a:pt x="28994" y="18287"/>
                </a:lnTo>
                <a:lnTo>
                  <a:pt x="60363" y="4952"/>
                </a:lnTo>
                <a:lnTo>
                  <a:pt x="98653" y="0"/>
                </a:lnTo>
                <a:lnTo>
                  <a:pt x="10556748" y="0"/>
                </a:lnTo>
                <a:lnTo>
                  <a:pt x="10595229" y="4952"/>
                </a:lnTo>
                <a:lnTo>
                  <a:pt x="10626598" y="18287"/>
                </a:lnTo>
                <a:lnTo>
                  <a:pt x="10647680" y="38100"/>
                </a:lnTo>
                <a:lnTo>
                  <a:pt x="10655427" y="62230"/>
                </a:lnTo>
                <a:lnTo>
                  <a:pt x="10655427" y="705281"/>
                </a:lnTo>
                <a:lnTo>
                  <a:pt x="10647680" y="729551"/>
                </a:lnTo>
                <a:lnTo>
                  <a:pt x="10626598" y="749325"/>
                </a:lnTo>
                <a:lnTo>
                  <a:pt x="10595229" y="762622"/>
                </a:lnTo>
                <a:lnTo>
                  <a:pt x="10556748" y="767486"/>
                </a:lnTo>
                <a:lnTo>
                  <a:pt x="98653" y="767486"/>
                </a:lnTo>
                <a:lnTo>
                  <a:pt x="60363" y="762622"/>
                </a:lnTo>
                <a:lnTo>
                  <a:pt x="28994" y="749325"/>
                </a:lnTo>
                <a:lnTo>
                  <a:pt x="7785" y="729551"/>
                </a:lnTo>
                <a:lnTo>
                  <a:pt x="0" y="705281"/>
                </a:lnTo>
                <a:lnTo>
                  <a:pt x="0" y="62230"/>
                </a:lnTo>
                <a:close/>
              </a:path>
            </a:pathLst>
          </a:custGeom>
          <a:noFill/>
          <a:ln w="9525">
            <a:solidFill>
              <a:srgbClr val="1B328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" name="object 16"/>
          <p:cNvSpPr txBox="1"/>
          <p:nvPr/>
        </p:nvSpPr>
        <p:spPr>
          <a:xfrm>
            <a:off x="9428163" y="4192588"/>
            <a:ext cx="1116012" cy="304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algn="ctr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9</a:t>
            </a:r>
            <a:r>
              <a:rPr sz="1900" b="1" spc="-8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680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object 17"/>
          <p:cNvSpPr txBox="1"/>
          <p:nvPr/>
        </p:nvSpPr>
        <p:spPr>
          <a:xfrm>
            <a:off x="8274050" y="3003550"/>
            <a:ext cx="3602038" cy="5969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24765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22</a:t>
            </a:r>
            <a:r>
              <a:rPr sz="19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ФЕВРАЛЯ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2023 </a:t>
            </a:r>
            <a:r>
              <a:rPr sz="19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г.</a:t>
            </a:r>
            <a:r>
              <a:rPr sz="19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–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12700" eaLnBrk="1" fontAlgn="auto" hangingPunct="1">
              <a:spcBef>
                <a:spcPts val="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31</a:t>
            </a:r>
            <a:r>
              <a:rPr sz="1900" b="1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МАЯ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2023</a:t>
            </a:r>
            <a:r>
              <a:rPr sz="1900" b="1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г.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0" name="object 18"/>
          <p:cNvSpPr txBox="1"/>
          <p:nvPr/>
        </p:nvSpPr>
        <p:spPr>
          <a:xfrm>
            <a:off x="4927600" y="2984500"/>
            <a:ext cx="3003550" cy="5969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15</a:t>
            </a:r>
            <a:r>
              <a:rPr sz="19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СЕНТЯБРЯ</a:t>
            </a:r>
            <a:r>
              <a:rPr sz="1900" b="1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2021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г.</a:t>
            </a:r>
            <a:r>
              <a:rPr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–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30</a:t>
            </a:r>
            <a:r>
              <a:rPr sz="19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АПРЕЛЯ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2022 </a:t>
            </a:r>
            <a:r>
              <a:rPr sz="19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г.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" name="object 19"/>
          <p:cNvSpPr txBox="1"/>
          <p:nvPr/>
        </p:nvSpPr>
        <p:spPr>
          <a:xfrm>
            <a:off x="8274050" y="2284413"/>
            <a:ext cx="3273425" cy="304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14</a:t>
            </a:r>
            <a:r>
              <a:rPr sz="19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РП</a:t>
            </a:r>
            <a:r>
              <a:rPr sz="1900" b="1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СОО</a:t>
            </a:r>
            <a:r>
              <a:rPr sz="1900" b="1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(УГЛ.УРОВЕНЬ)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2" name="object 20"/>
          <p:cNvSpPr txBox="1"/>
          <p:nvPr/>
        </p:nvSpPr>
        <p:spPr>
          <a:xfrm>
            <a:off x="5054600" y="2284413"/>
            <a:ext cx="2189163" cy="304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38</a:t>
            </a:r>
            <a:r>
              <a:rPr sz="19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РП</a:t>
            </a:r>
            <a:r>
              <a:rPr sz="19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НОО,</a:t>
            </a:r>
            <a:r>
              <a:rPr sz="19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ООО</a:t>
            </a:r>
            <a:endParaRPr sz="1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83" name="object 21"/>
          <p:cNvSpPr>
            <a:spLocks/>
          </p:cNvSpPr>
          <p:nvPr/>
        </p:nvSpPr>
        <p:spPr bwMode="auto">
          <a:xfrm>
            <a:off x="639763" y="2079625"/>
            <a:ext cx="11023600" cy="768350"/>
          </a:xfrm>
          <a:custGeom>
            <a:avLst/>
            <a:gdLst>
              <a:gd name="T0" fmla="*/ 0 w 10655935"/>
              <a:gd name="T1" fmla="*/ 62385 h 767714"/>
              <a:gd name="T2" fmla="*/ 8632 w 10655935"/>
              <a:gd name="T3" fmla="*/ 38196 h 767714"/>
              <a:gd name="T4" fmla="*/ 32100 w 10655935"/>
              <a:gd name="T5" fmla="*/ 18332 h 767714"/>
              <a:gd name="T6" fmla="*/ 66842 w 10655935"/>
              <a:gd name="T7" fmla="*/ 4964 h 767714"/>
              <a:gd name="T8" fmla="*/ 109221 w 10655935"/>
              <a:gd name="T9" fmla="*/ 0 h 767714"/>
              <a:gd name="T10" fmla="*/ 11687683 w 10655935"/>
              <a:gd name="T11" fmla="*/ 0 h 767714"/>
              <a:gd name="T12" fmla="*/ 11730286 w 10655935"/>
              <a:gd name="T13" fmla="*/ 4964 h 767714"/>
              <a:gd name="T14" fmla="*/ 11765015 w 10655935"/>
              <a:gd name="T15" fmla="*/ 18332 h 767714"/>
              <a:gd name="T16" fmla="*/ 11788355 w 10655935"/>
              <a:gd name="T17" fmla="*/ 38196 h 767714"/>
              <a:gd name="T18" fmla="*/ 11796791 w 10655935"/>
              <a:gd name="T19" fmla="*/ 62385 h 767714"/>
              <a:gd name="T20" fmla="*/ 11796791 w 10655935"/>
              <a:gd name="T21" fmla="*/ 706984 h 767714"/>
              <a:gd name="T22" fmla="*/ 11788355 w 10655935"/>
              <a:gd name="T23" fmla="*/ 731302 h 767714"/>
              <a:gd name="T24" fmla="*/ 11765015 w 10655935"/>
              <a:gd name="T25" fmla="*/ 751164 h 767714"/>
              <a:gd name="T26" fmla="*/ 11730286 w 10655935"/>
              <a:gd name="T27" fmla="*/ 764405 h 767714"/>
              <a:gd name="T28" fmla="*/ 11687683 w 10655935"/>
              <a:gd name="T29" fmla="*/ 769370 h 767714"/>
              <a:gd name="T30" fmla="*/ 109221 w 10655935"/>
              <a:gd name="T31" fmla="*/ 769370 h 767714"/>
              <a:gd name="T32" fmla="*/ 66842 w 10655935"/>
              <a:gd name="T33" fmla="*/ 764405 h 767714"/>
              <a:gd name="T34" fmla="*/ 32100 w 10655935"/>
              <a:gd name="T35" fmla="*/ 751164 h 767714"/>
              <a:gd name="T36" fmla="*/ 8632 w 10655935"/>
              <a:gd name="T37" fmla="*/ 731302 h 767714"/>
              <a:gd name="T38" fmla="*/ 0 w 10655935"/>
              <a:gd name="T39" fmla="*/ 706984 h 767714"/>
              <a:gd name="T40" fmla="*/ 0 w 10655935"/>
              <a:gd name="T41" fmla="*/ 62385 h 7677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655935" h="767714">
                <a:moveTo>
                  <a:pt x="0" y="62229"/>
                </a:moveTo>
                <a:lnTo>
                  <a:pt x="7797" y="38100"/>
                </a:lnTo>
                <a:lnTo>
                  <a:pt x="28994" y="18287"/>
                </a:lnTo>
                <a:lnTo>
                  <a:pt x="60375" y="4952"/>
                </a:lnTo>
                <a:lnTo>
                  <a:pt x="98653" y="0"/>
                </a:lnTo>
                <a:lnTo>
                  <a:pt x="10556811" y="0"/>
                </a:lnTo>
                <a:lnTo>
                  <a:pt x="10595292" y="4952"/>
                </a:lnTo>
                <a:lnTo>
                  <a:pt x="10626661" y="18287"/>
                </a:lnTo>
                <a:lnTo>
                  <a:pt x="10647743" y="38100"/>
                </a:lnTo>
                <a:lnTo>
                  <a:pt x="10655363" y="62229"/>
                </a:lnTo>
                <a:lnTo>
                  <a:pt x="10655363" y="705230"/>
                </a:lnTo>
                <a:lnTo>
                  <a:pt x="10647743" y="729488"/>
                </a:lnTo>
                <a:lnTo>
                  <a:pt x="10626661" y="749300"/>
                </a:lnTo>
                <a:lnTo>
                  <a:pt x="10595292" y="762508"/>
                </a:lnTo>
                <a:lnTo>
                  <a:pt x="10556811" y="767461"/>
                </a:lnTo>
                <a:lnTo>
                  <a:pt x="98653" y="767461"/>
                </a:lnTo>
                <a:lnTo>
                  <a:pt x="60375" y="762508"/>
                </a:lnTo>
                <a:lnTo>
                  <a:pt x="28994" y="749300"/>
                </a:lnTo>
                <a:lnTo>
                  <a:pt x="7797" y="729488"/>
                </a:lnTo>
                <a:lnTo>
                  <a:pt x="0" y="705230"/>
                </a:lnTo>
                <a:lnTo>
                  <a:pt x="0" y="62229"/>
                </a:lnTo>
                <a:close/>
              </a:path>
            </a:pathLst>
          </a:custGeom>
          <a:noFill/>
          <a:ln w="9525">
            <a:solidFill>
              <a:srgbClr val="1B328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" name="object 22"/>
          <p:cNvSpPr txBox="1"/>
          <p:nvPr/>
        </p:nvSpPr>
        <p:spPr>
          <a:xfrm>
            <a:off x="925513" y="2270125"/>
            <a:ext cx="3268662" cy="5969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КОЛ-ВО</a:t>
            </a:r>
            <a:r>
              <a:rPr sz="19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РАБОЧИХ</a:t>
            </a:r>
            <a:r>
              <a:rPr sz="19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90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ПРОГРАММ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object 3"/>
          <p:cNvSpPr txBox="1">
            <a:spLocks/>
          </p:cNvSpPr>
          <p:nvPr/>
        </p:nvSpPr>
        <p:spPr bwMode="auto">
          <a:xfrm>
            <a:off x="630238" y="333375"/>
            <a:ext cx="101615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12700" eaLnBrk="1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2800" b="1" spc="40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ФГОС и ФООП: МЕТОДИЧЕСКОЕ СОПРОВОЖДЕНИЕ</a:t>
            </a:r>
            <a:endParaRPr lang="ru-RU" sz="2800" b="1" spc="40" dirty="0">
              <a:solidFill>
                <a:srgbClr val="30356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3"/>
          <p:cNvGrpSpPr>
            <a:grpSpLocks/>
          </p:cNvGrpSpPr>
          <p:nvPr/>
        </p:nvGrpSpPr>
        <p:grpSpPr bwMode="auto">
          <a:xfrm>
            <a:off x="127000" y="0"/>
            <a:ext cx="11461750" cy="6699250"/>
            <a:chOff x="0" y="0"/>
            <a:chExt cx="12192000" cy="6857999"/>
          </a:xfrm>
        </p:grpSpPr>
        <p:pic>
          <p:nvPicPr>
            <p:cNvPr id="12292" name="Рисунок 1" descr="Вырезка экрана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95"/>
            <a:stretch>
              <a:fillRect/>
            </a:stretch>
          </p:blipFill>
          <p:spPr bwMode="auto">
            <a:xfrm>
              <a:off x="0" y="1426027"/>
              <a:ext cx="12192000" cy="543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1791792" y="0"/>
              <a:ext cx="400208" cy="98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6" name="object 7"/>
          <p:cNvSpPr txBox="1">
            <a:spLocks noGrp="1"/>
          </p:cNvSpPr>
          <p:nvPr>
            <p:ph type="title"/>
          </p:nvPr>
        </p:nvSpPr>
        <p:spPr>
          <a:xfrm>
            <a:off x="568325" y="150813"/>
            <a:ext cx="10102850" cy="1011237"/>
          </a:xfrm>
        </p:spPr>
        <p:txBody>
          <a:bodyPr lIns="0" tIns="60325" rIns="0" bIns="0" rtlCol="0">
            <a:spAutoFit/>
          </a:bodyPr>
          <a:lstStyle/>
          <a:p>
            <a:pPr marL="12700" eaLnBrk="1" fontAlgn="auto" hangingPunct="1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defRPr/>
            </a:pPr>
            <a:r>
              <a:rPr sz="4000" spc="-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4000" spc="12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4000" spc="6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СТРУКТУРЕ</a:t>
            </a:r>
            <a:r>
              <a:rPr sz="4000" spc="10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4000" spc="-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4000" spc="140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4000" spc="6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СОДЕРЖАНИИ</a:t>
            </a:r>
            <a:r>
              <a:rPr lang="ru-RU" sz="4000" spc="65" dirty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 ФООП</a:t>
            </a:r>
            <a:r>
              <a:rPr sz="4000" dirty="0">
                <a:latin typeface="Arial" pitchFamily="34" charset="0"/>
                <a:cs typeface="Arial" pitchFamily="34" charset="0"/>
              </a:rPr>
              <a:t/>
            </a:r>
            <a:br>
              <a:rPr sz="4000" dirty="0">
                <a:latin typeface="Arial" pitchFamily="34" charset="0"/>
                <a:cs typeface="Arial" pitchFamily="34" charset="0"/>
              </a:rPr>
            </a:br>
            <a:r>
              <a:rPr sz="200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sz="2000" spc="5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ФЗ-273</a:t>
            </a:r>
            <a:r>
              <a:rPr sz="2000" spc="-3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«Об</a:t>
            </a:r>
            <a:r>
              <a:rPr sz="2000" spc="-1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образовании</a:t>
            </a:r>
            <a:r>
              <a:rPr sz="2000" spc="-4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2000" spc="5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Российской</a:t>
            </a:r>
            <a:r>
              <a:rPr sz="2000" spc="-10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85A3F9"/>
                </a:solidFill>
                <a:latin typeface="Arial" pitchFamily="34" charset="0"/>
                <a:cs typeface="Arial" pitchFamily="34" charset="0"/>
              </a:rPr>
              <a:t>Федерации»*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0"/>
          <a:stretch>
            <a:fillRect/>
          </a:stretch>
        </p:blipFill>
        <p:spPr bwMode="auto">
          <a:xfrm>
            <a:off x="574675" y="542925"/>
            <a:ext cx="1097597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7038975" y="4813300"/>
            <a:ext cx="4646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Рекомендованы к </a:t>
            </a:r>
            <a:r>
              <a:rPr lang="ru-RU" altLang="ru-RU" sz="1600" b="1">
                <a:solidFill>
                  <a:srgbClr val="C00000"/>
                </a:solidFill>
                <a:latin typeface="Arial" panose="020B0604020202020204" pitchFamily="34" charset="0"/>
              </a:rPr>
              <a:t>утверждению</a:t>
            </a:r>
            <a:r>
              <a:rPr lang="ru-RU" altLang="ru-RU" sz="1600">
                <a:latin typeface="Arial" panose="020B0604020202020204" pitchFamily="34" charset="0"/>
              </a:rPr>
              <a:t>  (протокол заседания ФУМО от 14 апреля 2023 г. № 1/23)</a:t>
            </a:r>
          </a:p>
        </p:txBody>
      </p:sp>
      <p:sp>
        <p:nvSpPr>
          <p:cNvPr id="4" name="object 3"/>
          <p:cNvSpPr txBox="1">
            <a:spLocks/>
          </p:cNvSpPr>
          <p:nvPr/>
        </p:nvSpPr>
        <p:spPr bwMode="auto">
          <a:xfrm>
            <a:off x="782638" y="109538"/>
            <a:ext cx="11237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12700" eaLnBrk="1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2800" b="1" spc="40" dirty="0" smtClean="0">
                <a:solidFill>
                  <a:srgbClr val="30356D"/>
                </a:solidFill>
                <a:latin typeface="Arial" pitchFamily="34" charset="0"/>
                <a:cs typeface="Arial" pitchFamily="34" charset="0"/>
              </a:rPr>
              <a:t>ФОП НОО, ООО, СОО: СОДЕРЖАТЕЛЬНЫЙ РАЗДЕЛ</a:t>
            </a:r>
            <a:endParaRPr lang="ru-RU" sz="2800" b="1" spc="40" dirty="0">
              <a:solidFill>
                <a:srgbClr val="30356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7" name="object 2"/>
          <p:cNvGrpSpPr>
            <a:grpSpLocks/>
          </p:cNvGrpSpPr>
          <p:nvPr/>
        </p:nvGrpSpPr>
        <p:grpSpPr bwMode="auto">
          <a:xfrm>
            <a:off x="6853238" y="5365750"/>
            <a:ext cx="579437" cy="701675"/>
            <a:chOff x="120650" y="146050"/>
            <a:chExt cx="731520" cy="1012190"/>
          </a:xfrm>
        </p:grpSpPr>
        <p:pic>
          <p:nvPicPr>
            <p:cNvPr id="13320" name="object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03" y="172211"/>
              <a:ext cx="705612" cy="98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object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0" y="146050"/>
              <a:ext cx="703262" cy="98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7512050" y="5421313"/>
            <a:ext cx="1763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ч. 6</a:t>
            </a:r>
            <a:r>
              <a:rPr lang="ru-RU" altLang="ru-RU" sz="1800" baseline="30000">
                <a:latin typeface="Arial" panose="020B0604020202020204" pitchFamily="34" charset="0"/>
              </a:rPr>
              <a:t>1 </a:t>
            </a:r>
            <a:r>
              <a:rPr lang="ru-RU" altLang="ru-RU" sz="1800">
                <a:latin typeface="Arial" panose="020B0604020202020204" pitchFamily="34" charset="0"/>
              </a:rPr>
              <a:t>ст.12</a:t>
            </a:r>
          </a:p>
        </p:txBody>
      </p:sp>
      <p:sp>
        <p:nvSpPr>
          <p:cNvPr id="13319" name="Прямоугольник 8"/>
          <p:cNvSpPr>
            <a:spLocks noChangeArrowheads="1"/>
          </p:cNvSpPr>
          <p:nvPr/>
        </p:nvSpPr>
        <p:spPr bwMode="auto">
          <a:xfrm>
            <a:off x="7432675" y="5718175"/>
            <a:ext cx="3997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Содержание и планируемые результаты </a:t>
            </a:r>
            <a:r>
              <a:rPr lang="ru-RU" altLang="ru-RU" sz="1200">
                <a:latin typeface="Arial" panose="020B0604020202020204" pitchFamily="34" charset="0"/>
              </a:rPr>
              <a:t>разработанных образовательными организациями образовательных программ </a:t>
            </a:r>
            <a:r>
              <a:rPr lang="ru-RU" altLang="ru-RU" sz="1200" b="1">
                <a:latin typeface="Arial" panose="020B0604020202020204" pitchFamily="34" charset="0"/>
              </a:rPr>
              <a:t>должны быть не ниже </a:t>
            </a:r>
            <a:r>
              <a:rPr lang="ru-RU" altLang="ru-RU" sz="1200">
                <a:latin typeface="Arial" panose="020B0604020202020204" pitchFamily="34" charset="0"/>
              </a:rPr>
              <a:t>соответствующих содержания и планируемых результатов </a:t>
            </a:r>
            <a:r>
              <a:rPr lang="ru-RU" altLang="ru-RU" sz="1200" b="1">
                <a:latin typeface="Arial" panose="020B0604020202020204" pitchFamily="34" charset="0"/>
              </a:rPr>
              <a:t>федеральных программ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788</Words>
  <Application>Microsoft Office PowerPoint</Application>
  <PresentationFormat>Широкоэкранный</PresentationFormat>
  <Paragraphs>147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Calibri</vt:lpstr>
      <vt:lpstr>Arial</vt:lpstr>
      <vt:lpstr>Calibri Light</vt:lpstr>
      <vt:lpstr>Muller Bold</vt:lpstr>
      <vt:lpstr>Tahoma</vt:lpstr>
      <vt:lpstr>Montserrat</vt:lpstr>
      <vt:lpstr>Times New Roman</vt:lpstr>
      <vt:lpstr>Microsoft Sans Serif</vt:lpstr>
      <vt:lpstr>Arial MT</vt:lpstr>
      <vt:lpstr>Тема Office</vt:lpstr>
      <vt:lpstr>Презентация PowerPoint</vt:lpstr>
      <vt:lpstr>Презентация PowerPoint</vt:lpstr>
      <vt:lpstr>ЕДИНОЕ ОБРАЗОВАТЕЛЬНОЕ ПРОСТРАНСТВО</vt:lpstr>
      <vt:lpstr>Презентация PowerPoint</vt:lpstr>
      <vt:lpstr>Презентация PowerPoint</vt:lpstr>
      <vt:lpstr>Презентация PowerPoint</vt:lpstr>
      <vt:lpstr>АПРОБАЦИЯ ПРИМЕРНЫХ РАБОЧИХ ПРОГРАММ  «МЯГКОЕ» ВНЕДРЕНИЕ </vt:lpstr>
      <vt:lpstr>О СТРУКТУРЕ И СОДЕРЖАНИИ ФООП № ФЗ-273 «Об образовании в Российской Федерации»*</vt:lpstr>
      <vt:lpstr>Презентация PowerPoint</vt:lpstr>
      <vt:lpstr>Презентация PowerPoint</vt:lpstr>
      <vt:lpstr>Презентация PowerPoint</vt:lpstr>
      <vt:lpstr>ПОРТАЛ «ЕДИНОЕ СОДЕРЖАНИЕ ОБЩЕГО  ОБРАЗОВАНИЯ»</vt:lpstr>
      <vt:lpstr>Презентация PowerPoint</vt:lpstr>
      <vt:lpstr>Презентация PowerPoint</vt:lpstr>
      <vt:lpstr>О ВВЕДЕНИИ ФГОС и ФООП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Евдокия Егорова</cp:lastModifiedBy>
  <cp:revision>206</cp:revision>
  <cp:lastPrinted>2021-09-28T13:58:47Z</cp:lastPrinted>
  <dcterms:created xsi:type="dcterms:W3CDTF">2021-09-20T09:17:18Z</dcterms:created>
  <dcterms:modified xsi:type="dcterms:W3CDTF">2023-05-29T08:16:39Z</dcterms:modified>
</cp:coreProperties>
</file>