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60" r:id="rId6"/>
    <p:sldId id="259" r:id="rId7"/>
    <p:sldId id="263" r:id="rId8"/>
    <p:sldId id="266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0AD32-958E-443A-B573-CEB33B8B056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9EE66-02E8-491A-A946-3AAB6751D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137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9EE66-02E8-491A-A946-3AAB6751D88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39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0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9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1772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886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6854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13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312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64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9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01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78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95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18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04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15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91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444B6-A099-4407-A3A7-56365B9730A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42E280-C768-4012-A6B1-AA7243CE7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04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403566568/#:~:text=2.%20%D0%94%D0%BE%D0%BB%D0%B6%D0%BD%D0%BE%D1%81%D1%82%D0%B8%20%D0%B8%D0%BD%D1%8B%D1%85,%D0%A3%D1%87%D0%B8%D1%82%D0%B5%D0%BB%D1%8C%2D%D0%BB%D0%BE%D0%B3%D0%BE%D0%BF%D0%B5%D0%B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600163/1/for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600163/1/for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403566568/#:~:text=2.%20%D0%94%D0%BE%D0%BB%D0%B6%D0%BD%D0%BE%D1%81%D1%82%D0%B8%20%D0%B8%D0%BD%D1%8B%D1%85,%D0%A3%D1%87%D0%B8%D1%82%D0%B5%D0%BB%D1%8C%2D%D0%BB%D0%BE%D0%B3%D0%BE%D0%BF%D0%B5%D0%B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garant.ru/403566568/#:~:text=2.%20%D0%94%D0%BE%D0%BB%D0%B6%D0%BD%D0%BE%D1%81%D1%82%D0%B8%20%D0%B8%D0%BD%D1%8B%D1%85,%D0%A3%D1%87%D0%B8%D1%82%D0%B5%D0%BB%D1%8C%2D%D0%BB%D0%BE%D0%B3%D0%BE%D0%BF%D0%B5%D0%B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8276" y="1173192"/>
            <a:ext cx="7766936" cy="383875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государственной услуги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«Аттестация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педагогических работников организаций, осуществляющих образовательную деятельность и находящихся в ведении субъекта РФ, педагогических работников муниципальных и частных организаций, осуществляющих образовательную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7573" y="5560455"/>
            <a:ext cx="7766936" cy="1096899"/>
          </a:xfrm>
        </p:spPr>
        <p:txBody>
          <a:bodyPr>
            <a:normAutofit/>
          </a:bodyPr>
          <a:lstStyle/>
          <a:p>
            <a:pPr marL="91440" lvl="0" defTabSz="914400">
              <a:lnSpc>
                <a:spcPct val="115000"/>
              </a:lnSpc>
              <a:spcBef>
                <a:spcPts val="1200"/>
              </a:spcBef>
              <a:buClr>
                <a:srgbClr val="E48312"/>
              </a:buClr>
              <a:buSzPct val="100000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Румянцева Мария Николаевна, специалист отдела кадровой политики, государственной службы и юридического обеспечения Министерства образования и науки Республики Саха (Якутия)</a:t>
            </a:r>
            <a:endParaRPr lang="ru-RU" sz="16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1147" y="329113"/>
            <a:ext cx="1627773" cy="16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8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047" y="618227"/>
            <a:ext cx="8596668" cy="36518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замечания по итогам работы заседания ГАК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РС(Я)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498" y="1328469"/>
            <a:ext cx="8523504" cy="495443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сроков прохождения аттестации на присвоение квалификационной категории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(много заявлений по просроченному сроку, заявления на досрочное прохождение не имея результатов и достижений по заявленной квалификационной категории)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 указанная должность педагога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указать в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сооответствии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подраздела </a:t>
            </a: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 раздела 1 номенклатуры должностей </a:t>
            </a:r>
            <a:r>
              <a:rPr lang="ru-RU" sz="16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педработников</a:t>
            </a:r>
            <a:r>
              <a:rPr lang="ru-RU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внеурочной деятельности  - педагог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доп.образования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u="sng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Несоответствующие рекомендации аттестационной комиссии на муниципальном этапе по итогам рассмотрения документа педагогов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(есть случаи поддержки педагога в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зсаедании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ГАК)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 рекомендаций со стороны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ИРОиПК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прохождении педагогами курсов по обновленному ФГОС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в аннотации достижений и результатов не по должности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основном те педагоги, которые занимают две должности)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оформлению документов - неправильно указывают в заявлении претендующую квалификационную категорию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(есть случаи указания в заявлении на первую, а в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указы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вают высшую категорию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 о присвоении квалификационной категории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заседании ГАК 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9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103" y="2528655"/>
            <a:ext cx="8596668" cy="9132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2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4566" y="1147313"/>
            <a:ext cx="8109436" cy="489404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Аттестация педагогических работников организаций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подтверждения соответствия педагогических работников занимаемым ими должностям на основе оценки их профессиональной деятельности и по желанию педагогических работников в целях установления квалификационных категорий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7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796" y="785004"/>
            <a:ext cx="8074326" cy="5046453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Аттестация педагогов бывает обязательной и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добровольной</a:t>
            </a:r>
          </a:p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Обязательную аттестацию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проводит работодатель по своей инициативе в соответствии с трудовым законодательством.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подтверждает, что работник соответствует занимаемой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должности</a:t>
            </a:r>
          </a:p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Добровольную аттестацию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проводят по желанию педагога.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её прохождения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педработнику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устанавливают первую или высшую квалификационную категорию.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8684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8904" y="957532"/>
            <a:ext cx="8212953" cy="4796288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Заявление на присвоение квалификации подаётся в региональные органы власти в сфере образования или аттестационную комиссию.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lnSpc>
                <a:spcPct val="15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через </a:t>
            </a:r>
            <a:r>
              <a:rPr lang="ru-RU" sz="20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Госуслуги</a:t>
            </a:r>
            <a:endParaRPr lang="ru-RU" sz="2000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lnSpc>
                <a:spcPct val="15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0" lvl="0" indent="0" algn="ctr" fontAlgn="base">
              <a:lnSpc>
                <a:spcPct val="15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рассмотрение заявления отводится до 30 календарных дней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 присваивается на 5 лет.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Продлить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её действия нельзя, но можно пройти аттестацию на ту же или повышенную категорию. Для этого нужно 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подать заявление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1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664" y="483080"/>
            <a:ext cx="7919049" cy="5581290"/>
          </a:xfrm>
        </p:spPr>
        <p:txBody>
          <a:bodyPr>
            <a:noAutofit/>
          </a:bodyPr>
          <a:lstStyle/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подать заявление на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Откройте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форму для подачи заявления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Выберите категорию, на которую претендуете — первую или высшую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ранее вам была присвоена категория,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укажите данные решения о её установлении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дату, номер и наименование принявшего органа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Укажите сведения о месте работы и занимаемой должности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Прикрепите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сканы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заявления и аннотацию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профессиональной деятельности по критерию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претендуемой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квалификационной категории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Подать </a:t>
            </a: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заявление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45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292" y="638355"/>
            <a:ext cx="7789652" cy="5287992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ts val="1800"/>
              </a:lnSpc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прохождении аттестации откажут, если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 fontAlgn="base">
              <a:lnSpc>
                <a:spcPts val="1800"/>
              </a:lnSpc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должность педагога не указана 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 подразделе 2 раздела 1 номенклатуры должностей </a:t>
            </a:r>
            <a:r>
              <a:rPr lang="ru-RU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педработников</a:t>
            </a:r>
            <a:endParaRPr lang="ru-RU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b="1" kern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21 февраля 2022 г. N 225 </a:t>
            </a:r>
            <a:r>
              <a:rPr lang="ru-RU" b="1" kern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b="1" kern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организаций«</a:t>
            </a:r>
          </a:p>
          <a:p>
            <a:pPr marL="0" lvl="0" indent="0" algn="ctr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Должности иных педагогических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работников</a:t>
            </a:r>
          </a:p>
          <a:p>
            <a:pPr marL="0" lvl="0" indent="0" algn="ctr">
              <a:spcBef>
                <a:spcPts val="0"/>
              </a:spcBef>
              <a:buClr>
                <a:srgbClr val="90C226"/>
              </a:buClr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spcBef>
                <a:spcPts val="9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претендует на высшую категорию, не имея первой или высшей категории по этой же должности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spcBef>
                <a:spcPts val="9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подаёт заявление на высшую категорию до истечения 2 лет с даты присвоения первой категории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spcBef>
                <a:spcPts val="9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одает заявление через год со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дня вынесения отрицательного решения о присвоении той же квалификационной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34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785" y="483078"/>
            <a:ext cx="8264107" cy="5831457"/>
          </a:xfrm>
        </p:spPr>
        <p:txBody>
          <a:bodyPr>
            <a:normAutofit fontScale="47500" lnSpcReduction="20000"/>
          </a:bodyPr>
          <a:lstStyle/>
          <a:p>
            <a:pPr marL="0" indent="0" algn="ctr" fontAlgn="base">
              <a:lnSpc>
                <a:spcPts val="1800"/>
              </a:lnSpc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Аттестация для присвоения квалификационной категории проводится по желанию </a:t>
            </a:r>
            <a:r>
              <a:rPr lang="ru-RU" sz="3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педработника</a:t>
            </a:r>
            <a:endParaRPr lang="ru-RU" sz="3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ts val="1800"/>
              </a:lnSpc>
              <a:buNone/>
            </a:pPr>
            <a:endParaRPr lang="ru-RU" sz="3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1800"/>
              </a:lnSpc>
              <a:buNone/>
            </a:pP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Пройти аттестацию для установления </a:t>
            </a: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первой категории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может педагог, если:</a:t>
            </a:r>
            <a:endParaRPr lang="ru-RU" sz="3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должность указана 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в подразделе 2 раздела 1 номенклатуры должностей </a:t>
            </a:r>
            <a:r>
              <a:rPr lang="ru-RU" sz="3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педработников</a:t>
            </a:r>
            <a:endParaRPr lang="ru-RU" sz="3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spcBef>
                <a:spcPts val="9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опыт, знания и профессиональные достижения соответствуют критериям первой категории</a:t>
            </a:r>
            <a:endParaRPr lang="ru-RU" sz="3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1800"/>
              </a:lnSpc>
              <a:buNone/>
            </a:pP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Пройти аттестацию на присвоение </a:t>
            </a: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высшей категории 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 педагог, если:</a:t>
            </a:r>
            <a:endParaRPr lang="ru-RU" sz="3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ранее ему была присвоена первая или высшая категория по этой же должности</a:t>
            </a:r>
            <a:endParaRPr lang="ru-RU" sz="3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spcBef>
                <a:spcPts val="9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опыт, знания и профессиональные достижения соответствуют критериям высшей категории</a:t>
            </a:r>
            <a:endParaRPr lang="ru-RU" sz="3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1800"/>
              </a:lnSpc>
              <a:buNone/>
            </a:pP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Повысить категорию до высшей можно не ранее чем через два года после присвоения первой категории</a:t>
            </a:r>
            <a:endParaRPr lang="ru-RU" sz="3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1800"/>
              </a:lnSpc>
              <a:buNone/>
            </a:pP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ранее сотруднику было отказано в присвоении первой или высшей категории, подать повторное заявление можно не раньше, чем через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marL="0" lvl="0" indent="0" fontAlgn="base">
              <a:lnSpc>
                <a:spcPts val="1800"/>
              </a:lnSpc>
              <a:buClr>
                <a:srgbClr val="90C226"/>
              </a:buClr>
              <a:buNone/>
            </a:pP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о присвоении квалификационной категории принимает аттестационная комиссия. В её состав входят компетентные специалисты, а также представитель профсоюза</a:t>
            </a:r>
            <a:endParaRPr lang="ru-RU" sz="3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1800"/>
              </a:lnSpc>
              <a:buNone/>
            </a:pP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24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366" y="690113"/>
            <a:ext cx="8575263" cy="5684808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ts val="1800"/>
              </a:lnSpc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аттестации от её начала до вынесения решения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ts val="18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более 60 календарных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</a:p>
          <a:p>
            <a:pPr marL="0" indent="0" algn="ctr" fontAlgn="base">
              <a:lnSpc>
                <a:spcPts val="1800"/>
              </a:lnSpc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8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аттестации фиксируют в протоколе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8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решение положительное, будет издан приказ. В трудовой книжке работника сделают запись о присвоении категории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8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об установлении квалификационной категории публикуются на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официальном сайте региональных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органов исполнительной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</a:p>
          <a:p>
            <a:pPr fontAlgn="base">
              <a:lnSpc>
                <a:spcPts val="1800"/>
              </a:lnSpc>
            </a:pPr>
            <a:endParaRPr lang="ru-RU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fontAlgn="base">
              <a:lnSpc>
                <a:spcPts val="3000"/>
              </a:lnSpc>
              <a:spcBef>
                <a:spcPts val="900"/>
              </a:spcBef>
              <a:buClr>
                <a:srgbClr val="90C226"/>
              </a:buClr>
              <a:buNone/>
            </a:pPr>
            <a:r>
              <a:rPr lang="ru-RU" b="1" kern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отказали в установлении квалификационной категории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buClr>
                <a:srgbClr val="90C226"/>
              </a:buClr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по результатам аттестации комиссия не установила педагогу квалификационную категорию, он может обжаловать решение в суде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buClr>
                <a:srgbClr val="90C226"/>
              </a:buClr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Подать заявление на повторное прохождение аттестации на ту же категорию можно не ранее чем через год со дня вынесения отрицательного решения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1800"/>
              </a:lnSpc>
              <a:buClr>
                <a:srgbClr val="90C226"/>
              </a:buClr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 первой категории, не прошедшие аттестацию на высшую квалификацию, сохраняют первую категорию до конца срока её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2094088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081" y="454325"/>
            <a:ext cx="8596668" cy="132080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1-ое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полугодие 2023 года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аттестации педагогических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работников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ттестацию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присвоение квалификации прошли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всего 3.145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педагогических работников,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них на 1 квалификационную категорию прошли 1.084,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высшую квалификационную категорию 1.942 педагога.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047203"/>
              </p:ext>
            </p:extLst>
          </p:nvPr>
        </p:nvGraphicFramePr>
        <p:xfrm>
          <a:off x="852241" y="2160589"/>
          <a:ext cx="8212347" cy="3881435"/>
        </p:xfrm>
        <a:graphic>
          <a:graphicData uri="http://schemas.openxmlformats.org/drawingml/2006/table">
            <a:tbl>
              <a:tblPr firstRow="1" firstCol="1" bandRow="1"/>
              <a:tblGrid>
                <a:gridCol w="1076054"/>
                <a:gridCol w="999253"/>
                <a:gridCol w="983721"/>
                <a:gridCol w="983721"/>
                <a:gridCol w="983721"/>
                <a:gridCol w="1101078"/>
                <a:gridCol w="1101078"/>
                <a:gridCol w="983721"/>
              </a:tblGrid>
              <a:tr h="924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 2023года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количество заявок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заявок на 1 категорию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прошли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отказано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на высшую категорию подано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прошли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отказано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3.145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1084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(96,4%)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 (3,6%)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1942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(96,1%)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 (3,9%)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6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3.145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1 категорию прошли - 1.084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высшую категорию прошли 1.942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3.026 прошли, 119 - отказано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9321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3145 заявленных присвоение квалификационной категории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получили 3026 педагогических работников это 96,2%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69" marR="6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0735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</TotalTime>
  <Words>431</Words>
  <Application>Microsoft Office PowerPoint</Application>
  <PresentationFormat>Широкоэкранный</PresentationFormat>
  <Paragraphs>151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Trebuchet MS</vt:lpstr>
      <vt:lpstr>Wingdings 3</vt:lpstr>
      <vt:lpstr>Грань</vt:lpstr>
      <vt:lpstr>Предоставление государственной услуги  «Аттестация педагогических работников организаций, осуществляющих образовательную деятельность и находящихся в ведении субъекта РФ, педагогических работников муниципальных и частных организаций, осуществляющих образовательную деятельность»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Данные за 1-ое полугодие 2023 года  по аттестации педагогических работников Аттестацию на присвоение квалификации прошли всего 3.145 педагогических работников,  из них на 1 квалификационную категорию прошли 1.084,  на высшую квалификационную категорию 1.942 педагога. </vt:lpstr>
      <vt:lpstr>Основные замечания по итогам работы заседания ГАК МОиН РС(Я)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Предоставление государственной услуги «Аттестация педагогических работников организаций, осуществляющих образовательную деятельность и находящихся в ведении субъекта РФ, педагогических работников муниципальных и частных организаций, осуществляющих образовательную деятельность»</dc:title>
  <dc:creator>1</dc:creator>
  <cp:lastModifiedBy>1</cp:lastModifiedBy>
  <cp:revision>49</cp:revision>
  <dcterms:created xsi:type="dcterms:W3CDTF">2023-08-22T21:45:48Z</dcterms:created>
  <dcterms:modified xsi:type="dcterms:W3CDTF">2023-08-23T03:33:15Z</dcterms:modified>
</cp:coreProperties>
</file>